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2" r:id="rId6"/>
    <p:sldId id="273" r:id="rId7"/>
    <p:sldId id="257" r:id="rId8"/>
    <p:sldId id="275" r:id="rId9"/>
    <p:sldId id="269" r:id="rId10"/>
    <p:sldId id="264" r:id="rId11"/>
    <p:sldId id="283" r:id="rId12"/>
    <p:sldId id="282" r:id="rId13"/>
    <p:sldId id="265" r:id="rId14"/>
    <p:sldId id="28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C685A7-FA3F-4C85-8158-3BFD1413FF67}" type="datetimeFigureOut">
              <a:rPr lang="sv-SE"/>
              <a:t>2023-01-04</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5CDD7-7421-4D49-A756-0CBD6491B1E0}" type="slidenum">
              <a:rPr lang="sv-SE"/>
              <a:t>‹#›</a:t>
            </a:fld>
            <a:endParaRPr lang="sv-SE"/>
          </a:p>
        </p:txBody>
      </p:sp>
    </p:spTree>
    <p:extLst>
      <p:ext uri="{BB962C8B-B14F-4D97-AF65-F5344CB8AC3E}">
        <p14:creationId xmlns:p14="http://schemas.microsoft.com/office/powerpoint/2010/main" val="236969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EA217ED-2968-47DF-BAE3-97258C00BC21}" type="slidenum">
              <a:rPr lang="sv-SE"/>
              <a:pPr/>
              <a:t>1</a:t>
            </a:fld>
            <a:endParaRPr lang="sv-SE"/>
          </a:p>
        </p:txBody>
      </p:sp>
    </p:spTree>
    <p:extLst>
      <p:ext uri="{BB962C8B-B14F-4D97-AF65-F5344CB8AC3E}">
        <p14:creationId xmlns:p14="http://schemas.microsoft.com/office/powerpoint/2010/main" val="135353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EA217ED-2968-47DF-BAE3-97258C00BC21}" type="slidenum">
              <a:rPr lang="sv-SE"/>
              <a:pPr/>
              <a:t>2</a:t>
            </a:fld>
            <a:endParaRPr lang="sv-SE"/>
          </a:p>
        </p:txBody>
      </p:sp>
    </p:spTree>
    <p:extLst>
      <p:ext uri="{BB962C8B-B14F-4D97-AF65-F5344CB8AC3E}">
        <p14:creationId xmlns:p14="http://schemas.microsoft.com/office/powerpoint/2010/main" val="1353536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EA217ED-2968-47DF-BAE3-97258C00BC21}" type="slidenum">
              <a:rPr lang="sv-SE"/>
              <a:pPr/>
              <a:t>3</a:t>
            </a:fld>
            <a:endParaRPr lang="sv-SE"/>
          </a:p>
        </p:txBody>
      </p:sp>
    </p:spTree>
    <p:extLst>
      <p:ext uri="{BB962C8B-B14F-4D97-AF65-F5344CB8AC3E}">
        <p14:creationId xmlns:p14="http://schemas.microsoft.com/office/powerpoint/2010/main" val="135353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EA217ED-2968-47DF-BAE3-97258C00BC21}" type="slidenum">
              <a:rPr lang="sv-SE"/>
              <a:pPr/>
              <a:t>5</a:t>
            </a:fld>
            <a:endParaRPr lang="sv-SE"/>
          </a:p>
        </p:txBody>
      </p:sp>
    </p:spTree>
    <p:extLst>
      <p:ext uri="{BB962C8B-B14F-4D97-AF65-F5344CB8AC3E}">
        <p14:creationId xmlns:p14="http://schemas.microsoft.com/office/powerpoint/2010/main" val="1353536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6CB6-C17F-4490-B354-EBCA5963A5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75471D2-3E17-4862-9A99-E246B3F92C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96C68795-AFE3-4074-813C-56961095E62E}"/>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664CABBA-CEEF-4197-9BA1-028807A9108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0EE0ED1-3001-4220-9FC7-ABB6D9B3EC9F}"/>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3626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69D2-94FC-4E59-8EE9-99920F315CD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87425204-D125-4814-9315-28161E893A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EF6EE5B-BB93-43AF-930D-1C4D01E3C731}"/>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64630DD5-6ADA-49B1-9CFE-C3AA15E7509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E52C6D7-7476-4A5B-BDF5-C2A1726E0B29}"/>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335397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ABED8-DB36-4239-815C-3F6A4AAD3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157CFD13-F6F3-49E9-B470-A1B62CB3F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F2B232D-A9F7-4067-88EB-B4D4B9C978B0}"/>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4CE2C2DD-A72D-4DD5-8173-869C13EAEC4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9E1E9B1-1E7B-4A3D-808D-1D80A9D4B490}"/>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3934234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ubrik och punktlis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419101" y="1625601"/>
            <a:ext cx="11366500" cy="4391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63310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C765-48BA-41B9-BC92-940EC14B50A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C7CE658-8E36-474E-BBF9-AE5BB00520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C6E6EE5-6ED1-4A88-80B4-1D2D89736F4B}"/>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45ABABBC-08C3-4207-8B89-FFDBA049761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D9860B9-9D87-4161-AC16-7A811EF38DF5}"/>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137991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3BF7-7134-4310-B9E6-948720D745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5E3A516-ACE3-4914-8C4C-38B8A1CFE9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C3CD6F-7D6E-48EB-B175-DD4902476F0A}"/>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7C06494D-B8B7-4B7B-B708-7C4B3915A01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561DEBB-1DF6-466F-AFDD-4644F7950874}"/>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250893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99AD8-6449-4BAF-AD55-A0A7B1A4D44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C9193C21-1231-4C3D-B883-EDC99BE8DD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2119BA91-80FE-4951-B8AE-3F8E359DF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DAD5509D-7EEA-4437-9998-F6650F8003EF}"/>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6" name="Footer Placeholder 5">
            <a:extLst>
              <a:ext uri="{FF2B5EF4-FFF2-40B4-BE49-F238E27FC236}">
                <a16:creationId xmlns:a16="http://schemas.microsoft.com/office/drawing/2014/main" id="{7A51B25C-5465-4B79-85A8-B12DAC2CF5D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03B45EF0-7191-44B1-B875-26845B9C1F33}"/>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222779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6578-3D1C-4577-BE26-8F4A15B941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63E4EECB-74B4-44D6-A67E-E3D4AB10AF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E65C45-E6B9-4801-86BB-09F13C779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79ECDC15-DC8C-47E4-AA52-67E1AD8D11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3E026-C221-4DA5-81D2-3CD691386A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ACC0906C-9C9E-4FEB-8712-5583C45DFB58}"/>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8" name="Footer Placeholder 7">
            <a:extLst>
              <a:ext uri="{FF2B5EF4-FFF2-40B4-BE49-F238E27FC236}">
                <a16:creationId xmlns:a16="http://schemas.microsoft.com/office/drawing/2014/main" id="{CA65A7DB-8D7D-4D1F-861A-3179574FCB9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17EAA3E-B1B4-498B-A754-6F9BFD72B28A}"/>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263323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AE90-81F2-4774-89E7-D821D7AD9A85}"/>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FD4B4C96-C47E-40CF-9C85-36760BBF721D}"/>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4" name="Footer Placeholder 3">
            <a:extLst>
              <a:ext uri="{FF2B5EF4-FFF2-40B4-BE49-F238E27FC236}">
                <a16:creationId xmlns:a16="http://schemas.microsoft.com/office/drawing/2014/main" id="{500DF2C6-00D7-48E7-A003-BB87A71851B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BFBFF514-6089-431B-B719-E1395F9BB6C9}"/>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135170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4F6B4A-665C-4EFF-A70D-1EF7686E0900}"/>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3" name="Footer Placeholder 2">
            <a:extLst>
              <a:ext uri="{FF2B5EF4-FFF2-40B4-BE49-F238E27FC236}">
                <a16:creationId xmlns:a16="http://schemas.microsoft.com/office/drawing/2014/main" id="{FDEC89BC-6168-4CE0-8A3B-13F71E48CD0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2EA56D85-51F9-45D5-8A89-0C7BFF0859A8}"/>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123117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532F-AD56-47F2-AC27-1C5B6D00F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B519A9A4-4FFA-4315-9FA3-801856738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80055766-80F3-4660-8F05-E39B7DD1C8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30CED1-1B1B-40C4-B5DA-E01553D42EB9}"/>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6" name="Footer Placeholder 5">
            <a:extLst>
              <a:ext uri="{FF2B5EF4-FFF2-40B4-BE49-F238E27FC236}">
                <a16:creationId xmlns:a16="http://schemas.microsoft.com/office/drawing/2014/main" id="{7BF0F57C-7C00-4F7B-BF4C-8731FA00B70A}"/>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D8AD8F0-D39E-4DAA-B1EB-C3F8C9646F3D}"/>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350071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B6B7-9D93-46F9-B6F4-F0DF52C892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C63AA6D0-FFCB-4C7C-819F-33656CE91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171D181A-5E81-4AAA-B76B-80DDDF36E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E84747-79F1-46B2-AEA3-8322264148D8}"/>
              </a:ext>
            </a:extLst>
          </p:cNvPr>
          <p:cNvSpPr>
            <a:spLocks noGrp="1"/>
          </p:cNvSpPr>
          <p:nvPr>
            <p:ph type="dt" sz="half" idx="10"/>
          </p:nvPr>
        </p:nvSpPr>
        <p:spPr/>
        <p:txBody>
          <a:bodyPr/>
          <a:lstStyle/>
          <a:p>
            <a:fld id="{489FAE0F-E948-4DE9-9AB2-855DFCE1110D}" type="datetimeFigureOut">
              <a:rPr lang="sv-SE"/>
              <a:t>2023-01-04</a:t>
            </a:fld>
            <a:endParaRPr lang="sv-SE"/>
          </a:p>
        </p:txBody>
      </p:sp>
      <p:sp>
        <p:nvSpPr>
          <p:cNvPr id="6" name="Footer Placeholder 5">
            <a:extLst>
              <a:ext uri="{FF2B5EF4-FFF2-40B4-BE49-F238E27FC236}">
                <a16:creationId xmlns:a16="http://schemas.microsoft.com/office/drawing/2014/main" id="{D877776E-211D-4C0B-9386-CDDC87D2417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3B09433-338E-4994-9FA9-706DA6FD03C4}"/>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308535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D6633-185B-4162-B524-2B0C9D33F5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2C332AEA-6066-47B2-B7EF-1FF6E77650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DB7B44D-EBB2-4C12-8748-9BE1C91C5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AE0F-E948-4DE9-9AB2-855DFCE1110D}" type="datetimeFigureOut">
              <a:rPr lang="sv-SE"/>
              <a:t>2023-01-04</a:t>
            </a:fld>
            <a:endParaRPr lang="sv-SE"/>
          </a:p>
        </p:txBody>
      </p:sp>
      <p:sp>
        <p:nvSpPr>
          <p:cNvPr id="5" name="Footer Placeholder 4">
            <a:extLst>
              <a:ext uri="{FF2B5EF4-FFF2-40B4-BE49-F238E27FC236}">
                <a16:creationId xmlns:a16="http://schemas.microsoft.com/office/drawing/2014/main" id="{2D009261-16EA-4289-ADBB-BD3A3820A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680C6151-B3FA-44CD-8858-70154D97B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35A6E-786E-4716-B9BD-80B596E7F365}" type="slidenum">
              <a:rPr lang="sv-SE"/>
              <a:t>‹#›</a:t>
            </a:fld>
            <a:endParaRPr lang="sv-SE"/>
          </a:p>
        </p:txBody>
      </p:sp>
    </p:spTree>
    <p:extLst>
      <p:ext uri="{BB962C8B-B14F-4D97-AF65-F5344CB8AC3E}">
        <p14:creationId xmlns:p14="http://schemas.microsoft.com/office/powerpoint/2010/main" val="2767981457"/>
      </p:ext>
    </p:extLst>
  </p:cSld>
  <p:clrMap bg1="lt1" tx1="dk1" bg2="lt2" tx2="dk2" accent1="accent1" accent2="accent2" accent3="accent3" accent4="accent4" accent5="accent5" accent6="accent6" hlink="hlink" folHlink="folHlink"/>
  <p:sldLayoutIdLst>
    <p:sldLayoutId id="2147483654" r:id="rId1"/>
    <p:sldLayoutId id="2147483653" r:id="rId2"/>
    <p:sldLayoutId id="2147483650" r:id="rId3"/>
    <p:sldLayoutId id="2147483659" r:id="rId4"/>
    <p:sldLayoutId id="2147483657" r:id="rId5"/>
    <p:sldLayoutId id="2147483655" r:id="rId6"/>
    <p:sldLayoutId id="2147483651" r:id="rId7"/>
    <p:sldLayoutId id="2147483649" r:id="rId8"/>
    <p:sldLayoutId id="2147483660" r:id="rId9"/>
    <p:sldLayoutId id="2147483658" r:id="rId10"/>
    <p:sldLayoutId id="2147483656" r:id="rId11"/>
    <p:sldLayoutId id="214748365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094347E-420D-4264-BB4A-6270B8B64A3D}"/>
              </a:ext>
            </a:extLst>
          </p:cNvPr>
          <p:cNvGraphicFramePr>
            <a:graphicFrameLocks noGrp="1"/>
          </p:cNvGraphicFramePr>
          <p:nvPr>
            <p:extLst>
              <p:ext uri="{D42A27DB-BD31-4B8C-83A1-F6EECF244321}">
                <p14:modId xmlns:p14="http://schemas.microsoft.com/office/powerpoint/2010/main" val="2747207765"/>
              </p:ext>
            </p:extLst>
          </p:nvPr>
        </p:nvGraphicFramePr>
        <p:xfrm>
          <a:off x="576000" y="2890396"/>
          <a:ext cx="6423102" cy="2310532"/>
        </p:xfrm>
        <a:graphic>
          <a:graphicData uri="http://schemas.openxmlformats.org/drawingml/2006/table">
            <a:tbl>
              <a:tblPr bandRow="1">
                <a:tableStyleId>{2D5ABB26-0587-4C30-8999-92F81FD0307C}</a:tableStyleId>
              </a:tblPr>
              <a:tblGrid>
                <a:gridCol w="1805940">
                  <a:extLst>
                    <a:ext uri="{9D8B030D-6E8A-4147-A177-3AD203B41FA5}">
                      <a16:colId xmlns:a16="http://schemas.microsoft.com/office/drawing/2014/main" val="2226897099"/>
                    </a:ext>
                  </a:extLst>
                </a:gridCol>
                <a:gridCol w="4617162">
                  <a:extLst>
                    <a:ext uri="{9D8B030D-6E8A-4147-A177-3AD203B41FA5}">
                      <a16:colId xmlns:a16="http://schemas.microsoft.com/office/drawing/2014/main" val="274143674"/>
                    </a:ext>
                  </a:extLst>
                </a:gridCol>
              </a:tblGrid>
              <a:tr h="577633">
                <a:tc>
                  <a:txBody>
                    <a:bodyPr/>
                    <a:lstStyle/>
                    <a:p>
                      <a:pPr>
                        <a:lnSpc>
                          <a:spcPct val="150000"/>
                        </a:lnSpc>
                      </a:pPr>
                      <a:r>
                        <a:rPr lang="sv-SE" sz="1600">
                          <a:latin typeface="Bahnschrift SemiLight" panose="020B0502040204020203" pitchFamily="34" charset="0"/>
                        </a:rPr>
                        <a:t>Projektledare</a:t>
                      </a:r>
                    </a:p>
                  </a:txBody>
                  <a:tcPr/>
                </a:tc>
                <a:tc>
                  <a:txBody>
                    <a:bodyPr/>
                    <a:lstStyle/>
                    <a:p>
                      <a:pPr>
                        <a:lnSpc>
                          <a:spcPct val="150000"/>
                        </a:lnSpc>
                      </a:pPr>
                      <a:r>
                        <a:rPr lang="sv-SE" sz="1600" dirty="0">
                          <a:latin typeface="Bahnschrift Light" panose="020B0502040204020203" pitchFamily="34" charset="0"/>
                        </a:rPr>
                        <a:t>Liselotte Heintz</a:t>
                      </a:r>
                    </a:p>
                  </a:txBody>
                  <a:tcPr/>
                </a:tc>
                <a:extLst>
                  <a:ext uri="{0D108BD9-81ED-4DB2-BD59-A6C34878D82A}">
                    <a16:rowId xmlns:a16="http://schemas.microsoft.com/office/drawing/2014/main" val="3575934467"/>
                  </a:ext>
                </a:extLst>
              </a:tr>
              <a:tr h="577633">
                <a:tc>
                  <a:txBody>
                    <a:bodyPr/>
                    <a:lstStyle/>
                    <a:p>
                      <a:pPr>
                        <a:lnSpc>
                          <a:spcPct val="150000"/>
                        </a:lnSpc>
                      </a:pPr>
                      <a:r>
                        <a:rPr lang="sv-SE" sz="1600" dirty="0">
                          <a:latin typeface="Bahnschrift SemiLight" panose="020B0502040204020203" pitchFamily="34" charset="0"/>
                        </a:rPr>
                        <a:t>Projektansvarig</a:t>
                      </a:r>
                    </a:p>
                  </a:txBody>
                  <a:tcPr/>
                </a:tc>
                <a:tc>
                  <a:txBody>
                    <a:bodyPr/>
                    <a:lstStyle/>
                    <a:p>
                      <a:pPr>
                        <a:lnSpc>
                          <a:spcPct val="150000"/>
                        </a:lnSpc>
                      </a:pPr>
                      <a:r>
                        <a:rPr lang="sv-SE" sz="1600" dirty="0">
                          <a:latin typeface="Bahnschrift Light" panose="020B0502040204020203" pitchFamily="34" charset="0"/>
                        </a:rPr>
                        <a:t>Magnus Magnusson</a:t>
                      </a:r>
                    </a:p>
                  </a:txBody>
                  <a:tcPr/>
                </a:tc>
                <a:extLst>
                  <a:ext uri="{0D108BD9-81ED-4DB2-BD59-A6C34878D82A}">
                    <a16:rowId xmlns:a16="http://schemas.microsoft.com/office/drawing/2014/main" val="753586006"/>
                  </a:ext>
                </a:extLst>
              </a:tr>
              <a:tr h="577633">
                <a:tc>
                  <a:txBody>
                    <a:bodyPr/>
                    <a:lstStyle/>
                    <a:p>
                      <a:pPr>
                        <a:lnSpc>
                          <a:spcPct val="150000"/>
                        </a:lnSpc>
                      </a:pPr>
                      <a:r>
                        <a:rPr lang="sv-SE" sz="1600">
                          <a:latin typeface="Bahnschrift SemiLight" panose="020B0502040204020203" pitchFamily="34" charset="0"/>
                        </a:rPr>
                        <a:t>Projektnummer</a:t>
                      </a:r>
                    </a:p>
                  </a:txBody>
                  <a:tcPr/>
                </a:tc>
                <a:tc>
                  <a:txBody>
                    <a:bodyPr/>
                    <a:lstStyle/>
                    <a:p>
                      <a:pPr>
                        <a:lnSpc>
                          <a:spcPct val="150000"/>
                        </a:lnSpc>
                      </a:pPr>
                      <a:r>
                        <a:rPr lang="sv-SE" sz="1600" dirty="0">
                          <a:latin typeface="Bahnschrift Light" panose="020B0502040204020203" pitchFamily="34" charset="0"/>
                        </a:rPr>
                        <a:t>18156</a:t>
                      </a:r>
                    </a:p>
                  </a:txBody>
                  <a:tcPr/>
                </a:tc>
                <a:extLst>
                  <a:ext uri="{0D108BD9-81ED-4DB2-BD59-A6C34878D82A}">
                    <a16:rowId xmlns:a16="http://schemas.microsoft.com/office/drawing/2014/main" val="3299422498"/>
                  </a:ext>
                </a:extLst>
              </a:tr>
              <a:tr h="577633">
                <a:tc>
                  <a:txBody>
                    <a:bodyPr/>
                    <a:lstStyle/>
                    <a:p>
                      <a:pPr>
                        <a:lnSpc>
                          <a:spcPct val="150000"/>
                        </a:lnSpc>
                      </a:pPr>
                      <a:r>
                        <a:rPr lang="sv-SE" sz="1600">
                          <a:latin typeface="Bahnschrift SemiLight" panose="020B0502040204020203" pitchFamily="34" charset="0"/>
                        </a:rPr>
                        <a:t>Projekttyp</a:t>
                      </a:r>
                    </a:p>
                  </a:txBody>
                  <a:tcPr/>
                </a:tc>
                <a:tc>
                  <a:txBody>
                    <a:bodyPr/>
                    <a:lstStyle/>
                    <a:p>
                      <a:pPr>
                        <a:lnSpc>
                          <a:spcPct val="150000"/>
                        </a:lnSpc>
                      </a:pPr>
                      <a:r>
                        <a:rPr lang="sv-SE" sz="1600" dirty="0">
                          <a:latin typeface="Bahnschrift Light" panose="020B0502040204020203" pitchFamily="34" charset="0"/>
                        </a:rPr>
                        <a:t>A1 nybyggnad</a:t>
                      </a:r>
                    </a:p>
                  </a:txBody>
                  <a:tcPr/>
                </a:tc>
                <a:extLst>
                  <a:ext uri="{0D108BD9-81ED-4DB2-BD59-A6C34878D82A}">
                    <a16:rowId xmlns:a16="http://schemas.microsoft.com/office/drawing/2014/main" val="3127005608"/>
                  </a:ext>
                </a:extLst>
              </a:tr>
            </a:tbl>
          </a:graphicData>
        </a:graphic>
      </p:graphicFrame>
      <p:pic>
        <p:nvPicPr>
          <p:cNvPr id="8" name="Picture 2" descr="{LOGOTYPE}">
            <a:extLst>
              <a:ext uri="{FF2B5EF4-FFF2-40B4-BE49-F238E27FC236}">
                <a16:creationId xmlns:a16="http://schemas.microsoft.com/office/drawing/2014/main" id="{B7E734C3-8B74-43F5-A792-7A89B933A99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374"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6A6297B-C6B1-496E-9C80-F161AF713E32}"/>
              </a:ext>
            </a:extLst>
          </p:cNvPr>
          <p:cNvSpPr txBox="1"/>
          <p:nvPr/>
        </p:nvSpPr>
        <p:spPr>
          <a:xfrm>
            <a:off x="324000" y="385200"/>
            <a:ext cx="5976000" cy="40011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ea typeface="+mj-ea"/>
                <a:cs typeface="+mj-cs"/>
              </a:rPr>
              <a:t>Statusrapport</a:t>
            </a:r>
          </a:p>
        </p:txBody>
      </p:sp>
      <p:sp>
        <p:nvSpPr>
          <p:cNvPr id="10" name="TextBox 9">
            <a:extLst>
              <a:ext uri="{FF2B5EF4-FFF2-40B4-BE49-F238E27FC236}">
                <a16:creationId xmlns:a16="http://schemas.microsoft.com/office/drawing/2014/main" id="{2B40458A-6D2C-434B-B4B7-F7A281B253EE}"/>
              </a:ext>
            </a:extLst>
          </p:cNvPr>
          <p:cNvSpPr txBox="1"/>
          <p:nvPr/>
        </p:nvSpPr>
        <p:spPr>
          <a:xfrm>
            <a:off x="435600" y="997200"/>
            <a:ext cx="9237600" cy="984885"/>
          </a:xfrm>
          <a:prstGeom prst="rect">
            <a:avLst/>
          </a:prstGeom>
          <a:noFill/>
        </p:spPr>
        <p:txBody>
          <a:bodyPr wrap="square" rtlCol="0">
            <a:spAutoFit/>
          </a:bodyPr>
          <a:lstStyle/>
          <a:p>
            <a:r>
              <a:rPr lang="sv-SE" sz="4000" dirty="0">
                <a:latin typeface="Bahnschrift" panose="020B0502040204020203" pitchFamily="34" charset="0"/>
              </a:rPr>
              <a:t>Brudbergsskolan </a:t>
            </a:r>
          </a:p>
          <a:p>
            <a:endParaRPr lang="sv-SE" dirty="0"/>
          </a:p>
        </p:txBody>
      </p:sp>
      <p:sp>
        <p:nvSpPr>
          <p:cNvPr id="7" name="Platshållare för sidfot 1">
            <a:extLst>
              <a:ext uri="{FF2B5EF4-FFF2-40B4-BE49-F238E27FC236}">
                <a16:creationId xmlns:a16="http://schemas.microsoft.com/office/drawing/2014/main" id="{929AA1BA-8A34-4306-8ADF-75CC74D8EA00}"/>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pic>
        <p:nvPicPr>
          <p:cNvPr id="3" name="Bildobjekt 2">
            <a:extLst>
              <a:ext uri="{FF2B5EF4-FFF2-40B4-BE49-F238E27FC236}">
                <a16:creationId xmlns:a16="http://schemas.microsoft.com/office/drawing/2014/main" id="{F05D56BE-999A-466D-85A6-EB976DBE8A7D}"/>
              </a:ext>
            </a:extLst>
          </p:cNvPr>
          <p:cNvPicPr>
            <a:picLocks noChangeAspect="1"/>
          </p:cNvPicPr>
          <p:nvPr/>
        </p:nvPicPr>
        <p:blipFill>
          <a:blip r:embed="rId4"/>
          <a:stretch>
            <a:fillRect/>
          </a:stretch>
        </p:blipFill>
        <p:spPr>
          <a:xfrm>
            <a:off x="5174968" y="1576872"/>
            <a:ext cx="6581432" cy="4601927"/>
          </a:xfrm>
          <a:prstGeom prst="rect">
            <a:avLst/>
          </a:prstGeom>
        </p:spPr>
      </p:pic>
    </p:spTree>
    <p:extLst>
      <p:ext uri="{BB962C8B-B14F-4D97-AF65-F5344CB8AC3E}">
        <p14:creationId xmlns:p14="http://schemas.microsoft.com/office/powerpoint/2010/main" val="39017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MILESTONE_TABLE}">
            <a:extLst>
              <a:ext uri="{FF2B5EF4-FFF2-40B4-BE49-F238E27FC236}">
                <a16:creationId xmlns:a16="http://schemas.microsoft.com/office/drawing/2014/main" id="{A177456C-B12E-4C40-978A-95BDE519CC6F}"/>
              </a:ext>
            </a:extLst>
          </p:cNvPr>
          <p:cNvGraphicFramePr>
            <a:graphicFrameLocks noGrp="1"/>
          </p:cNvGraphicFramePr>
          <p:nvPr>
            <p:extLst>
              <p:ext uri="{D42A27DB-BD31-4B8C-83A1-F6EECF244321}">
                <p14:modId xmlns:p14="http://schemas.microsoft.com/office/powerpoint/2010/main" val="3856880861"/>
              </p:ext>
            </p:extLst>
          </p:nvPr>
        </p:nvGraphicFramePr>
        <p:xfrm>
          <a:off x="572529" y="1922400"/>
          <a:ext cx="10763698" cy="2382520"/>
        </p:xfrm>
        <a:graphic>
          <a:graphicData uri="http://schemas.openxmlformats.org/drawingml/2006/table">
            <a:tbl>
              <a:tblPr firstRow="1" bandRow="1">
                <a:tableStyleId>{5C22544A-7EE6-4342-B048-85BDC9FD1C3A}</a:tableStyleId>
              </a:tblPr>
              <a:tblGrid>
                <a:gridCol w="6822029">
                  <a:extLst>
                    <a:ext uri="{9D8B030D-6E8A-4147-A177-3AD203B41FA5}">
                      <a16:colId xmlns:a16="http://schemas.microsoft.com/office/drawing/2014/main" val="2201216593"/>
                    </a:ext>
                  </a:extLst>
                </a:gridCol>
                <a:gridCol w="1644478">
                  <a:extLst>
                    <a:ext uri="{9D8B030D-6E8A-4147-A177-3AD203B41FA5}">
                      <a16:colId xmlns:a16="http://schemas.microsoft.com/office/drawing/2014/main" val="4251316402"/>
                    </a:ext>
                  </a:extLst>
                </a:gridCol>
                <a:gridCol w="2297191">
                  <a:extLst>
                    <a:ext uri="{9D8B030D-6E8A-4147-A177-3AD203B41FA5}">
                      <a16:colId xmlns:a16="http://schemas.microsoft.com/office/drawing/2014/main" val="1324741441"/>
                    </a:ext>
                  </a:extLst>
                </a:gridCol>
              </a:tblGrid>
              <a:tr h="370840">
                <a:tc>
                  <a:txBody>
                    <a:bodyPr/>
                    <a:lstStyle/>
                    <a:p>
                      <a:r>
                        <a:rPr lang="en-US" b="1">
                          <a:solidFill>
                            <a:schemeClr val="bg1"/>
                          </a:solidFill>
                          <a:latin typeface="Bahnschrift SemiBold" panose="020B0502040204020203" pitchFamily="34" charset="0"/>
                        </a:rPr>
                        <a:t>Milstolpe</a:t>
                      </a:r>
                      <a:endParaRPr lang="en-SE" b="1">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Datum</a:t>
                      </a:r>
                      <a:endParaRPr lang="en-SE">
                        <a:solidFill>
                          <a:schemeClr val="bg1"/>
                        </a:solidFill>
                        <a:latin typeface="Bahnschrift SemiBold" panose="020B0502040204020203" pitchFamily="34" charset="0"/>
                      </a:endParaRPr>
                    </a:p>
                  </a:txBody>
                  <a:tcPr>
                    <a:solidFill>
                      <a:srgbClr val="595959"/>
                    </a:solidFill>
                  </a:tcPr>
                </a:tc>
                <a:tc>
                  <a:txBody>
                    <a:bodyPr/>
                    <a:lstStyle/>
                    <a:p>
                      <a:r>
                        <a:rPr lang="en-US">
                          <a:solidFill>
                            <a:schemeClr val="bg1"/>
                          </a:solidFill>
                          <a:latin typeface="Bahnschrift SemiBold" panose="020B0502040204020203" pitchFamily="34" charset="0"/>
                        </a:rPr>
                        <a:t>Status</a:t>
                      </a:r>
                      <a:endParaRPr lang="en-SE">
                        <a:solidFill>
                          <a:schemeClr val="bg1"/>
                        </a:solidFill>
                        <a:latin typeface="Bahnschrift SemiBold" panose="020B0502040204020203" pitchFamily="34" charset="0"/>
                      </a:endParaRPr>
                    </a:p>
                  </a:txBody>
                  <a:tcPr>
                    <a:solidFill>
                      <a:srgbClr val="595959"/>
                    </a:solidFill>
                  </a:tcPr>
                </a:tc>
                <a:extLst>
                  <a:ext uri="{0D108BD9-81ED-4DB2-BD59-A6C34878D82A}">
                    <a16:rowId xmlns:a16="http://schemas.microsoft.com/office/drawing/2014/main" val="516622382"/>
                  </a:ext>
                </a:extLst>
              </a:tr>
              <a:tr h="335280">
                <a:tc>
                  <a:txBody>
                    <a:bodyPr/>
                    <a:lstStyle/>
                    <a:p>
                      <a:r>
                        <a:rPr lang="sv-SE" sz="1600"/>
                        <a:t>Beslut i beställande nämnd</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solidFill>
                      <a:schemeClr val="bg1">
                        <a:lumMod val="95000"/>
                      </a:schemeClr>
                    </a:solidFill>
                  </a:tcPr>
                </a:tc>
                <a:tc>
                  <a:txBody>
                    <a:bodyPr/>
                    <a:lstStyle/>
                    <a:p>
                      <a:endParaRPr lang="en-SE" sz="1600"/>
                    </a:p>
                  </a:txBody>
                  <a:tcPr>
                    <a:solidFill>
                      <a:schemeClr val="bg1">
                        <a:lumMod val="95000"/>
                      </a:schemeClr>
                    </a:solidFill>
                  </a:tcPr>
                </a:tc>
                <a:extLst>
                  <a:ext uri="{0D108BD9-81ED-4DB2-BD59-A6C34878D82A}">
                    <a16:rowId xmlns:a16="http://schemas.microsoft.com/office/drawing/2014/main" val="1039818301"/>
                  </a:ext>
                </a:extLst>
              </a:tr>
              <a:tr h="335280">
                <a:tc>
                  <a:txBody>
                    <a:bodyPr/>
                    <a:lstStyle/>
                    <a:p>
                      <a:r>
                        <a:rPr lang="sv-SE" sz="1600"/>
                        <a:t>Beslut i Lokalnämnden</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solidFill>
                      <a:schemeClr val="bg1">
                        <a:lumMod val="95000"/>
                      </a:schemeClr>
                    </a:solidFill>
                  </a:tcPr>
                </a:tc>
                <a:tc>
                  <a:txBody>
                    <a:bodyPr/>
                    <a:lstStyle/>
                    <a:p>
                      <a:endParaRPr lang="en-SE" sz="1600"/>
                    </a:p>
                  </a:txBody>
                  <a:tcPr>
                    <a:solidFill>
                      <a:schemeClr val="bg1">
                        <a:lumMod val="95000"/>
                      </a:schemeClr>
                    </a:solidFill>
                  </a:tcPr>
                </a:tc>
                <a:extLst>
                  <a:ext uri="{0D108BD9-81ED-4DB2-BD59-A6C34878D82A}">
                    <a16:rowId xmlns:a16="http://schemas.microsoft.com/office/drawing/2014/main" val="3281762241"/>
                  </a:ext>
                </a:extLst>
              </a:tr>
              <a:tr h="335280">
                <a:tc>
                  <a:txBody>
                    <a:bodyPr/>
                    <a:lstStyle/>
                    <a:p>
                      <a:r>
                        <a:rPr lang="sv-SE" sz="1600"/>
                        <a:t>Projekteringsstart</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2023-02</a:t>
                      </a:r>
                    </a:p>
                  </a:txBody>
                  <a:tcPr>
                    <a:solidFill>
                      <a:schemeClr val="bg1">
                        <a:lumMod val="95000"/>
                      </a:schemeClr>
                    </a:solidFill>
                  </a:tcPr>
                </a:tc>
                <a:tc>
                  <a:txBody>
                    <a:bodyPr/>
                    <a:lstStyle/>
                    <a:p>
                      <a:endParaRPr lang="en-SE" sz="1600"/>
                    </a:p>
                  </a:txBody>
                  <a:tcPr>
                    <a:solidFill>
                      <a:schemeClr val="bg1">
                        <a:lumMod val="95000"/>
                      </a:schemeClr>
                    </a:solidFill>
                  </a:tcPr>
                </a:tc>
                <a:extLst>
                  <a:ext uri="{0D108BD9-81ED-4DB2-BD59-A6C34878D82A}">
                    <a16:rowId xmlns:a16="http://schemas.microsoft.com/office/drawing/2014/main" val="3513165796"/>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a:t>Produktionsstart</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2024-02</a:t>
                      </a:r>
                    </a:p>
                  </a:txBody>
                  <a:tcPr>
                    <a:solidFill>
                      <a:schemeClr val="bg1">
                        <a:lumMod val="95000"/>
                      </a:schemeClr>
                    </a:solidFill>
                  </a:tcPr>
                </a:tc>
                <a:tc>
                  <a:txBody>
                    <a:bodyPr/>
                    <a:lstStyle/>
                    <a:p>
                      <a:endParaRPr lang="en-SE" sz="1600"/>
                    </a:p>
                  </a:txBody>
                  <a:tcPr>
                    <a:solidFill>
                      <a:schemeClr val="bg1">
                        <a:lumMod val="95000"/>
                      </a:schemeClr>
                    </a:solidFill>
                  </a:tcPr>
                </a:tc>
                <a:extLst>
                  <a:ext uri="{0D108BD9-81ED-4DB2-BD59-A6C34878D82A}">
                    <a16:rowId xmlns:a16="http://schemas.microsoft.com/office/drawing/2014/main" val="3049523529"/>
                  </a:ext>
                </a:extLst>
              </a:tr>
              <a:tr h="335280">
                <a:tc>
                  <a:txBody>
                    <a:bodyPr/>
                    <a:lstStyle/>
                    <a:p>
                      <a:r>
                        <a:rPr lang="sv-SE" sz="1600"/>
                        <a:t>Slutbesiktning</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2025-11</a:t>
                      </a:r>
                    </a:p>
                  </a:txBody>
                  <a:tcPr>
                    <a:solidFill>
                      <a:schemeClr val="bg1">
                        <a:lumMod val="95000"/>
                      </a:schemeClr>
                    </a:solidFill>
                  </a:tcPr>
                </a:tc>
                <a:tc>
                  <a:txBody>
                    <a:bodyPr/>
                    <a:lstStyle/>
                    <a:p>
                      <a:endParaRPr lang="en-SE" sz="1600"/>
                    </a:p>
                  </a:txBody>
                  <a:tcPr>
                    <a:solidFill>
                      <a:schemeClr val="bg1">
                        <a:lumMod val="95000"/>
                      </a:schemeClr>
                    </a:solidFill>
                  </a:tcPr>
                </a:tc>
                <a:extLst>
                  <a:ext uri="{0D108BD9-81ED-4DB2-BD59-A6C34878D82A}">
                    <a16:rowId xmlns:a16="http://schemas.microsoft.com/office/drawing/2014/main" val="2126976071"/>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a:t>Verksamhetsstart</a:t>
                      </a:r>
                      <a:endParaRPr lang="en-SE" sz="160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2025-11</a:t>
                      </a:r>
                    </a:p>
                  </a:txBody>
                  <a:tcPr>
                    <a:solidFill>
                      <a:schemeClr val="bg1">
                        <a:lumMod val="95000"/>
                      </a:schemeClr>
                    </a:solidFill>
                  </a:tcPr>
                </a:tc>
                <a:tc>
                  <a:txBody>
                    <a:bodyPr/>
                    <a:lstStyle/>
                    <a:p>
                      <a:endParaRPr lang="en-SE" sz="1600" dirty="0"/>
                    </a:p>
                  </a:txBody>
                  <a:tcPr>
                    <a:solidFill>
                      <a:schemeClr val="bg1">
                        <a:lumMod val="95000"/>
                      </a:schemeClr>
                    </a:solidFill>
                  </a:tcPr>
                </a:tc>
                <a:extLst>
                  <a:ext uri="{0D108BD9-81ED-4DB2-BD59-A6C34878D82A}">
                    <a16:rowId xmlns:a16="http://schemas.microsoft.com/office/drawing/2014/main" val="3095198047"/>
                  </a:ext>
                </a:extLst>
              </a:tr>
            </a:tbl>
          </a:graphicData>
        </a:graphic>
      </p:graphicFrame>
      <p:pic>
        <p:nvPicPr>
          <p:cNvPr id="5" name="Picture 2" descr="{LOGOTYPE}">
            <a:extLst>
              <a:ext uri="{FF2B5EF4-FFF2-40B4-BE49-F238E27FC236}">
                <a16:creationId xmlns:a16="http://schemas.microsoft.com/office/drawing/2014/main" id="{1BD07DE4-45D8-4388-9600-83CBBDDBFB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002CFD9-AAC6-4546-A5AF-0BF2B95B4D61}"/>
              </a:ext>
            </a:extLst>
          </p:cNvPr>
          <p:cNvSpPr txBox="1"/>
          <p:nvPr/>
        </p:nvSpPr>
        <p:spPr>
          <a:xfrm>
            <a:off x="324000" y="385200"/>
            <a:ext cx="59976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ea typeface="+mj-ea"/>
                <a:cs typeface="+mj-cs"/>
              </a:rPr>
              <a:t>Statusrapport</a:t>
            </a:r>
          </a:p>
        </p:txBody>
      </p:sp>
      <p:sp>
        <p:nvSpPr>
          <p:cNvPr id="7" name="TextBox 6">
            <a:extLst>
              <a:ext uri="{FF2B5EF4-FFF2-40B4-BE49-F238E27FC236}">
                <a16:creationId xmlns:a16="http://schemas.microsoft.com/office/drawing/2014/main" id="{CFED023D-9996-4001-B060-61D3A894AC47}"/>
              </a:ext>
            </a:extLst>
          </p:cNvPr>
          <p:cNvSpPr txBox="1"/>
          <p:nvPr/>
        </p:nvSpPr>
        <p:spPr>
          <a:xfrm>
            <a:off x="435600" y="997200"/>
            <a:ext cx="9237600" cy="707886"/>
          </a:xfrm>
          <a:prstGeom prst="rect">
            <a:avLst/>
          </a:prstGeom>
          <a:noFill/>
        </p:spPr>
        <p:txBody>
          <a:bodyPr wrap="square" rtlCol="0">
            <a:spAutoFit/>
          </a:bodyPr>
          <a:lstStyle/>
          <a:p>
            <a:r>
              <a:rPr lang="en-US" sz="4000" err="1">
                <a:latin typeface="Bahnschrift" panose="020B0502040204020203" pitchFamily="34" charset="0"/>
                <a:ea typeface="+mj-ea"/>
                <a:cs typeface="+mj-cs"/>
              </a:rPr>
              <a:t>Tidplan</a:t>
            </a:r>
            <a:r>
              <a:rPr lang="en-US" sz="4000">
                <a:latin typeface="Bahnschrift" panose="020B0502040204020203" pitchFamily="34" charset="0"/>
                <a:ea typeface="+mj-ea"/>
                <a:cs typeface="+mj-cs"/>
              </a:rPr>
              <a:t> &amp; </a:t>
            </a:r>
            <a:r>
              <a:rPr lang="en-US" sz="4000" err="1">
                <a:latin typeface="Bahnschrift" panose="020B0502040204020203" pitchFamily="34" charset="0"/>
                <a:ea typeface="+mj-ea"/>
                <a:cs typeface="+mj-cs"/>
              </a:rPr>
              <a:t>Milstolpar</a:t>
            </a:r>
            <a:endParaRPr lang="sv-SE" sz="4000">
              <a:latin typeface="Bahnschrift" panose="020B0502040204020203" pitchFamily="34" charset="0"/>
              <a:ea typeface="+mj-ea"/>
              <a:cs typeface="+mj-cs"/>
            </a:endParaRPr>
          </a:p>
        </p:txBody>
      </p:sp>
      <p:sp>
        <p:nvSpPr>
          <p:cNvPr id="8" name="Platshållare för sidfot 1">
            <a:extLst>
              <a:ext uri="{FF2B5EF4-FFF2-40B4-BE49-F238E27FC236}">
                <a16:creationId xmlns:a16="http://schemas.microsoft.com/office/drawing/2014/main" id="{905FD9AF-4BBF-4CEF-B1BA-5CCEA3EFCC5C}"/>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pic>
        <p:nvPicPr>
          <p:cNvPr id="11" name="Bildobjekt 10">
            <a:extLst>
              <a:ext uri="{FF2B5EF4-FFF2-40B4-BE49-F238E27FC236}">
                <a16:creationId xmlns:a16="http://schemas.microsoft.com/office/drawing/2014/main" id="{D3C2CBB0-0749-4DED-9A07-A605B0729532}"/>
              </a:ext>
            </a:extLst>
          </p:cNvPr>
          <p:cNvPicPr>
            <a:picLocks noChangeAspect="1"/>
          </p:cNvPicPr>
          <p:nvPr/>
        </p:nvPicPr>
        <p:blipFill>
          <a:blip r:embed="rId3"/>
          <a:stretch>
            <a:fillRect/>
          </a:stretch>
        </p:blipFill>
        <p:spPr>
          <a:xfrm>
            <a:off x="616072" y="4260769"/>
            <a:ext cx="8972434" cy="2309451"/>
          </a:xfrm>
          <a:prstGeom prst="rect">
            <a:avLst/>
          </a:prstGeom>
        </p:spPr>
      </p:pic>
    </p:spTree>
    <p:extLst>
      <p:ext uri="{BB962C8B-B14F-4D97-AF65-F5344CB8AC3E}">
        <p14:creationId xmlns:p14="http://schemas.microsoft.com/office/powerpoint/2010/main" val="1516180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83C669-F867-45A7-8563-622380079BB3}"/>
              </a:ext>
            </a:extLst>
          </p:cNvPr>
          <p:cNvSpPr txBox="1"/>
          <p:nvPr/>
        </p:nvSpPr>
        <p:spPr>
          <a:xfrm>
            <a:off x="435600" y="997200"/>
            <a:ext cx="11095200" cy="707886"/>
          </a:xfrm>
          <a:prstGeom prst="rect">
            <a:avLst/>
          </a:prstGeom>
          <a:noFill/>
        </p:spPr>
        <p:txBody>
          <a:bodyPr wrap="square" rtlCol="0">
            <a:spAutoFit/>
          </a:bodyPr>
          <a:lstStyle/>
          <a:p>
            <a:r>
              <a:rPr lang="en-US" sz="4000" err="1">
                <a:latin typeface="Bahnschrift" panose="020B0502040204020203" pitchFamily="34" charset="0"/>
              </a:rPr>
              <a:t>Förslag</a:t>
            </a:r>
            <a:r>
              <a:rPr lang="en-US" sz="4000">
                <a:latin typeface="Bahnschrift" panose="020B0502040204020203" pitchFamily="34" charset="0"/>
              </a:rPr>
              <a:t> till </a:t>
            </a:r>
            <a:r>
              <a:rPr lang="en-US" sz="4000" err="1">
                <a:latin typeface="Bahnschrift" panose="020B0502040204020203" pitchFamily="34" charset="0"/>
              </a:rPr>
              <a:t>beslut</a:t>
            </a:r>
            <a:endParaRPr lang="sv-SE" sz="4000">
              <a:latin typeface="Bahnschrift" panose="020B0502040204020203" pitchFamily="34" charset="0"/>
            </a:endParaRPr>
          </a:p>
        </p:txBody>
      </p:sp>
      <p:sp>
        <p:nvSpPr>
          <p:cNvPr id="7" name="TextBox 6">
            <a:extLst>
              <a:ext uri="{FF2B5EF4-FFF2-40B4-BE49-F238E27FC236}">
                <a16:creationId xmlns:a16="http://schemas.microsoft.com/office/drawing/2014/main" id="{7A23941F-09D4-4AFA-B3FD-1645CDBBDB5D}"/>
              </a:ext>
            </a:extLst>
          </p:cNvPr>
          <p:cNvSpPr txBox="1"/>
          <p:nvPr/>
        </p:nvSpPr>
        <p:spPr>
          <a:xfrm>
            <a:off x="324000" y="385200"/>
            <a:ext cx="5976000" cy="40011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p>
        </p:txBody>
      </p:sp>
      <p:pic>
        <p:nvPicPr>
          <p:cNvPr id="15" name="Picture 2" descr="{LOGOTYPE}">
            <a:extLst>
              <a:ext uri="{FF2B5EF4-FFF2-40B4-BE49-F238E27FC236}">
                <a16:creationId xmlns:a16="http://schemas.microsoft.com/office/drawing/2014/main" id="{4984BAA6-5383-4440-A3A5-868F7F2DB0B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5" name="Platshållare för sidfot 1">
            <a:extLst>
              <a:ext uri="{FF2B5EF4-FFF2-40B4-BE49-F238E27FC236}">
                <a16:creationId xmlns:a16="http://schemas.microsoft.com/office/drawing/2014/main" id="{CBA40E82-D0AD-41D5-B5FF-C488A824A7FF}"/>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
        <p:nvSpPr>
          <p:cNvPr id="8" name="textruta 7">
            <a:extLst>
              <a:ext uri="{FF2B5EF4-FFF2-40B4-BE49-F238E27FC236}">
                <a16:creationId xmlns:a16="http://schemas.microsoft.com/office/drawing/2014/main" id="{4693484A-48D9-432A-8AFB-B2C7027670ED}"/>
              </a:ext>
            </a:extLst>
          </p:cNvPr>
          <p:cNvSpPr txBox="1"/>
          <p:nvPr/>
        </p:nvSpPr>
        <p:spPr>
          <a:xfrm>
            <a:off x="557561" y="2085279"/>
            <a:ext cx="8583650" cy="1077218"/>
          </a:xfrm>
          <a:prstGeom prst="rect">
            <a:avLst/>
          </a:prstGeom>
          <a:noFill/>
        </p:spPr>
        <p:txBody>
          <a:bodyPr wrap="square">
            <a:spAutoFit/>
          </a:bodyPr>
          <a:lstStyle/>
          <a:p>
            <a:pPr>
              <a:spcAft>
                <a:spcPts val="600"/>
              </a:spcAft>
            </a:pPr>
            <a:r>
              <a:rPr lang="sv-SE" sz="1600" dirty="0">
                <a:effectLst/>
                <a:latin typeface="Times New Roman" panose="02020603050405020304" pitchFamily="18" charset="0"/>
                <a:ea typeface="Times New Roman" panose="02020603050405020304" pitchFamily="18" charset="0"/>
              </a:rPr>
              <a:t>Rekommenderas att ett investeringsbeslut tas för rivning av befintliga byggnader, samt projektering av skolbyggnad och sporthall . Enligt uppdragsbeställningen ska helst byggnation av </a:t>
            </a:r>
            <a:r>
              <a:rPr lang="sv-SE" sz="1600" dirty="0" err="1">
                <a:effectLst/>
                <a:latin typeface="Times New Roman" panose="02020603050405020304" pitchFamily="18" charset="0"/>
                <a:ea typeface="Times New Roman" panose="02020603050405020304" pitchFamily="18" charset="0"/>
              </a:rPr>
              <a:t>IoFF</a:t>
            </a:r>
            <a:r>
              <a:rPr lang="sv-SE" sz="1600" dirty="0">
                <a:effectLst/>
                <a:latin typeface="Times New Roman" panose="02020603050405020304" pitchFamily="18" charset="0"/>
                <a:ea typeface="Times New Roman" panose="02020603050405020304" pitchFamily="18" charset="0"/>
              </a:rPr>
              <a:t> sporthall starta då detaljplanen vinner laga kraft. Tidplanen för projektet bygger på principen.  Investeringsbeslut för upphandling av entreprenör för sporthallen bör då ligga i linje med att projekteringen är färdigställd. </a:t>
            </a:r>
          </a:p>
        </p:txBody>
      </p:sp>
    </p:spTree>
    <p:extLst>
      <p:ext uri="{BB962C8B-B14F-4D97-AF65-F5344CB8AC3E}">
        <p14:creationId xmlns:p14="http://schemas.microsoft.com/office/powerpoint/2010/main" val="18945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C400BBB6-51C8-41B2-8366-936DB422B9B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374"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4689B57-99C3-466B-BD19-3D4C9708E3EE}"/>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ea typeface="+mj-ea"/>
                <a:cs typeface="+mj-cs"/>
              </a:rPr>
              <a:t>Statusrapport</a:t>
            </a:r>
          </a:p>
        </p:txBody>
      </p:sp>
      <p:sp>
        <p:nvSpPr>
          <p:cNvPr id="5" name="TextBox 4">
            <a:extLst>
              <a:ext uri="{FF2B5EF4-FFF2-40B4-BE49-F238E27FC236}">
                <a16:creationId xmlns:a16="http://schemas.microsoft.com/office/drawing/2014/main" id="{A2B186D1-8FD1-4317-AC95-85D1C1950E73}"/>
              </a:ext>
            </a:extLst>
          </p:cNvPr>
          <p:cNvSpPr txBox="1"/>
          <p:nvPr/>
        </p:nvSpPr>
        <p:spPr>
          <a:xfrm>
            <a:off x="435600" y="997200"/>
            <a:ext cx="11089234" cy="707886"/>
          </a:xfrm>
          <a:prstGeom prst="rect">
            <a:avLst/>
          </a:prstGeom>
          <a:noFill/>
        </p:spPr>
        <p:txBody>
          <a:bodyPr wrap="square" rtlCol="0">
            <a:spAutoFit/>
          </a:bodyPr>
          <a:lstStyle/>
          <a:p>
            <a:r>
              <a:rPr lang="sv-SE" sz="4000" dirty="0">
                <a:latin typeface="Bahnschrift" panose="020B0502040204020203" pitchFamily="34" charset="0"/>
              </a:rPr>
              <a:t>Bakgrund, syfte och mål</a:t>
            </a:r>
          </a:p>
        </p:txBody>
      </p:sp>
      <p:sp>
        <p:nvSpPr>
          <p:cNvPr id="6" name="Platshållare för sidfot 1">
            <a:extLst>
              <a:ext uri="{FF2B5EF4-FFF2-40B4-BE49-F238E27FC236}">
                <a16:creationId xmlns:a16="http://schemas.microsoft.com/office/drawing/2014/main" id="{3355BBBA-DB66-4369-A6E2-C22CA678A8CD}"/>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
        <p:nvSpPr>
          <p:cNvPr id="8" name="textruta 7">
            <a:extLst>
              <a:ext uri="{FF2B5EF4-FFF2-40B4-BE49-F238E27FC236}">
                <a16:creationId xmlns:a16="http://schemas.microsoft.com/office/drawing/2014/main" id="{AF7DA4F8-D10A-4435-83E8-4379A46E5432}"/>
              </a:ext>
            </a:extLst>
          </p:cNvPr>
          <p:cNvSpPr txBox="1"/>
          <p:nvPr/>
        </p:nvSpPr>
        <p:spPr>
          <a:xfrm>
            <a:off x="435599" y="2428902"/>
            <a:ext cx="8755053" cy="3293209"/>
          </a:xfrm>
          <a:prstGeom prst="rect">
            <a:avLst/>
          </a:prstGeom>
          <a:noFill/>
        </p:spPr>
        <p:txBody>
          <a:bodyPr wrap="square">
            <a:spAutoFit/>
          </a:bodyPr>
          <a:lstStyle/>
          <a:p>
            <a:r>
              <a:rPr lang="sv-SE" sz="1600" dirty="0">
                <a:latin typeface="Bahnschrift SemiLight" panose="020B0502040204020203" pitchFamily="34" charset="0"/>
              </a:rPr>
              <a:t>Denna förstudie utgår från en pågående detaljplan för bostäder och skola/idrottshall vid </a:t>
            </a:r>
            <a:r>
              <a:rPr lang="sv-SE" sz="1600" dirty="0" err="1">
                <a:latin typeface="Bahnschrift SemiLight" panose="020B0502040204020203" pitchFamily="34" charset="0"/>
              </a:rPr>
              <a:t>Gåsagången</a:t>
            </a:r>
            <a:r>
              <a:rPr lang="sv-SE" sz="1600" dirty="0">
                <a:latin typeface="Bahnschrift SemiLight" panose="020B0502040204020203" pitchFamily="34" charset="0"/>
              </a:rPr>
              <a:t>/Norra Litteraturgatan. </a:t>
            </a:r>
          </a:p>
          <a:p>
            <a:r>
              <a:rPr lang="sv-SE" sz="1600" dirty="0">
                <a:latin typeface="Bahnschrift SemiLight" panose="020B0502040204020203" pitchFamily="34" charset="0"/>
              </a:rPr>
              <a:t>Målet med förstudien är att. titta på förutsättningar och möjligheter att skapa en 7-9 -skola samt en fullstor idrottshall med minst 500 läktarplatser. I projektet ingår även en särskola. Inledande ytor som redovisas i denna förstudie kommer att detaljstuderas i programskedet. Vi ser dock redan nu att tomten räcker ytmässigt </a:t>
            </a:r>
          </a:p>
          <a:p>
            <a:r>
              <a:rPr lang="sv-SE" sz="1600" dirty="0">
                <a:latin typeface="Bahnschrift SemiLight" panose="020B0502040204020203" pitchFamily="34" charset="0"/>
              </a:rPr>
              <a:t>Inledningsvis kan skolan byggas i etapper, möjligheten ska finnas att utöka och bygga till för 8 klassrum. </a:t>
            </a:r>
          </a:p>
          <a:p>
            <a:r>
              <a:rPr lang="sv-SE" sz="1600" dirty="0">
                <a:latin typeface="Bahnschrift SemiLight" panose="020B0502040204020203" pitchFamily="34" charset="0"/>
              </a:rPr>
              <a:t>Särskolan påverkas inte av ovanstående resonemang utan finns med redan från början. </a:t>
            </a:r>
          </a:p>
          <a:p>
            <a:r>
              <a:rPr lang="sv-SE" sz="1600" dirty="0">
                <a:latin typeface="Bahnschrift SemiLight" panose="020B0502040204020203" pitchFamily="34" charset="0"/>
              </a:rPr>
              <a:t>Särskolan beräknas ha 40 elever. </a:t>
            </a:r>
          </a:p>
          <a:p>
            <a:r>
              <a:rPr lang="sv-SE" sz="1600" dirty="0">
                <a:latin typeface="Bahnschrift SemiLight" panose="020B0502040204020203" pitchFamily="34" charset="0"/>
              </a:rPr>
              <a:t>På platsen idag finns en befintligt skola samt förskola som rives. Den nya stadsdelen Selma Stad ligger till för grund för fortsatt planering av Litteraturgatans utformning samt hur tillkommande bebyggelse ska få en närhet till gatan och skapa </a:t>
            </a:r>
            <a:r>
              <a:rPr lang="sv-SE" sz="1600" dirty="0" err="1">
                <a:latin typeface="Bahnschrift SemiLight" panose="020B0502040204020203" pitchFamily="34" charset="0"/>
              </a:rPr>
              <a:t>stadskänsla</a:t>
            </a:r>
            <a:r>
              <a:rPr lang="sv-SE" sz="1600" dirty="0">
                <a:latin typeface="Bahnschrift SemiLight" panose="020B0502040204020203" pitchFamily="34" charset="0"/>
              </a:rPr>
              <a:t>. </a:t>
            </a:r>
          </a:p>
        </p:txBody>
      </p:sp>
    </p:spTree>
    <p:extLst>
      <p:ext uri="{BB962C8B-B14F-4D97-AF65-F5344CB8AC3E}">
        <p14:creationId xmlns:p14="http://schemas.microsoft.com/office/powerpoint/2010/main" val="390174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C400BBB6-51C8-41B2-8366-936DB422B9B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374"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4689B57-99C3-466B-BD19-3D4C9708E3EE}"/>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ea typeface="+mj-ea"/>
                <a:cs typeface="+mj-cs"/>
              </a:rPr>
              <a:t>Statusrapport</a:t>
            </a:r>
          </a:p>
        </p:txBody>
      </p:sp>
      <p:sp>
        <p:nvSpPr>
          <p:cNvPr id="5" name="TextBox 4">
            <a:extLst>
              <a:ext uri="{FF2B5EF4-FFF2-40B4-BE49-F238E27FC236}">
                <a16:creationId xmlns:a16="http://schemas.microsoft.com/office/drawing/2014/main" id="{A2B186D1-8FD1-4317-AC95-85D1C1950E73}"/>
              </a:ext>
            </a:extLst>
          </p:cNvPr>
          <p:cNvSpPr txBox="1"/>
          <p:nvPr/>
        </p:nvSpPr>
        <p:spPr>
          <a:xfrm>
            <a:off x="435600" y="997200"/>
            <a:ext cx="11089234" cy="792000"/>
          </a:xfrm>
          <a:prstGeom prst="rect">
            <a:avLst/>
          </a:prstGeom>
          <a:noFill/>
        </p:spPr>
        <p:txBody>
          <a:bodyPr wrap="square" rtlCol="0">
            <a:spAutoFit/>
          </a:bodyPr>
          <a:lstStyle/>
          <a:p>
            <a:r>
              <a:rPr lang="sv-SE" sz="4000">
                <a:latin typeface="Bahnschrift" panose="020B0502040204020203" pitchFamily="34" charset="0"/>
              </a:rPr>
              <a:t>Omfattning</a:t>
            </a:r>
          </a:p>
        </p:txBody>
      </p:sp>
      <p:sp>
        <p:nvSpPr>
          <p:cNvPr id="6" name="Platshållare för sidfot 1">
            <a:extLst>
              <a:ext uri="{FF2B5EF4-FFF2-40B4-BE49-F238E27FC236}">
                <a16:creationId xmlns:a16="http://schemas.microsoft.com/office/drawing/2014/main" id="{AECF35E0-3547-4B2F-A7CD-EADC4070C0A6}"/>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graphicFrame>
        <p:nvGraphicFramePr>
          <p:cNvPr id="2" name="Tabell 1">
            <a:extLst>
              <a:ext uri="{FF2B5EF4-FFF2-40B4-BE49-F238E27FC236}">
                <a16:creationId xmlns:a16="http://schemas.microsoft.com/office/drawing/2014/main" id="{F67AA7BC-59A2-4AFC-B512-BC9BEACCBA1B}"/>
              </a:ext>
            </a:extLst>
          </p:cNvPr>
          <p:cNvGraphicFramePr>
            <a:graphicFrameLocks noGrp="1"/>
          </p:cNvGraphicFramePr>
          <p:nvPr>
            <p:extLst>
              <p:ext uri="{D42A27DB-BD31-4B8C-83A1-F6EECF244321}">
                <p14:modId xmlns:p14="http://schemas.microsoft.com/office/powerpoint/2010/main" val="3369798016"/>
              </p:ext>
            </p:extLst>
          </p:nvPr>
        </p:nvGraphicFramePr>
        <p:xfrm>
          <a:off x="522515" y="2351314"/>
          <a:ext cx="7869606" cy="2372927"/>
        </p:xfrm>
        <a:graphic>
          <a:graphicData uri="http://schemas.openxmlformats.org/drawingml/2006/table">
            <a:tbl>
              <a:tblPr/>
              <a:tblGrid>
                <a:gridCol w="7869606">
                  <a:extLst>
                    <a:ext uri="{9D8B030D-6E8A-4147-A177-3AD203B41FA5}">
                      <a16:colId xmlns:a16="http://schemas.microsoft.com/office/drawing/2014/main" val="3287593618"/>
                    </a:ext>
                  </a:extLst>
                </a:gridCol>
              </a:tblGrid>
              <a:tr h="2372927">
                <a:tc>
                  <a:txBody>
                    <a:bodyPr/>
                    <a:lstStyle/>
                    <a:p>
                      <a:pPr fontAlgn="t"/>
                      <a:br>
                        <a:rPr lang="sv-SE" dirty="0">
                          <a:effectLst/>
                        </a:rPr>
                      </a:br>
                      <a:r>
                        <a:rPr lang="sv-SE" dirty="0">
                          <a:effectLst/>
                        </a:rPr>
                        <a:t>Skola i två etapper inledningsvis för ca 500 elever med tänkt utökning till ca 700 elever</a:t>
                      </a:r>
                      <a:br>
                        <a:rPr lang="sv-SE" dirty="0">
                          <a:effectLst/>
                        </a:rPr>
                      </a:br>
                      <a:r>
                        <a:rPr lang="sv-SE" dirty="0">
                          <a:effectLst/>
                        </a:rPr>
                        <a:t>Fullstor idrottshall med läktarplatser för 500 personer.</a:t>
                      </a:r>
                    </a:p>
                  </a:txBody>
                  <a:tcPr marL="47625" marR="47625" marT="28575">
                    <a:lnL w="9525" cap="flat" cmpd="sng" algn="ctr">
                      <a:solidFill>
                        <a:srgbClr val="E8E8EA"/>
                      </a:solidFill>
                      <a:prstDash val="solid"/>
                      <a:round/>
                      <a:headEnd type="none" w="med" len="med"/>
                      <a:tailEnd type="none" w="med" len="med"/>
                    </a:lnL>
                    <a:lnR w="9525" cap="flat" cmpd="sng" algn="ctr">
                      <a:solidFill>
                        <a:srgbClr val="E8E8EA"/>
                      </a:solidFill>
                      <a:prstDash val="solid"/>
                      <a:round/>
                      <a:headEnd type="none" w="med" len="med"/>
                      <a:tailEnd type="none" w="med" len="med"/>
                    </a:lnR>
                    <a:lnT>
                      <a:noFill/>
                    </a:lnT>
                    <a:lnB w="9525" cap="flat" cmpd="sng" algn="ctr">
                      <a:solidFill>
                        <a:srgbClr val="EEEFF1"/>
                      </a:solidFill>
                      <a:prstDash val="solid"/>
                      <a:round/>
                      <a:headEnd type="none" w="med" len="med"/>
                      <a:tailEnd type="none" w="med" len="med"/>
                    </a:lnB>
                    <a:solidFill>
                      <a:srgbClr val="FFFFFF"/>
                    </a:solidFill>
                  </a:tcPr>
                </a:tc>
                <a:extLst>
                  <a:ext uri="{0D108BD9-81ED-4DB2-BD59-A6C34878D82A}">
                    <a16:rowId xmlns:a16="http://schemas.microsoft.com/office/drawing/2014/main" val="3264167264"/>
                  </a:ext>
                </a:extLst>
              </a:tr>
            </a:tbl>
          </a:graphicData>
        </a:graphic>
      </p:graphicFrame>
    </p:spTree>
    <p:extLst>
      <p:ext uri="{BB962C8B-B14F-4D97-AF65-F5344CB8AC3E}">
        <p14:creationId xmlns:p14="http://schemas.microsoft.com/office/powerpoint/2010/main" val="39017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D4BF66-9B6B-4261-A0B4-86109F8405F3}"/>
              </a:ext>
            </a:extLst>
          </p:cNvPr>
          <p:cNvSpPr>
            <a:spLocks noGrp="1"/>
          </p:cNvSpPr>
          <p:nvPr>
            <p:ph type="title" idx="4294967295"/>
          </p:nvPr>
        </p:nvSpPr>
        <p:spPr>
          <a:xfrm>
            <a:off x="435600" y="997200"/>
            <a:ext cx="9237663" cy="792163"/>
          </a:xfrm>
        </p:spPr>
        <p:txBody>
          <a:bodyPr anchor="t" anchorCtr="0">
            <a:normAutofit/>
          </a:bodyPr>
          <a:lstStyle/>
          <a:p>
            <a:pPr>
              <a:lnSpc>
                <a:spcPct val="100000"/>
              </a:lnSpc>
            </a:pPr>
            <a:r>
              <a:rPr lang="sv-SE" sz="4000">
                <a:latin typeface="Bahnschrift" panose="020B0502040204020203" pitchFamily="34" charset="0"/>
              </a:rPr>
              <a:t>Projektstatus</a:t>
            </a:r>
            <a:endParaRPr lang="en-SE" sz="4000">
              <a:latin typeface="Bahnschrift" panose="020B0502040204020203" pitchFamily="34" charset="0"/>
            </a:endParaRPr>
          </a:p>
        </p:txBody>
      </p:sp>
      <p:sp>
        <p:nvSpPr>
          <p:cNvPr id="3" name="textruta 2">
            <a:extLst>
              <a:ext uri="{FF2B5EF4-FFF2-40B4-BE49-F238E27FC236}">
                <a16:creationId xmlns:a16="http://schemas.microsoft.com/office/drawing/2014/main" id="{B1875CA0-B88E-49D1-B46E-EFBC2E57A911}"/>
              </a:ext>
            </a:extLst>
          </p:cNvPr>
          <p:cNvSpPr txBox="1"/>
          <p:nvPr/>
        </p:nvSpPr>
        <p:spPr>
          <a:xfrm>
            <a:off x="5184742" y="2784660"/>
            <a:ext cx="6346056" cy="369332"/>
          </a:xfrm>
          <a:prstGeom prst="rect">
            <a:avLst/>
          </a:prstGeom>
          <a:noFill/>
        </p:spPr>
        <p:txBody>
          <a:bodyPr wrap="square" rtlCol="0">
            <a:spAutoFit/>
          </a:bodyPr>
          <a:lstStyle/>
          <a:p>
            <a:endParaRPr/>
          </a:p>
        </p:txBody>
      </p:sp>
      <p:sp>
        <p:nvSpPr>
          <p:cNvPr id="5" name="textruta 4">
            <a:extLst>
              <a:ext uri="{FF2B5EF4-FFF2-40B4-BE49-F238E27FC236}">
                <a16:creationId xmlns:a16="http://schemas.microsoft.com/office/drawing/2014/main" id="{916266CE-3FA1-422D-994E-CE4DCCE18175}"/>
              </a:ext>
            </a:extLst>
          </p:cNvPr>
          <p:cNvSpPr txBox="1"/>
          <p:nvPr/>
        </p:nvSpPr>
        <p:spPr>
          <a:xfrm>
            <a:off x="5272461" y="3156707"/>
            <a:ext cx="6258336" cy="1368000"/>
          </a:xfrm>
          <a:prstGeom prst="rect">
            <a:avLst/>
          </a:prstGeom>
          <a:noFill/>
        </p:spPr>
        <p:txBody>
          <a:bodyPr wrap="square" rtlCol="0">
            <a:spAutoFit/>
          </a:bodyPr>
          <a:lstStyle/>
          <a:p>
            <a:endParaRPr lang="en-GB" sz="1600"/>
          </a:p>
        </p:txBody>
      </p:sp>
      <p:graphicFrame>
        <p:nvGraphicFramePr>
          <p:cNvPr id="6" name="Table 6" descr="{STATUS_TABLE}">
            <a:extLst>
              <a:ext uri="{FF2B5EF4-FFF2-40B4-BE49-F238E27FC236}">
                <a16:creationId xmlns:a16="http://schemas.microsoft.com/office/drawing/2014/main" id="{0DBBFF2F-EA14-42B5-AEE5-255B61B04B8B}"/>
              </a:ext>
            </a:extLst>
          </p:cNvPr>
          <p:cNvGraphicFramePr>
            <a:graphicFrameLocks noGrp="1"/>
          </p:cNvGraphicFramePr>
          <p:nvPr>
            <p:extLst>
              <p:ext uri="{D42A27DB-BD31-4B8C-83A1-F6EECF244321}">
                <p14:modId xmlns:p14="http://schemas.microsoft.com/office/powerpoint/2010/main" val="4030756101"/>
              </p:ext>
            </p:extLst>
          </p:nvPr>
        </p:nvGraphicFramePr>
        <p:xfrm>
          <a:off x="910464" y="2783346"/>
          <a:ext cx="3650396" cy="2595880"/>
        </p:xfrm>
        <a:graphic>
          <a:graphicData uri="http://schemas.openxmlformats.org/drawingml/2006/table">
            <a:tbl>
              <a:tblPr firstRow="1" bandRow="1">
                <a:tableStyleId>{2D5ABB26-0587-4C30-8999-92F81FD0307C}</a:tableStyleId>
              </a:tblPr>
              <a:tblGrid>
                <a:gridCol w="3650396">
                  <a:extLst>
                    <a:ext uri="{9D8B030D-6E8A-4147-A177-3AD203B41FA5}">
                      <a16:colId xmlns:a16="http://schemas.microsoft.com/office/drawing/2014/main" val="1530026161"/>
                    </a:ext>
                  </a:extLst>
                </a:gridCol>
              </a:tblGrid>
              <a:tr h="370840">
                <a:tc>
                  <a:txBody>
                    <a:bodyPr/>
                    <a:lstStyle/>
                    <a:p>
                      <a:r>
                        <a:rPr lang="sv-SE" sz="1600" err="1">
                          <a:latin typeface="Bahnschrift SemiLight" panose="020B0502040204020203" pitchFamily="34" charset="0"/>
                        </a:rPr>
                        <a:t>Tid</a:t>
                      </a:r>
                      <a:endParaRPr lang="sv-SE" sz="1600">
                        <a:latin typeface="Bahnschrift SemiLight" panose="020B0502040204020203" pitchFamily="34" charset="0"/>
                      </a:endParaRPr>
                    </a:p>
                  </a:txBody>
                  <a:tcPr/>
                </a:tc>
                <a:extLst>
                  <a:ext uri="{0D108BD9-81ED-4DB2-BD59-A6C34878D82A}">
                    <a16:rowId xmlns:a16="http://schemas.microsoft.com/office/drawing/2014/main" val="993432386"/>
                  </a:ext>
                </a:extLst>
              </a:tr>
              <a:tr h="370840">
                <a:tc>
                  <a:txBody>
                    <a:bodyPr/>
                    <a:lstStyle/>
                    <a:p>
                      <a:r>
                        <a:rPr lang="sv-SE" sz="1600" err="1">
                          <a:latin typeface="Bahnschrift SemiLight" panose="020B0502040204020203" pitchFamily="34" charset="0"/>
                        </a:rPr>
                        <a:t>Omfattning</a:t>
                      </a:r>
                      <a:endParaRPr lang="sv-SE" sz="1600">
                        <a:latin typeface="Bahnschrift SemiLight" panose="020B0502040204020203" pitchFamily="34" charset="0"/>
                      </a:endParaRPr>
                    </a:p>
                  </a:txBody>
                  <a:tcPr/>
                </a:tc>
                <a:extLst>
                  <a:ext uri="{0D108BD9-81ED-4DB2-BD59-A6C34878D82A}">
                    <a16:rowId xmlns:a16="http://schemas.microsoft.com/office/drawing/2014/main" val="116718652"/>
                  </a:ext>
                </a:extLst>
              </a:tr>
              <a:tr h="370840">
                <a:tc>
                  <a:txBody>
                    <a:bodyPr/>
                    <a:lstStyle/>
                    <a:p>
                      <a:r>
                        <a:rPr lang="sv-SE" sz="1600" err="1">
                          <a:latin typeface="Bahnschrift SemiLight" panose="020B0502040204020203" pitchFamily="34" charset="0"/>
                        </a:rPr>
                        <a:t>Kostnad</a:t>
                      </a:r>
                      <a:endParaRPr lang="sv-SE" sz="1600">
                        <a:latin typeface="Bahnschrift SemiLight" panose="020B0502040204020203" pitchFamily="34" charset="0"/>
                      </a:endParaRPr>
                    </a:p>
                  </a:txBody>
                  <a:tcPr/>
                </a:tc>
                <a:extLst>
                  <a:ext uri="{0D108BD9-81ED-4DB2-BD59-A6C34878D82A}">
                    <a16:rowId xmlns:a16="http://schemas.microsoft.com/office/drawing/2014/main" val="11841246"/>
                  </a:ext>
                </a:extLst>
              </a:tr>
              <a:tr h="370840">
                <a:tc>
                  <a:txBody>
                    <a:bodyPr/>
                    <a:lstStyle/>
                    <a:p>
                      <a:r>
                        <a:rPr lang="sv-SE" sz="1600" err="1">
                          <a:latin typeface="Bahnschrift SemiLight" panose="020B0502040204020203" pitchFamily="34" charset="0"/>
                        </a:rPr>
                        <a:t>Måluppfyllelse</a:t>
                      </a:r>
                      <a:endParaRPr lang="sv-SE" sz="1600">
                        <a:latin typeface="Bahnschrift SemiLight" panose="020B0502040204020203" pitchFamily="34" charset="0"/>
                      </a:endParaRPr>
                    </a:p>
                  </a:txBody>
                  <a:tcPr/>
                </a:tc>
                <a:extLst>
                  <a:ext uri="{0D108BD9-81ED-4DB2-BD59-A6C34878D82A}">
                    <a16:rowId xmlns:a16="http://schemas.microsoft.com/office/drawing/2014/main" val="1497447022"/>
                  </a:ext>
                </a:extLst>
              </a:tr>
              <a:tr h="370840">
                <a:tc>
                  <a:txBody>
                    <a:bodyPr/>
                    <a:lstStyle/>
                    <a:p>
                      <a:r>
                        <a:rPr lang="sv-SE" sz="1600" err="1">
                          <a:latin typeface="Bahnschrift SemiLight" panose="020B0502040204020203" pitchFamily="34" charset="0"/>
                        </a:rPr>
                        <a:t>Kvalitet</a:t>
                      </a:r>
                      <a:endParaRPr lang="sv-SE" sz="1600">
                        <a:latin typeface="Bahnschrift SemiLight" panose="020B0502040204020203" pitchFamily="34" charset="0"/>
                      </a:endParaRPr>
                    </a:p>
                  </a:txBody>
                  <a:tcPr/>
                </a:tc>
                <a:extLst>
                  <a:ext uri="{0D108BD9-81ED-4DB2-BD59-A6C34878D82A}">
                    <a16:rowId xmlns:a16="http://schemas.microsoft.com/office/drawing/2014/main" val="3173768737"/>
                  </a:ext>
                </a:extLst>
              </a:tr>
              <a:tr h="370840">
                <a:tc>
                  <a:txBody>
                    <a:bodyPr/>
                    <a:lstStyle/>
                    <a:p>
                      <a:r>
                        <a:rPr lang="sv-SE" sz="1600" err="1">
                          <a:latin typeface="Bahnschrift SemiLight" panose="020B0502040204020203" pitchFamily="34" charset="0"/>
                        </a:rPr>
                        <a:t>Upphandling</a:t>
                      </a:r>
                      <a:endParaRPr lang="sv-SE" sz="1600">
                        <a:latin typeface="Bahnschrift SemiLight" panose="020B0502040204020203" pitchFamily="34" charset="0"/>
                      </a:endParaRPr>
                    </a:p>
                  </a:txBody>
                  <a:tcPr/>
                </a:tc>
                <a:extLst>
                  <a:ext uri="{0D108BD9-81ED-4DB2-BD59-A6C34878D82A}">
                    <a16:rowId xmlns:a16="http://schemas.microsoft.com/office/drawing/2014/main" val="982328795"/>
                  </a:ext>
                </a:extLst>
              </a:tr>
              <a:tr h="370840">
                <a:tc>
                  <a:txBody>
                    <a:bodyPr/>
                    <a:lstStyle/>
                    <a:p>
                      <a:r>
                        <a:rPr lang="sv-SE" sz="1600" err="1">
                          <a:latin typeface="Bahnschrift SemiLight" panose="020B0502040204020203" pitchFamily="34" charset="0"/>
                        </a:rPr>
                        <a:t>Total risk</a:t>
                      </a:r>
                      <a:endParaRPr lang="sv-SE" sz="1600">
                        <a:latin typeface="Bahnschrift SemiLight" panose="020B0502040204020203" pitchFamily="34" charset="0"/>
                      </a:endParaRPr>
                    </a:p>
                  </a:txBody>
                  <a:tcPr/>
                </a:tc>
                <a:extLst>
                  <a:ext uri="{0D108BD9-81ED-4DB2-BD59-A6C34878D82A}">
                    <a16:rowId xmlns:a16="http://schemas.microsoft.com/office/drawing/2014/main" val="2907118587"/>
                  </a:ext>
                </a:extLst>
              </a:tr>
            </a:tbl>
          </a:graphicData>
        </a:graphic>
      </p:graphicFrame>
      <p:pic>
        <p:nvPicPr>
          <p:cNvPr id="13" name="Picture 2" descr="{LOGOTYPE}">
            <a:extLst>
              <a:ext uri="{FF2B5EF4-FFF2-40B4-BE49-F238E27FC236}">
                <a16:creationId xmlns:a16="http://schemas.microsoft.com/office/drawing/2014/main" id="{F82E3E69-F825-460E-B2D9-5F089F1103E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4D1364D-0C59-4CC7-9024-93E6AA93609F}"/>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a:p>
            <a:endParaRPr lang="sv-SE"/>
          </a:p>
        </p:txBody>
      </p:sp>
      <p:pic>
        <p:nvPicPr>
          <p:cNvPr id="46" name="Picture 8" descr="{TREND_IMAGE}{REPLACEMENT}1">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289256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8" descr="{STATUS_IMAGE}{REPLACEMENT}1">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289256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TREND_IMAGE}{REPLACEMENT}2">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326340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STATUS_IMAGE}{REPLACEMENT}2">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326340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TREND_IMAGE}{REPLACEMENT}3">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363424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STATUS_IMAGE}{REPLACEMENT}3">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363424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TREND_IMAGE}{REPLACEMENT}4">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400508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STATUS_IMAGE}{REPLACEMENT}4">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400508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TREND_IMAGE}{REPLACEMENT}5">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437592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STATUS_IMAGE}{REPLACEMENT}5">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437592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TREND_IMAGE}{REPLACEMENT}6">
            <a:extLst>
              <a:ext uri="{FF2B5EF4-FFF2-40B4-BE49-F238E27FC236}">
                <a16:creationId xmlns:a16="http://schemas.microsoft.com/office/drawing/2014/main" id="{32D35F0B-6798-415C-A64F-A9E46EF27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687" y="474676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STATUS_IMAGE}{REPLACEMENT}6">
            <a:extLst>
              <a:ext uri="{FF2B5EF4-FFF2-40B4-BE49-F238E27FC236}">
                <a16:creationId xmlns:a16="http://schemas.microsoft.com/office/drawing/2014/main" id="{9A116BB3-D944-4DBE-AAD0-D61D1CE6D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10" y="474676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STATUS_IMAGE}{REPLACEMENT}7">
            <a:extLst>
              <a:ext uri="{FF2B5EF4-FFF2-40B4-BE49-F238E27FC236}">
                <a16:creationId xmlns:a16="http://schemas.microsoft.com/office/drawing/2014/main" id="{9A116BB3-D944-4DBE-AAD0-D61D1CE6D0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910" y="5117606"/>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5" descr="{PROJECT_MODEL_IMAGE}">
            <a:extLst>
              <a:ext uri="{FF2B5EF4-FFF2-40B4-BE49-F238E27FC236}">
                <a16:creationId xmlns:a16="http://schemas.microsoft.com/office/drawing/2014/main" id="{4F67BE8A-2AF4-4C83-939A-36921D5E42DF}"/>
              </a:ext>
            </a:extLst>
          </p:cNvPr>
          <p:cNvPicPr>
            <a:picLocks noChangeAspect="1"/>
          </p:cNvPicPr>
          <p:nvPr/>
        </p:nvPicPr>
        <p:blipFill>
          <a:blip r:embed="rId6"/>
          <a:stretch>
            <a:fillRect/>
          </a:stretch>
        </p:blipFill>
        <p:spPr>
          <a:xfrm>
            <a:off x="1401002" y="1943373"/>
            <a:ext cx="9248775" cy="685800"/>
          </a:xfrm>
          <a:prstGeom prst="rect">
            <a:avLst/>
          </a:prstGeom>
        </p:spPr>
      </p:pic>
      <p:sp>
        <p:nvSpPr>
          <p:cNvPr id="22" name="Platshållare för sidfot 1">
            <a:extLst>
              <a:ext uri="{FF2B5EF4-FFF2-40B4-BE49-F238E27FC236}">
                <a16:creationId xmlns:a16="http://schemas.microsoft.com/office/drawing/2014/main" id="{95D69836-98DE-4E7F-8E5D-4F324F35C759}"/>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Tree>
    <p:extLst>
      <p:ext uri="{BB962C8B-B14F-4D97-AF65-F5344CB8AC3E}">
        <p14:creationId xmlns:p14="http://schemas.microsoft.com/office/powerpoint/2010/main" val="18379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C400BBB6-51C8-41B2-8366-936DB422B9B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6374"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4689B57-99C3-466B-BD19-3D4C9708E3EE}"/>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ea typeface="+mj-ea"/>
                <a:cs typeface="+mj-cs"/>
              </a:rPr>
              <a:t>Statusrapport</a:t>
            </a:r>
          </a:p>
        </p:txBody>
      </p:sp>
      <p:sp>
        <p:nvSpPr>
          <p:cNvPr id="5" name="TextBox 4">
            <a:extLst>
              <a:ext uri="{FF2B5EF4-FFF2-40B4-BE49-F238E27FC236}">
                <a16:creationId xmlns:a16="http://schemas.microsoft.com/office/drawing/2014/main" id="{A2B186D1-8FD1-4317-AC95-85D1C1950E73}"/>
              </a:ext>
            </a:extLst>
          </p:cNvPr>
          <p:cNvSpPr txBox="1"/>
          <p:nvPr/>
        </p:nvSpPr>
        <p:spPr>
          <a:xfrm>
            <a:off x="435600" y="997200"/>
            <a:ext cx="11089234" cy="792000"/>
          </a:xfrm>
          <a:prstGeom prst="rect">
            <a:avLst/>
          </a:prstGeom>
          <a:noFill/>
        </p:spPr>
        <p:txBody>
          <a:bodyPr wrap="square" rtlCol="0">
            <a:spAutoFit/>
          </a:bodyPr>
          <a:lstStyle/>
          <a:p>
            <a:r>
              <a:rPr lang="sv-SE" sz="4000">
                <a:latin typeface="Bahnschrift" panose="020B0502040204020203" pitchFamily="34" charset="0"/>
              </a:rPr>
              <a:t>Upphandlingsinriktning</a:t>
            </a:r>
          </a:p>
        </p:txBody>
      </p:sp>
      <p:sp>
        <p:nvSpPr>
          <p:cNvPr id="6" name="Platshållare för sidfot 1">
            <a:extLst>
              <a:ext uri="{FF2B5EF4-FFF2-40B4-BE49-F238E27FC236}">
                <a16:creationId xmlns:a16="http://schemas.microsoft.com/office/drawing/2014/main" id="{CBD1C12D-FCFB-4B68-80C0-6C063566FE9A}"/>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graphicFrame>
        <p:nvGraphicFramePr>
          <p:cNvPr id="3" name="Tabell 2">
            <a:extLst>
              <a:ext uri="{FF2B5EF4-FFF2-40B4-BE49-F238E27FC236}">
                <a16:creationId xmlns:a16="http://schemas.microsoft.com/office/drawing/2014/main" id="{E6FC8B19-4B68-49C3-9994-130CEFB977A1}"/>
              </a:ext>
            </a:extLst>
          </p:cNvPr>
          <p:cNvGraphicFramePr>
            <a:graphicFrameLocks noGrp="1"/>
          </p:cNvGraphicFramePr>
          <p:nvPr>
            <p:extLst>
              <p:ext uri="{D42A27DB-BD31-4B8C-83A1-F6EECF244321}">
                <p14:modId xmlns:p14="http://schemas.microsoft.com/office/powerpoint/2010/main" val="787489408"/>
              </p:ext>
            </p:extLst>
          </p:nvPr>
        </p:nvGraphicFramePr>
        <p:xfrm>
          <a:off x="711447" y="2195995"/>
          <a:ext cx="9048373" cy="622935"/>
        </p:xfrm>
        <a:graphic>
          <a:graphicData uri="http://schemas.openxmlformats.org/drawingml/2006/table">
            <a:tbl>
              <a:tblPr/>
              <a:tblGrid>
                <a:gridCol w="9048373">
                  <a:extLst>
                    <a:ext uri="{9D8B030D-6E8A-4147-A177-3AD203B41FA5}">
                      <a16:colId xmlns:a16="http://schemas.microsoft.com/office/drawing/2014/main" val="1540043096"/>
                    </a:ext>
                  </a:extLst>
                </a:gridCol>
              </a:tblGrid>
              <a:tr h="161925">
                <a:tc>
                  <a:txBody>
                    <a:bodyPr/>
                    <a:lstStyle/>
                    <a:p>
                      <a:pPr fontAlgn="t"/>
                      <a:r>
                        <a:rPr lang="sv-SE" dirty="0">
                          <a:effectLst/>
                        </a:rPr>
                        <a:t>Upphandling av en projekteringsorganisation inledningsvis. </a:t>
                      </a:r>
                      <a:br>
                        <a:rPr lang="sv-SE" dirty="0">
                          <a:effectLst/>
                        </a:rPr>
                      </a:br>
                      <a:endParaRPr lang="sv-SE" dirty="0">
                        <a:effectLst/>
                      </a:endParaRPr>
                    </a:p>
                  </a:txBody>
                  <a:tcPr marL="47625" marR="47625" marT="28575">
                    <a:lnL w="9525" cap="flat" cmpd="sng" algn="ctr">
                      <a:solidFill>
                        <a:srgbClr val="E8E8EA"/>
                      </a:solidFill>
                      <a:prstDash val="solid"/>
                      <a:round/>
                      <a:headEnd type="none" w="med" len="med"/>
                      <a:tailEnd type="none" w="med" len="med"/>
                    </a:lnL>
                    <a:lnR w="9525" cap="flat" cmpd="sng" algn="ctr">
                      <a:solidFill>
                        <a:srgbClr val="E8E8EA"/>
                      </a:solidFill>
                      <a:prstDash val="solid"/>
                      <a:round/>
                      <a:headEnd type="none" w="med" len="med"/>
                      <a:tailEnd type="none" w="med" len="med"/>
                    </a:lnR>
                    <a:lnT>
                      <a:noFill/>
                    </a:lnT>
                    <a:lnB w="9525" cap="flat" cmpd="sng" algn="ctr">
                      <a:solidFill>
                        <a:srgbClr val="EEEFF1"/>
                      </a:solidFill>
                      <a:prstDash val="solid"/>
                      <a:round/>
                      <a:headEnd type="none" w="med" len="med"/>
                      <a:tailEnd type="none" w="med" len="med"/>
                    </a:lnB>
                    <a:solidFill>
                      <a:srgbClr val="FFFFFF"/>
                    </a:solidFill>
                  </a:tcPr>
                </a:tc>
                <a:extLst>
                  <a:ext uri="{0D108BD9-81ED-4DB2-BD59-A6C34878D82A}">
                    <a16:rowId xmlns:a16="http://schemas.microsoft.com/office/drawing/2014/main" val="2266001956"/>
                  </a:ext>
                </a:extLst>
              </a:tr>
            </a:tbl>
          </a:graphicData>
        </a:graphic>
      </p:graphicFrame>
    </p:spTree>
    <p:extLst>
      <p:ext uri="{BB962C8B-B14F-4D97-AF65-F5344CB8AC3E}">
        <p14:creationId xmlns:p14="http://schemas.microsoft.com/office/powerpoint/2010/main" val="39017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7E8A58F3-BE84-4186-9E06-75335B7E2A1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descr="{RISK_TABLE}">
            <a:extLst>
              <a:ext uri="{FF2B5EF4-FFF2-40B4-BE49-F238E27FC236}">
                <a16:creationId xmlns:a16="http://schemas.microsoft.com/office/drawing/2014/main" id="{599F9707-2AF8-4EE6-AAC0-49DA3C79AEFA}"/>
              </a:ext>
            </a:extLst>
          </p:cNvPr>
          <p:cNvGraphicFramePr>
            <a:graphicFrameLocks noGrp="1"/>
          </p:cNvGraphicFramePr>
          <p:nvPr>
            <p:extLst>
              <p:ext uri="{D42A27DB-BD31-4B8C-83A1-F6EECF244321}">
                <p14:modId xmlns:p14="http://schemas.microsoft.com/office/powerpoint/2010/main" val="3669684090"/>
              </p:ext>
            </p:extLst>
          </p:nvPr>
        </p:nvGraphicFramePr>
        <p:xfrm>
          <a:off x="572300" y="1922400"/>
          <a:ext cx="10958498" cy="737942"/>
        </p:xfrm>
        <a:graphic>
          <a:graphicData uri="http://schemas.openxmlformats.org/drawingml/2006/table">
            <a:tbl>
              <a:tblPr firstRow="1" bandRow="1">
                <a:tableStyleId>{5C22544A-7EE6-4342-B048-85BDC9FD1C3A}</a:tableStyleId>
              </a:tblPr>
              <a:tblGrid>
                <a:gridCol w="3916515">
                  <a:extLst>
                    <a:ext uri="{9D8B030D-6E8A-4147-A177-3AD203B41FA5}">
                      <a16:colId xmlns:a16="http://schemas.microsoft.com/office/drawing/2014/main" val="4187700365"/>
                    </a:ext>
                  </a:extLst>
                </a:gridCol>
                <a:gridCol w="616203">
                  <a:extLst>
                    <a:ext uri="{9D8B030D-6E8A-4147-A177-3AD203B41FA5}">
                      <a16:colId xmlns:a16="http://schemas.microsoft.com/office/drawing/2014/main" val="815229931"/>
                    </a:ext>
                  </a:extLst>
                </a:gridCol>
                <a:gridCol w="564851">
                  <a:extLst>
                    <a:ext uri="{9D8B030D-6E8A-4147-A177-3AD203B41FA5}">
                      <a16:colId xmlns:a16="http://schemas.microsoft.com/office/drawing/2014/main" val="3776649765"/>
                    </a:ext>
                  </a:extLst>
                </a:gridCol>
                <a:gridCol w="757413">
                  <a:extLst>
                    <a:ext uri="{9D8B030D-6E8A-4147-A177-3AD203B41FA5}">
                      <a16:colId xmlns:a16="http://schemas.microsoft.com/office/drawing/2014/main" val="2366840016"/>
                    </a:ext>
                  </a:extLst>
                </a:gridCol>
                <a:gridCol w="770251">
                  <a:extLst>
                    <a:ext uri="{9D8B030D-6E8A-4147-A177-3AD203B41FA5}">
                      <a16:colId xmlns:a16="http://schemas.microsoft.com/office/drawing/2014/main" val="2022687445"/>
                    </a:ext>
                  </a:extLst>
                </a:gridCol>
                <a:gridCol w="1553339">
                  <a:extLst>
                    <a:ext uri="{9D8B030D-6E8A-4147-A177-3AD203B41FA5}">
                      <a16:colId xmlns:a16="http://schemas.microsoft.com/office/drawing/2014/main" val="4185839819"/>
                    </a:ext>
                  </a:extLst>
                </a:gridCol>
                <a:gridCol w="2779926">
                  <a:extLst>
                    <a:ext uri="{9D8B030D-6E8A-4147-A177-3AD203B41FA5}">
                      <a16:colId xmlns:a16="http://schemas.microsoft.com/office/drawing/2014/main" val="1294905728"/>
                    </a:ext>
                  </a:extLst>
                </a:gridCol>
              </a:tblGrid>
              <a:tr h="368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Bahnschrift SemiBold" panose="020B0502040204020203" pitchFamily="34" charset="0"/>
                        </a:rPr>
                        <a:t>Risk</a:t>
                      </a:r>
                      <a:endParaRPr lang="en-SE" dirty="0">
                        <a:latin typeface="Bahnschrift SemiBold" panose="020B0502040204020203" pitchFamily="34" charset="0"/>
                      </a:endParaRPr>
                    </a:p>
                  </a:txBody>
                  <a:tcPr>
                    <a:solidFill>
                      <a:srgbClr val="595959"/>
                    </a:solidFill>
                  </a:tcPr>
                </a:tc>
                <a:tc>
                  <a:txBody>
                    <a:bodyPr/>
                    <a:lstStyle/>
                    <a:p>
                      <a:pPr algn="l"/>
                      <a:r>
                        <a:rPr lang="en-US">
                          <a:solidFill>
                            <a:schemeClr val="bg1"/>
                          </a:solidFill>
                          <a:latin typeface="Bahnschrift SemiBold" panose="020B0502040204020203" pitchFamily="34" charset="0"/>
                        </a:rPr>
                        <a:t>S</a:t>
                      </a:r>
                      <a:endParaRPr lang="en-SE">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K</a:t>
                      </a:r>
                      <a:endParaRPr lang="en-SE">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S*K</a:t>
                      </a:r>
                      <a:endParaRPr lang="en-SE">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RV</a:t>
                      </a:r>
                      <a:endParaRPr lang="en-SE">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Åtgärder</a:t>
                      </a:r>
                      <a:endParaRPr lang="en-SE">
                        <a:solidFill>
                          <a:schemeClr val="bg1"/>
                        </a:solidFill>
                        <a:latin typeface="Bahnschrift SemiBold" panose="020B0502040204020203" pitchFamily="34" charset="0"/>
                      </a:endParaRPr>
                    </a:p>
                  </a:txBody>
                  <a:tcPr>
                    <a:solidFill>
                      <a:srgbClr val="59595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bg1"/>
                          </a:solidFill>
                          <a:latin typeface="Bahnschrift SemiBold" panose="020B0502040204020203" pitchFamily="34" charset="0"/>
                        </a:rPr>
                        <a:t>Ägare</a:t>
                      </a:r>
                      <a:endParaRPr lang="en-SE">
                        <a:solidFill>
                          <a:schemeClr val="bg1"/>
                        </a:solidFill>
                        <a:latin typeface="Bahnschrift SemiBold" panose="020B0502040204020203" pitchFamily="34" charset="0"/>
                      </a:endParaRPr>
                    </a:p>
                  </a:txBody>
                  <a:tcPr>
                    <a:solidFill>
                      <a:srgbClr val="595959"/>
                    </a:solidFill>
                  </a:tcPr>
                </a:tc>
                <a:extLst>
                  <a:ext uri="{0D108BD9-81ED-4DB2-BD59-A6C34878D82A}">
                    <a16:rowId xmlns:a16="http://schemas.microsoft.com/office/drawing/2014/main" val="426306997"/>
                  </a:ext>
                </a:extLst>
              </a:tr>
              <a:tr h="368971">
                <a:tc>
                  <a:txBody>
                    <a:bodyPr/>
                    <a:lstStyle/>
                    <a:p>
                      <a:endParaRPr lang="en-SE">
                        <a:latin typeface="Bahnschrift SemiLight" panose="020B0502040204020203" pitchFamily="34" charset="0"/>
                      </a:endParaRPr>
                    </a:p>
                  </a:txBody>
                  <a:tcPr>
                    <a:solidFill>
                      <a:schemeClr val="bg1">
                        <a:lumMod val="95000"/>
                      </a:schemeClr>
                    </a:solidFill>
                  </a:tcPr>
                </a:tc>
                <a:tc>
                  <a:txBody>
                    <a:bodyPr/>
                    <a:lstStyle/>
                    <a:p>
                      <a:pPr algn="r"/>
                      <a:endParaRPr lang="en-SE" sz="1600"/>
                    </a:p>
                  </a:txBody>
                  <a:tcPr>
                    <a:solidFill>
                      <a:schemeClr val="bg1">
                        <a:lumMod val="95000"/>
                      </a:schemeClr>
                    </a:solidFill>
                  </a:tcPr>
                </a:tc>
                <a:tc>
                  <a:txBody>
                    <a:bodyPr/>
                    <a:lstStyle/>
                    <a:p>
                      <a:pPr algn="r"/>
                      <a:endParaRPr lang="en-SE" sz="1600"/>
                    </a:p>
                  </a:txBody>
                  <a:tcPr>
                    <a:solidFill>
                      <a:schemeClr val="bg1">
                        <a:lumMod val="95000"/>
                      </a:schemeClr>
                    </a:solidFill>
                  </a:tcPr>
                </a:tc>
                <a:tc>
                  <a:txBody>
                    <a:bodyPr/>
                    <a:lstStyle/>
                    <a:p>
                      <a:pPr algn="r"/>
                      <a:endParaRPr lang="en-SE" sz="1600"/>
                    </a:p>
                  </a:txBody>
                  <a:tcPr>
                    <a:solidFill>
                      <a:schemeClr val="bg1">
                        <a:lumMod val="95000"/>
                      </a:schemeClr>
                    </a:solidFill>
                  </a:tcPr>
                </a:tc>
                <a:tc>
                  <a:txBody>
                    <a:bodyPr/>
                    <a:lstStyle/>
                    <a:p>
                      <a:pPr algn="ctr"/>
                      <a:endParaRPr lang="en-SE" sz="1600"/>
                    </a:p>
                  </a:txBody>
                  <a:tcPr>
                    <a:solidFill>
                      <a:schemeClr val="bg1">
                        <a:lumMod val="95000"/>
                      </a:schemeClr>
                    </a:solidFill>
                  </a:tcPr>
                </a:tc>
                <a:tc>
                  <a:txBody>
                    <a:bodyPr/>
                    <a:lstStyle/>
                    <a:p>
                      <a:pPr algn="l"/>
                      <a:endParaRPr lang="en-SE" sz="1600"/>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3332937835"/>
                  </a:ext>
                </a:extLst>
              </a:tr>
            </a:tbl>
          </a:graphicData>
        </a:graphic>
      </p:graphicFrame>
      <p:sp>
        <p:nvSpPr>
          <p:cNvPr id="4" name="TextBox 3">
            <a:extLst>
              <a:ext uri="{FF2B5EF4-FFF2-40B4-BE49-F238E27FC236}">
                <a16:creationId xmlns:a16="http://schemas.microsoft.com/office/drawing/2014/main" id="{F163CCA9-661A-4276-B434-B53EC2CB1E99}"/>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9" name="TextBox 8">
            <a:extLst>
              <a:ext uri="{FF2B5EF4-FFF2-40B4-BE49-F238E27FC236}">
                <a16:creationId xmlns:a16="http://schemas.microsoft.com/office/drawing/2014/main" id="{F1344D36-656A-4B4F-88AB-E8060D75EF05}"/>
              </a:ext>
            </a:extLst>
          </p:cNvPr>
          <p:cNvSpPr txBox="1"/>
          <p:nvPr/>
        </p:nvSpPr>
        <p:spPr>
          <a:xfrm>
            <a:off x="435600" y="997200"/>
            <a:ext cx="9237600" cy="792000"/>
          </a:xfrm>
          <a:prstGeom prst="rect">
            <a:avLst/>
          </a:prstGeom>
          <a:noFill/>
        </p:spPr>
        <p:txBody>
          <a:bodyPr wrap="square" rtlCol="0">
            <a:spAutoFit/>
          </a:bodyPr>
          <a:lstStyle/>
          <a:p>
            <a:r>
              <a:rPr lang="en-US" sz="4000">
                <a:latin typeface="Bahnschrift" panose="020B0502040204020203" pitchFamily="34" charset="0"/>
                <a:ea typeface="+mj-ea"/>
                <a:cs typeface="+mj-cs"/>
              </a:rPr>
              <a:t>Öppna risker</a:t>
            </a:r>
            <a:endParaRPr lang="sv-SE" sz="4000">
              <a:latin typeface="Bahnschrift" panose="020B0502040204020203" pitchFamily="34" charset="0"/>
              <a:ea typeface="+mj-ea"/>
              <a:cs typeface="+mj-cs"/>
            </a:endParaRPr>
          </a:p>
        </p:txBody>
      </p:sp>
      <p:pic>
        <p:nvPicPr>
          <p:cNvPr id="5" name="Picture 4" descr="{RISK_VALUE_IDENTIFIER}{REPLACEMENT}1">
            <a:extLst>
              <a:ext uri="{FF2B5EF4-FFF2-40B4-BE49-F238E27FC236}">
                <a16:creationId xmlns:a16="http://schemas.microsoft.com/office/drawing/2014/main" id="{D0DD01F6-F7B8-4278-8655-383952B177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9376" y="2399656"/>
            <a:ext cx="152400" cy="152400"/>
          </a:xfrm>
          <a:prstGeom prst="rect">
            <a:avLst/>
          </a:prstGeom>
        </p:spPr>
      </p:pic>
      <p:sp>
        <p:nvSpPr>
          <p:cNvPr id="10" name="Platshållare för sidfot 1">
            <a:extLst>
              <a:ext uri="{FF2B5EF4-FFF2-40B4-BE49-F238E27FC236}">
                <a16:creationId xmlns:a16="http://schemas.microsoft.com/office/drawing/2014/main" id="{115BAE9C-2972-4881-AC55-1F76830AE7B3}"/>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pic>
        <p:nvPicPr>
          <p:cNvPr id="3" name="Bildobjekt 2">
            <a:extLst>
              <a:ext uri="{FF2B5EF4-FFF2-40B4-BE49-F238E27FC236}">
                <a16:creationId xmlns:a16="http://schemas.microsoft.com/office/drawing/2014/main" id="{EE6E9FA1-D8D4-4132-8804-2599F8E852B5}"/>
              </a:ext>
            </a:extLst>
          </p:cNvPr>
          <p:cNvPicPr>
            <a:picLocks noChangeAspect="1"/>
          </p:cNvPicPr>
          <p:nvPr/>
        </p:nvPicPr>
        <p:blipFill>
          <a:blip r:embed="rId4"/>
          <a:stretch>
            <a:fillRect/>
          </a:stretch>
        </p:blipFill>
        <p:spPr>
          <a:xfrm>
            <a:off x="180975" y="1738312"/>
            <a:ext cx="11830050" cy="3381375"/>
          </a:xfrm>
          <a:prstGeom prst="rect">
            <a:avLst/>
          </a:prstGeom>
        </p:spPr>
      </p:pic>
    </p:spTree>
    <p:extLst>
      <p:ext uri="{BB962C8B-B14F-4D97-AF65-F5344CB8AC3E}">
        <p14:creationId xmlns:p14="http://schemas.microsoft.com/office/powerpoint/2010/main" val="152273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947133618"/>
              </p:ext>
            </p:extLst>
          </p:nvPr>
        </p:nvGraphicFramePr>
        <p:xfrm>
          <a:off x="520278" y="1821423"/>
          <a:ext cx="10879241" cy="4879469"/>
        </p:xfrm>
        <a:graphic>
          <a:graphicData uri="http://schemas.openxmlformats.org/drawingml/2006/table">
            <a:tbl>
              <a:tblPr firstRow="1" bandRow="1">
                <a:tableStyleId>{5C22544A-7EE6-4342-B048-85BDC9FD1C3A}</a:tableStyleId>
              </a:tblPr>
              <a:tblGrid>
                <a:gridCol w="3319170">
                  <a:extLst>
                    <a:ext uri="{9D8B030D-6E8A-4147-A177-3AD203B41FA5}">
                      <a16:colId xmlns:a16="http://schemas.microsoft.com/office/drawing/2014/main" val="1219752844"/>
                    </a:ext>
                  </a:extLst>
                </a:gridCol>
                <a:gridCol w="1711381">
                  <a:extLst>
                    <a:ext uri="{9D8B030D-6E8A-4147-A177-3AD203B41FA5}">
                      <a16:colId xmlns:a16="http://schemas.microsoft.com/office/drawing/2014/main" val="2468171833"/>
                    </a:ext>
                  </a:extLst>
                </a:gridCol>
                <a:gridCol w="2011314">
                  <a:extLst>
                    <a:ext uri="{9D8B030D-6E8A-4147-A177-3AD203B41FA5}">
                      <a16:colId xmlns:a16="http://schemas.microsoft.com/office/drawing/2014/main" val="3026749178"/>
                    </a:ext>
                  </a:extLst>
                </a:gridCol>
                <a:gridCol w="1661528">
                  <a:extLst>
                    <a:ext uri="{9D8B030D-6E8A-4147-A177-3AD203B41FA5}">
                      <a16:colId xmlns:a16="http://schemas.microsoft.com/office/drawing/2014/main" val="3776318267"/>
                    </a:ext>
                  </a:extLst>
                </a:gridCol>
                <a:gridCol w="2175848">
                  <a:extLst>
                    <a:ext uri="{9D8B030D-6E8A-4147-A177-3AD203B41FA5}">
                      <a16:colId xmlns:a16="http://schemas.microsoft.com/office/drawing/2014/main" val="3630390433"/>
                    </a:ext>
                  </a:extLst>
                </a:gridCol>
              </a:tblGrid>
              <a:tr h="349206">
                <a:tc>
                  <a:txBody>
                    <a:bodyPr/>
                    <a:lstStyle/>
                    <a:p>
                      <a:endParaRPr lang="en-SE" sz="1400"/>
                    </a:p>
                  </a:txBody>
                  <a:tcPr>
                    <a:solidFill>
                      <a:srgbClr val="595959"/>
                    </a:solidFill>
                  </a:tcPr>
                </a:tc>
                <a:tc>
                  <a:txBody>
                    <a:bodyPr/>
                    <a:lstStyle/>
                    <a:p>
                      <a:r>
                        <a:rPr lang="en-US" sz="1400"/>
                        <a:t>INVESTERING </a:t>
                      </a:r>
                      <a:endParaRPr lang="en-SE" sz="1400"/>
                    </a:p>
                  </a:txBody>
                  <a:tcPr>
                    <a:solidFill>
                      <a:srgbClr val="595959"/>
                    </a:solidFill>
                  </a:tcPr>
                </a:tc>
                <a:tc>
                  <a:txBody>
                    <a:bodyPr/>
                    <a:lstStyle/>
                    <a:p>
                      <a:r>
                        <a:rPr lang="sv-SE" sz="1400"/>
                        <a:t>REINVESTERING</a:t>
                      </a:r>
                      <a:endParaRPr lang="en-SE" sz="1400"/>
                    </a:p>
                  </a:txBody>
                  <a:tcPr>
                    <a:solidFill>
                      <a:srgbClr val="595959"/>
                    </a:solidFill>
                  </a:tcPr>
                </a:tc>
                <a:tc>
                  <a:txBody>
                    <a:bodyPr/>
                    <a:lstStyle/>
                    <a:p>
                      <a:r>
                        <a:rPr lang="sv-SE" sz="1400"/>
                        <a:t>DRIFT</a:t>
                      </a:r>
                      <a:endParaRPr lang="en-SE" sz="1400"/>
                    </a:p>
                  </a:txBody>
                  <a:tcPr>
                    <a:solidFill>
                      <a:srgbClr val="595959"/>
                    </a:solidFill>
                  </a:tcPr>
                </a:tc>
                <a:tc>
                  <a:txBody>
                    <a:bodyPr/>
                    <a:lstStyle/>
                    <a:p>
                      <a:r>
                        <a:rPr lang="en-US" sz="1400"/>
                        <a:t>SUMMA</a:t>
                      </a:r>
                      <a:endParaRPr lang="en-SE" sz="1400"/>
                    </a:p>
                  </a:txBody>
                  <a:tcPr>
                    <a:solidFill>
                      <a:srgbClr val="595959"/>
                    </a:solidFill>
                  </a:tcPr>
                </a:tc>
                <a:extLst>
                  <a:ext uri="{0D108BD9-81ED-4DB2-BD59-A6C34878D82A}">
                    <a16:rowId xmlns:a16="http://schemas.microsoft.com/office/drawing/2014/main" val="1555279360"/>
                  </a:ext>
                </a:extLst>
              </a:tr>
              <a:tr h="310845">
                <a:tc>
                  <a:txBody>
                    <a:bodyPr/>
                    <a:lstStyle/>
                    <a:p>
                      <a:r>
                        <a:rPr lang="sv-SE" sz="1400" dirty="0">
                          <a:latin typeface="Bahnschrift SemiLight" panose="020B0502040204020203" pitchFamily="34" charset="0"/>
                        </a:rPr>
                        <a:t>Projektkostnad Etapp 1</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302 000 000 </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1022564126"/>
                  </a:ext>
                </a:extLst>
              </a:tr>
              <a:tr h="310845">
                <a:tc>
                  <a:txBody>
                    <a:bodyPr/>
                    <a:lstStyle/>
                    <a:p>
                      <a:r>
                        <a:rPr lang="sv-SE" sz="1400" dirty="0">
                          <a:latin typeface="Bahnschrift SemiLight" panose="020B0502040204020203" pitchFamily="34" charset="0"/>
                        </a:rPr>
                        <a:t>Sporthall</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117 000 000 </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180311019"/>
                  </a:ext>
                </a:extLst>
              </a:tr>
              <a:tr h="310845">
                <a:tc>
                  <a:txBody>
                    <a:bodyPr/>
                    <a:lstStyle/>
                    <a:p>
                      <a:r>
                        <a:rPr lang="sv-SE" sz="1400" dirty="0">
                          <a:latin typeface="Bahnschrift SemiLight" panose="020B0502040204020203" pitchFamily="34" charset="0"/>
                        </a:rPr>
                        <a:t>Etapp 2</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37 000 000 </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3987256310"/>
                  </a:ext>
                </a:extLst>
              </a:tr>
              <a:tr h="310845">
                <a:tc>
                  <a:txBody>
                    <a:bodyPr/>
                    <a:lstStyle/>
                    <a:p>
                      <a:r>
                        <a:rPr lang="sv-SE" sz="1400" dirty="0">
                          <a:latin typeface="Bahnschrift SemiLight" panose="020B0502040204020203" pitchFamily="34" charset="0"/>
                        </a:rPr>
                        <a:t>Rivning </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v-SE" sz="1400" dirty="0"/>
                        <a:t>7 100 000</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2291584836"/>
                  </a:ext>
                </a:extLst>
              </a:tr>
              <a:tr h="318236">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sv-SE" sz="1400" dirty="0"/>
                        <a:t>3 087 657</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257162400"/>
                  </a:ext>
                </a:extLst>
              </a:tr>
              <a:tr h="219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Varav Projektering </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25 000 000</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3324345309"/>
                  </a:ext>
                </a:extLst>
              </a:tr>
              <a:tr h="121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Kunduppdrag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461183681"/>
                  </a:ext>
                </a:extLst>
              </a:tr>
              <a:tr h="536915">
                <a:tc>
                  <a:txBody>
                    <a:bodyPr/>
                    <a:lstStyle/>
                    <a:p>
                      <a:r>
                        <a:rPr lang="sv-SE" sz="1400">
                          <a:latin typeface="Bahnschrift SemiLight" panose="020B0502040204020203" pitchFamily="34" charset="0"/>
                        </a:rPr>
                        <a:t>Investering från annan förvaltning i staden (FK)</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008985037"/>
                  </a:ext>
                </a:extLst>
              </a:tr>
              <a:tr h="310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Bahnschrift SemiLight" panose="020B0502040204020203" pitchFamily="34" charset="0"/>
                        </a:rPr>
                        <a:t>SUMMA</a:t>
                      </a:r>
                      <a:endParaRPr lang="en-SE" sz="1400" b="1" dirty="0">
                        <a:latin typeface="Bahnschrift SemiLight" panose="020B0502040204020203" pitchFamily="34" charset="0"/>
                      </a:endParaRPr>
                    </a:p>
                  </a:txBody>
                  <a:tcPr>
                    <a:solidFill>
                      <a:schemeClr val="bg1">
                        <a:lumMod val="85000"/>
                      </a:schemeClr>
                    </a:solidFill>
                  </a:tcPr>
                </a:tc>
                <a:tc>
                  <a:txBody>
                    <a:bodyPr/>
                    <a:lstStyle/>
                    <a:p>
                      <a:pPr algn="r"/>
                      <a:r>
                        <a:rPr lang="sv-SE" sz="1400" b="1" dirty="0"/>
                        <a:t>456 000 000</a:t>
                      </a:r>
                      <a:endParaRPr lang="en-SE" sz="1400" b="1" dirty="0"/>
                    </a:p>
                  </a:txBody>
                  <a:tcPr>
                    <a:solidFill>
                      <a:schemeClr val="bg1">
                        <a:lumMod val="85000"/>
                      </a:schemeClr>
                    </a:solidFill>
                  </a:tcPr>
                </a:tc>
                <a:tc>
                  <a:txBody>
                    <a:bodyPr/>
                    <a:lstStyle/>
                    <a:p>
                      <a:pPr algn="r"/>
                      <a:endParaRPr lang="en-SE" sz="1400" b="1" dirty="0"/>
                    </a:p>
                  </a:txBody>
                  <a:tcPr>
                    <a:solidFill>
                      <a:schemeClr val="bg1">
                        <a:lumMod val="85000"/>
                      </a:schemeClr>
                    </a:solidFill>
                  </a:tcPr>
                </a:tc>
                <a:tc>
                  <a:txBody>
                    <a:bodyPr/>
                    <a:lstStyle/>
                    <a:p>
                      <a:pPr algn="r"/>
                      <a:r>
                        <a:rPr lang="sv-SE" sz="1400" b="1" dirty="0"/>
                        <a:t>10 200 000</a:t>
                      </a:r>
                      <a:endParaRPr lang="en-SE" sz="1400" b="1" dirty="0"/>
                    </a:p>
                  </a:txBody>
                  <a:tcPr>
                    <a:solidFill>
                      <a:schemeClr val="bg1">
                        <a:lumMod val="85000"/>
                      </a:schemeClr>
                    </a:solidFill>
                  </a:tcPr>
                </a:tc>
                <a:tc>
                  <a:txBody>
                    <a:bodyPr/>
                    <a:lstStyle/>
                    <a:p>
                      <a:pPr algn="r"/>
                      <a:endParaRPr lang="en-SE" sz="1400" b="1"/>
                    </a:p>
                  </a:txBody>
                  <a:tcPr>
                    <a:solidFill>
                      <a:schemeClr val="bg1">
                        <a:lumMod val="85000"/>
                      </a:schemeClr>
                    </a:solidFill>
                  </a:tcPr>
                </a:tc>
                <a:extLst>
                  <a:ext uri="{0D108BD9-81ED-4DB2-BD59-A6C34878D82A}">
                    <a16:rowId xmlns:a16="http://schemas.microsoft.com/office/drawing/2014/main" val="1114604780"/>
                  </a:ext>
                </a:extLst>
              </a:tr>
              <a:tr h="291005">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E" sz="1400" b="1" dirty="0">
                        <a:latin typeface="Bahnschrift SemiLight" panose="020B0502040204020203" pitchFamily="34" charset="0"/>
                      </a:endParaRPr>
                    </a:p>
                  </a:txBody>
                  <a:tcPr>
                    <a:solidFill>
                      <a:schemeClr val="bg1">
                        <a:lumMod val="95000"/>
                      </a:schemeClr>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pPr algn="r"/>
                      <a:endParaRPr lang="en-SE" sz="1600" b="1"/>
                    </a:p>
                  </a:txBody>
                  <a:tcPr>
                    <a:solidFill>
                      <a:schemeClr val="bg1">
                        <a:lumMod val="95000"/>
                      </a:schemeClr>
                    </a:solidFill>
                  </a:tcPr>
                </a:tc>
                <a:extLst>
                  <a:ext uri="{0D108BD9-81ED-4DB2-BD59-A6C34878D82A}">
                    <a16:rowId xmlns:a16="http://schemas.microsoft.com/office/drawing/2014/main" val="476645641"/>
                  </a:ext>
                </a:extLst>
              </a:tr>
              <a:tr h="424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a:latin typeface="Bahnschrift SemiLight" panose="020B0502040204020203" pitchFamily="34" charset="0"/>
                        </a:rPr>
                        <a:t>Beslutad investeringsram</a:t>
                      </a:r>
                      <a:endParaRPr lang="en-SE" sz="1400" b="0">
                        <a:latin typeface="Bahnschrift SemiLight" panose="020B0502040204020203" pitchFamily="34" charset="0"/>
                      </a:endParaRPr>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extLst>
                  <a:ext uri="{0D108BD9-81ED-4DB2-BD59-A6C34878D82A}">
                    <a16:rowId xmlns:a16="http://schemas.microsoft.com/office/drawing/2014/main" val="2591048599"/>
                  </a:ext>
                </a:extLst>
              </a:tr>
              <a:tr h="781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a:latin typeface="Bahnschrift SemiLight" panose="020B0502040204020203" pitchFamily="34" charset="0"/>
                        </a:rPr>
                        <a:t>Differens investeringsram och presenterad projektkostnad</a:t>
                      </a:r>
                      <a:endParaRPr lang="en-SE" sz="1400" b="0">
                        <a:latin typeface="Bahnschrift SemiLight" panose="020B0502040204020203" pitchFamily="34" charset="0"/>
                      </a:endParaRPr>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a:p>
                  </a:txBody>
                  <a:tcPr>
                    <a:solidFill>
                      <a:schemeClr val="accent6">
                        <a:lumMod val="20000"/>
                        <a:lumOff val="80000"/>
                      </a:schemeClr>
                    </a:solidFill>
                  </a:tcPr>
                </a:tc>
                <a:tc>
                  <a:txBody>
                    <a:bodyPr/>
                    <a:lstStyle/>
                    <a:p>
                      <a:pPr algn="r"/>
                      <a:endParaRPr lang="en-SE" sz="1400" b="1" dirty="0"/>
                    </a:p>
                  </a:txBody>
                  <a:tcPr>
                    <a:solidFill>
                      <a:schemeClr val="accent6">
                        <a:lumMod val="20000"/>
                        <a:lumOff val="80000"/>
                      </a:schemeClr>
                    </a:solidFill>
                  </a:tcPr>
                </a:tc>
                <a:extLst>
                  <a:ext uri="{0D108BD9-81ED-4DB2-BD59-A6C34878D82A}">
                    <a16:rowId xmlns:a16="http://schemas.microsoft.com/office/drawing/2014/main" val="1429802028"/>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35600" y="9972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Projektkostnad</a:t>
            </a:r>
            <a:endParaRPr lang="sv-SE" sz="4000">
              <a:latin typeface="Bahnschrift" panose="020B0502040204020203" pitchFamily="34" charset="0"/>
              <a:ea typeface="+mj-ea"/>
              <a:cs typeface="+mj-cs"/>
            </a:endParaRPr>
          </a:p>
        </p:txBody>
      </p:sp>
      <p:sp>
        <p:nvSpPr>
          <p:cNvPr id="9" name="Platshållare för sidfot 1">
            <a:extLst>
              <a:ext uri="{FF2B5EF4-FFF2-40B4-BE49-F238E27FC236}">
                <a16:creationId xmlns:a16="http://schemas.microsoft.com/office/drawing/2014/main" id="{EE419BA5-F5D0-4EC5-98DD-DFA3922167CC}"/>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Tree>
    <p:extLst>
      <p:ext uri="{BB962C8B-B14F-4D97-AF65-F5344CB8AC3E}">
        <p14:creationId xmlns:p14="http://schemas.microsoft.com/office/powerpoint/2010/main" val="320448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294028487"/>
              </p:ext>
            </p:extLst>
          </p:nvPr>
        </p:nvGraphicFramePr>
        <p:xfrm>
          <a:off x="520278" y="1851767"/>
          <a:ext cx="10800864" cy="4199037"/>
        </p:xfrm>
        <a:graphic>
          <a:graphicData uri="http://schemas.openxmlformats.org/drawingml/2006/table">
            <a:tbl>
              <a:tblPr firstRow="1" bandRow="1">
                <a:tableStyleId>{5C22544A-7EE6-4342-B048-85BDC9FD1C3A}</a:tableStyleId>
              </a:tblPr>
              <a:tblGrid>
                <a:gridCol w="3060497">
                  <a:extLst>
                    <a:ext uri="{9D8B030D-6E8A-4147-A177-3AD203B41FA5}">
                      <a16:colId xmlns:a16="http://schemas.microsoft.com/office/drawing/2014/main" val="1219752844"/>
                    </a:ext>
                  </a:extLst>
                </a:gridCol>
                <a:gridCol w="2316172">
                  <a:extLst>
                    <a:ext uri="{9D8B030D-6E8A-4147-A177-3AD203B41FA5}">
                      <a16:colId xmlns:a16="http://schemas.microsoft.com/office/drawing/2014/main" val="1853290697"/>
                    </a:ext>
                  </a:extLst>
                </a:gridCol>
                <a:gridCol w="2723979">
                  <a:extLst>
                    <a:ext uri="{9D8B030D-6E8A-4147-A177-3AD203B41FA5}">
                      <a16:colId xmlns:a16="http://schemas.microsoft.com/office/drawing/2014/main" val="1325686286"/>
                    </a:ext>
                  </a:extLst>
                </a:gridCol>
                <a:gridCol w="2700216">
                  <a:extLst>
                    <a:ext uri="{9D8B030D-6E8A-4147-A177-3AD203B41FA5}">
                      <a16:colId xmlns:a16="http://schemas.microsoft.com/office/drawing/2014/main" val="3630390433"/>
                    </a:ext>
                  </a:extLst>
                </a:gridCol>
              </a:tblGrid>
              <a:tr h="408909">
                <a:tc>
                  <a:txBody>
                    <a:bodyPr/>
                    <a:lstStyle/>
                    <a:p>
                      <a:endParaRPr lang="en-SE" sz="1400"/>
                    </a:p>
                  </a:txBody>
                  <a:tcPr>
                    <a:solidFill>
                      <a:srgbClr val="595959"/>
                    </a:solidFill>
                  </a:tcPr>
                </a:tc>
                <a:tc>
                  <a:txBody>
                    <a:bodyPr/>
                    <a:lstStyle/>
                    <a:p>
                      <a:r>
                        <a:rPr lang="en-US" sz="1400" dirty="0"/>
                        <a:t>Kostnad</a:t>
                      </a:r>
                      <a:endParaRPr lang="en-SE" sz="1400" dirty="0"/>
                    </a:p>
                  </a:txBody>
                  <a:tcPr>
                    <a:solidFill>
                      <a:srgbClr val="595959"/>
                    </a:solidFill>
                  </a:tcPr>
                </a:tc>
                <a:tc>
                  <a:txBody>
                    <a:bodyPr/>
                    <a:lstStyle/>
                    <a:p>
                      <a:r>
                        <a:rPr lang="sv-SE" sz="1400"/>
                        <a:t>Kostnad per LOA</a:t>
                      </a:r>
                      <a:endParaRPr lang="en-SE" sz="1400"/>
                    </a:p>
                  </a:txBody>
                  <a:tcPr>
                    <a:solidFill>
                      <a:srgbClr val="595959"/>
                    </a:solidFill>
                  </a:tcPr>
                </a:tc>
                <a:tc>
                  <a:txBody>
                    <a:bodyPr/>
                    <a:lstStyle/>
                    <a:p>
                      <a:r>
                        <a:rPr lang="sv-SE" sz="1400"/>
                        <a:t>Kostnad per BTA</a:t>
                      </a:r>
                      <a:endParaRPr lang="en-SE" sz="1400"/>
                    </a:p>
                  </a:txBody>
                  <a:tcPr>
                    <a:solidFill>
                      <a:srgbClr val="595959"/>
                    </a:solidFill>
                  </a:tcPr>
                </a:tc>
                <a:extLst>
                  <a:ext uri="{0D108BD9-81ED-4DB2-BD59-A6C34878D82A}">
                    <a16:rowId xmlns:a16="http://schemas.microsoft.com/office/drawing/2014/main" val="1555279360"/>
                  </a:ext>
                </a:extLst>
              </a:tr>
              <a:tr h="408996">
                <a:tc>
                  <a:txBody>
                    <a:bodyPr/>
                    <a:lstStyle/>
                    <a:p>
                      <a:r>
                        <a:rPr lang="sv-SE" sz="1400" dirty="0">
                          <a:latin typeface="Bahnschrift SemiLight" panose="020B0502040204020203" pitchFamily="34" charset="0"/>
                        </a:rPr>
                        <a:t>Projektkostnad E1</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302 000 000</a:t>
                      </a:r>
                      <a:endParaRPr lang="en-SE" sz="1400" dirty="0"/>
                    </a:p>
                  </a:txBody>
                  <a:tcPr>
                    <a:solidFill>
                      <a:schemeClr val="bg1">
                        <a:lumMod val="95000"/>
                      </a:schemeClr>
                    </a:solidFill>
                  </a:tcPr>
                </a:tc>
                <a:tc>
                  <a:txBody>
                    <a:bodyPr/>
                    <a:lstStyle/>
                    <a:p>
                      <a:pPr algn="r"/>
                      <a:r>
                        <a:rPr lang="sv-SE" sz="1400" dirty="0"/>
                        <a:t>38 112</a:t>
                      </a:r>
                      <a:endParaRPr lang="en-SE" sz="1400" dirty="0"/>
                    </a:p>
                  </a:txBody>
                  <a:tcPr>
                    <a:solidFill>
                      <a:schemeClr val="bg1">
                        <a:lumMod val="95000"/>
                      </a:schemeClr>
                    </a:solidFill>
                  </a:tcPr>
                </a:tc>
                <a:tc>
                  <a:txBody>
                    <a:bodyPr/>
                    <a:lstStyle/>
                    <a:p>
                      <a:pPr algn="r"/>
                      <a:r>
                        <a:rPr lang="sv-SE" sz="1400" dirty="0"/>
                        <a:t>30 490</a:t>
                      </a:r>
                      <a:endParaRPr lang="en-SE" sz="1400" dirty="0"/>
                    </a:p>
                  </a:txBody>
                  <a:tcPr>
                    <a:solidFill>
                      <a:schemeClr val="bg1">
                        <a:lumMod val="95000"/>
                      </a:schemeClr>
                    </a:solidFill>
                  </a:tcPr>
                </a:tc>
                <a:extLst>
                  <a:ext uri="{0D108BD9-81ED-4DB2-BD59-A6C34878D82A}">
                    <a16:rowId xmlns:a16="http://schemas.microsoft.com/office/drawing/2014/main" val="1993233639"/>
                  </a:ext>
                </a:extLst>
              </a:tr>
              <a:tr h="408996">
                <a:tc>
                  <a:txBody>
                    <a:bodyPr/>
                    <a:lstStyle/>
                    <a:p>
                      <a:r>
                        <a:rPr lang="sv-SE" sz="1400" kern="1200" dirty="0">
                          <a:solidFill>
                            <a:schemeClr val="dk1"/>
                          </a:solidFill>
                          <a:latin typeface="Bahnschrift SemiLight" panose="020B0502040204020203" pitchFamily="34" charset="0"/>
                          <a:ea typeface="+mn-ea"/>
                          <a:cs typeface="+mn-cs"/>
                        </a:rPr>
                        <a:t>Sporthall</a:t>
                      </a:r>
                    </a:p>
                  </a:txBody>
                  <a:tcPr>
                    <a:solidFill>
                      <a:schemeClr val="bg1">
                        <a:lumMod val="95000"/>
                      </a:schemeClr>
                    </a:solidFill>
                  </a:tcPr>
                </a:tc>
                <a:tc>
                  <a:txBody>
                    <a:bodyPr/>
                    <a:lstStyle/>
                    <a:p>
                      <a:pPr algn="r"/>
                      <a:r>
                        <a:rPr lang="sv-SE" sz="1400" kern="1200" dirty="0">
                          <a:solidFill>
                            <a:schemeClr val="dk1"/>
                          </a:solidFill>
                          <a:latin typeface="+mn-lt"/>
                          <a:ea typeface="+mn-ea"/>
                          <a:cs typeface="+mn-cs"/>
                        </a:rPr>
                        <a:t>117 000 000</a:t>
                      </a:r>
                    </a:p>
                  </a:txBody>
                  <a:tcPr>
                    <a:solidFill>
                      <a:schemeClr val="bg1">
                        <a:lumMod val="95000"/>
                      </a:schemeClr>
                    </a:solidFill>
                  </a:tcPr>
                </a:tc>
                <a:tc>
                  <a:txBody>
                    <a:bodyPr/>
                    <a:lstStyle/>
                    <a:p>
                      <a:pPr algn="r"/>
                      <a:r>
                        <a:rPr lang="sv-SE" sz="1400" dirty="0"/>
                        <a:t>38 639</a:t>
                      </a:r>
                      <a:endParaRPr lang="en-SE" sz="1400" dirty="0"/>
                    </a:p>
                  </a:txBody>
                  <a:tcPr>
                    <a:solidFill>
                      <a:schemeClr val="bg1">
                        <a:lumMod val="95000"/>
                      </a:schemeClr>
                    </a:solidFill>
                  </a:tcPr>
                </a:tc>
                <a:tc>
                  <a:txBody>
                    <a:bodyPr/>
                    <a:lstStyle/>
                    <a:p>
                      <a:pPr algn="r"/>
                      <a:r>
                        <a:rPr lang="sv-SE" sz="1400" dirty="0"/>
                        <a:t>30 911</a:t>
                      </a:r>
                      <a:endParaRPr lang="en-SE" sz="1400" dirty="0"/>
                    </a:p>
                  </a:txBody>
                  <a:tcPr>
                    <a:solidFill>
                      <a:schemeClr val="bg1">
                        <a:lumMod val="95000"/>
                      </a:schemeClr>
                    </a:solidFill>
                  </a:tcPr>
                </a:tc>
                <a:extLst>
                  <a:ext uri="{0D108BD9-81ED-4DB2-BD59-A6C34878D82A}">
                    <a16:rowId xmlns:a16="http://schemas.microsoft.com/office/drawing/2014/main" val="180311019"/>
                  </a:ext>
                </a:extLst>
              </a:tr>
              <a:tr h="408996">
                <a:tc>
                  <a:txBody>
                    <a:bodyPr/>
                    <a:lstStyle/>
                    <a:p>
                      <a:r>
                        <a:rPr lang="sv-SE" sz="1400" kern="1200" dirty="0">
                          <a:solidFill>
                            <a:schemeClr val="dk1"/>
                          </a:solidFill>
                          <a:latin typeface="Bahnschrift SemiLight" panose="020B0502040204020203" pitchFamily="34" charset="0"/>
                          <a:ea typeface="+mn-ea"/>
                          <a:cs typeface="+mn-cs"/>
                        </a:rPr>
                        <a:t>E2</a:t>
                      </a:r>
                    </a:p>
                  </a:txBody>
                  <a:tcPr>
                    <a:solidFill>
                      <a:schemeClr val="bg1">
                        <a:lumMod val="95000"/>
                      </a:schemeClr>
                    </a:solidFill>
                  </a:tcPr>
                </a:tc>
                <a:tc>
                  <a:txBody>
                    <a:bodyPr/>
                    <a:lstStyle/>
                    <a:p>
                      <a:pPr algn="r"/>
                      <a:r>
                        <a:rPr lang="sv-SE" sz="1400" kern="1200" dirty="0">
                          <a:solidFill>
                            <a:schemeClr val="dk1"/>
                          </a:solidFill>
                          <a:latin typeface="+mn-lt"/>
                          <a:ea typeface="+mn-ea"/>
                          <a:cs typeface="+mn-cs"/>
                        </a:rPr>
                        <a:t>37 000 000</a:t>
                      </a:r>
                    </a:p>
                  </a:txBody>
                  <a:tcPr>
                    <a:solidFill>
                      <a:schemeClr val="bg1">
                        <a:lumMod val="95000"/>
                      </a:schemeClr>
                    </a:solidFill>
                  </a:tcPr>
                </a:tc>
                <a:tc>
                  <a:txBody>
                    <a:bodyPr/>
                    <a:lstStyle/>
                    <a:p>
                      <a:pPr algn="r"/>
                      <a:r>
                        <a:rPr lang="sv-SE" sz="1400" dirty="0"/>
                        <a:t>48 684</a:t>
                      </a:r>
                      <a:endParaRPr lang="en-SE" sz="1400" dirty="0"/>
                    </a:p>
                  </a:txBody>
                  <a:tcPr>
                    <a:solidFill>
                      <a:schemeClr val="bg1">
                        <a:lumMod val="95000"/>
                      </a:schemeClr>
                    </a:solidFill>
                  </a:tcPr>
                </a:tc>
                <a:tc>
                  <a:txBody>
                    <a:bodyPr/>
                    <a:lstStyle/>
                    <a:p>
                      <a:pPr algn="r"/>
                      <a:r>
                        <a:rPr lang="sv-SE" sz="1400" dirty="0"/>
                        <a:t>38 947</a:t>
                      </a:r>
                      <a:endParaRPr lang="en-SE" sz="1400" dirty="0"/>
                    </a:p>
                  </a:txBody>
                  <a:tcPr>
                    <a:solidFill>
                      <a:schemeClr val="bg1">
                        <a:lumMod val="95000"/>
                      </a:schemeClr>
                    </a:solidFill>
                  </a:tcPr>
                </a:tc>
                <a:extLst>
                  <a:ext uri="{0D108BD9-81ED-4DB2-BD59-A6C34878D82A}">
                    <a16:rowId xmlns:a16="http://schemas.microsoft.com/office/drawing/2014/main" val="3987256310"/>
                  </a:ext>
                </a:extLst>
              </a:tr>
              <a:tr h="408996">
                <a:tc>
                  <a:txBody>
                    <a:bodyPr/>
                    <a:lstStyle/>
                    <a:p>
                      <a:r>
                        <a:rPr lang="sv-SE" sz="1400" dirty="0">
                          <a:latin typeface="Bahnschrift SemiLight" panose="020B0502040204020203" pitchFamily="34" charset="0"/>
                        </a:rPr>
                        <a:t>Rivning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7 100 000 </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2291584836"/>
                  </a:ext>
                </a:extLst>
              </a:tr>
              <a:tr h="408996">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3 087 657 </a:t>
                      </a: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1230255934"/>
                  </a:ext>
                </a:extLst>
              </a:tr>
              <a:tr h="408996">
                <a:tc>
                  <a:txBody>
                    <a:bodyPr/>
                    <a:lstStyle/>
                    <a:p>
                      <a:r>
                        <a:rPr lang="sv-SE" sz="1400">
                          <a:latin typeface="Bahnschrift SemiLight" panose="020B0502040204020203" pitchFamily="34" charset="0"/>
                        </a:rPr>
                        <a:t>Kunduppdrag</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3324345309"/>
                  </a:ext>
                </a:extLst>
              </a:tr>
              <a:tr h="408996">
                <a:tc>
                  <a:txBody>
                    <a:bodyPr/>
                    <a:lstStyle/>
                    <a:p>
                      <a:r>
                        <a:rPr lang="sv-SE" sz="1400">
                          <a:latin typeface="Bahnschrift SemiLight" panose="020B0502040204020203" pitchFamily="34" charset="0"/>
                        </a:rPr>
                        <a:t>Tilläggsavtal</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461183681"/>
                  </a:ext>
                </a:extLst>
              </a:tr>
              <a:tr h="484362">
                <a:tc>
                  <a:txBody>
                    <a:bodyPr/>
                    <a:lstStyle/>
                    <a:p>
                      <a:r>
                        <a:rPr lang="sv-SE" sz="1400">
                          <a:latin typeface="Bahnschrift SemiLight" panose="020B0502040204020203" pitchFamily="34" charset="0"/>
                        </a:rPr>
                        <a:t>Investering från annan förvaltning i staden (FK)</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extLst>
                  <a:ext uri="{0D108BD9-81ED-4DB2-BD59-A6C34878D82A}">
                    <a16:rowId xmlns:a16="http://schemas.microsoft.com/office/drawing/2014/main" val="4008985037"/>
                  </a:ext>
                </a:extLst>
              </a:tr>
              <a:tr h="408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latin typeface="Bahnschrift SemiLight" panose="020B0502040204020203" pitchFamily="34" charset="0"/>
                        </a:rPr>
                        <a:t>SUMMA</a:t>
                      </a:r>
                      <a:endParaRPr lang="en-SE" sz="1400" b="1">
                        <a:latin typeface="Bahnschrift SemiLight" panose="020B0502040204020203" pitchFamily="34" charset="0"/>
                      </a:endParaRPr>
                    </a:p>
                  </a:txBody>
                  <a:tcPr>
                    <a:solidFill>
                      <a:schemeClr val="bg1">
                        <a:lumMod val="85000"/>
                      </a:schemeClr>
                    </a:solidFill>
                  </a:tcPr>
                </a:tc>
                <a:tc>
                  <a:txBody>
                    <a:bodyPr/>
                    <a:lstStyle/>
                    <a:p>
                      <a:pPr algn="r"/>
                      <a:endParaRPr lang="en-SE" sz="1400" b="1"/>
                    </a:p>
                  </a:txBody>
                  <a:tcPr>
                    <a:solidFill>
                      <a:schemeClr val="bg1">
                        <a:lumMod val="85000"/>
                      </a:schemeClr>
                    </a:solidFill>
                  </a:tcPr>
                </a:tc>
                <a:tc>
                  <a:txBody>
                    <a:bodyPr/>
                    <a:lstStyle/>
                    <a:p>
                      <a:pPr algn="r"/>
                      <a:endParaRPr lang="en-SE" sz="1400" b="1"/>
                    </a:p>
                  </a:txBody>
                  <a:tcPr>
                    <a:solidFill>
                      <a:schemeClr val="bg1">
                        <a:lumMod val="85000"/>
                      </a:schemeClr>
                    </a:solidFill>
                  </a:tcPr>
                </a:tc>
                <a:tc>
                  <a:txBody>
                    <a:bodyPr/>
                    <a:lstStyle/>
                    <a:p>
                      <a:pPr algn="r"/>
                      <a:endParaRPr lang="en-SE" sz="1400" b="1" dirty="0"/>
                    </a:p>
                  </a:txBody>
                  <a:tcPr>
                    <a:solidFill>
                      <a:schemeClr val="bg1">
                        <a:lumMod val="85000"/>
                      </a:schemeClr>
                    </a:solidFill>
                  </a:tcPr>
                </a:tc>
                <a:extLst>
                  <a:ext uri="{0D108BD9-81ED-4DB2-BD59-A6C34878D82A}">
                    <a16:rowId xmlns:a16="http://schemas.microsoft.com/office/drawing/2014/main" val="1114604780"/>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35600" y="9972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a:t>
            </a:r>
            <a:r>
              <a:rPr lang="en-US" sz="4000" err="1">
                <a:latin typeface="Bahnschrift" panose="020B0502040204020203" pitchFamily="34" charset="0"/>
                <a:ea typeface="+mj-ea"/>
                <a:cs typeface="+mj-cs"/>
              </a:rPr>
              <a:t>Kostnad</a:t>
            </a:r>
            <a:r>
              <a:rPr lang="en-US" sz="4000">
                <a:latin typeface="Bahnschrift" panose="020B0502040204020203" pitchFamily="34" charset="0"/>
                <a:ea typeface="+mj-ea"/>
                <a:cs typeface="+mj-cs"/>
              </a:rPr>
              <a:t> per LOA och BTA</a:t>
            </a:r>
            <a:endParaRPr lang="sv-SE" sz="4000">
              <a:latin typeface="Bahnschrift" panose="020B0502040204020203" pitchFamily="34" charset="0"/>
              <a:ea typeface="+mj-ea"/>
              <a:cs typeface="+mj-cs"/>
            </a:endParaRPr>
          </a:p>
        </p:txBody>
      </p:sp>
      <p:sp>
        <p:nvSpPr>
          <p:cNvPr id="9" name="Platshållare för sidfot 1">
            <a:extLst>
              <a:ext uri="{FF2B5EF4-FFF2-40B4-BE49-F238E27FC236}">
                <a16:creationId xmlns:a16="http://schemas.microsoft.com/office/drawing/2014/main" id="{5271D6DB-08C1-4010-B871-533D576A3F41}"/>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Tree>
    <p:extLst>
      <p:ext uri="{BB962C8B-B14F-4D97-AF65-F5344CB8AC3E}">
        <p14:creationId xmlns:p14="http://schemas.microsoft.com/office/powerpoint/2010/main" val="2248872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3893246275"/>
              </p:ext>
            </p:extLst>
          </p:nvPr>
        </p:nvGraphicFramePr>
        <p:xfrm>
          <a:off x="576262" y="1890461"/>
          <a:ext cx="10071522" cy="3196013"/>
        </p:xfrm>
        <a:graphic>
          <a:graphicData uri="http://schemas.openxmlformats.org/drawingml/2006/table">
            <a:tbl>
              <a:tblPr firstRow="1" bandRow="1">
                <a:tableStyleId>{5C22544A-7EE6-4342-B048-85BDC9FD1C3A}</a:tableStyleId>
              </a:tblPr>
              <a:tblGrid>
                <a:gridCol w="6390851">
                  <a:extLst>
                    <a:ext uri="{9D8B030D-6E8A-4147-A177-3AD203B41FA5}">
                      <a16:colId xmlns:a16="http://schemas.microsoft.com/office/drawing/2014/main" val="1219752844"/>
                    </a:ext>
                  </a:extLst>
                </a:gridCol>
                <a:gridCol w="3680671">
                  <a:extLst>
                    <a:ext uri="{9D8B030D-6E8A-4147-A177-3AD203B41FA5}">
                      <a16:colId xmlns:a16="http://schemas.microsoft.com/office/drawing/2014/main" val="1853290697"/>
                    </a:ext>
                  </a:extLst>
                </a:gridCol>
              </a:tblGrid>
              <a:tr h="567855">
                <a:tc>
                  <a:txBody>
                    <a:bodyPr/>
                    <a:lstStyle/>
                    <a:p>
                      <a:endParaRPr lang="sv-SE" dirty="0"/>
                    </a:p>
                  </a:txBody>
                  <a:tcPr>
                    <a:solidFill>
                      <a:srgbClr val="595959"/>
                    </a:solidFill>
                  </a:tcPr>
                </a:tc>
                <a:tc>
                  <a:txBody>
                    <a:bodyPr/>
                    <a:lstStyle/>
                    <a:p>
                      <a:r>
                        <a:rPr lang="en-US" err="1"/>
                        <a:t>Hyresberäkning</a:t>
                      </a:r>
                      <a:endParaRPr lang="en-SE"/>
                    </a:p>
                  </a:txBody>
                  <a:tcPr>
                    <a:solidFill>
                      <a:srgbClr val="595959"/>
                    </a:solidFill>
                  </a:tcPr>
                </a:tc>
                <a:extLst>
                  <a:ext uri="{0D108BD9-81ED-4DB2-BD59-A6C34878D82A}">
                    <a16:rowId xmlns:a16="http://schemas.microsoft.com/office/drawing/2014/main" val="1555279360"/>
                  </a:ext>
                </a:extLst>
              </a:tr>
              <a:tr h="520534">
                <a:tc>
                  <a:txBody>
                    <a:bodyPr/>
                    <a:lstStyle/>
                    <a:p>
                      <a:r>
                        <a:rPr lang="sv-SE" sz="1600" dirty="0">
                          <a:latin typeface="Bahnschrift SemiLight" panose="020B0502040204020203" pitchFamily="34" charset="0"/>
                        </a:rPr>
                        <a:t>Hyreskostnad Etapp 1</a:t>
                      </a:r>
                    </a:p>
                    <a:p>
                      <a:endParaRPr lang="sv-SE" sz="1600" dirty="0">
                        <a:latin typeface="Bahnschrift SemiLight" panose="020B0502040204020203" pitchFamily="34" charset="0"/>
                      </a:endParaRPr>
                    </a:p>
                    <a:p>
                      <a:r>
                        <a:rPr lang="sv-SE" sz="1600" dirty="0">
                          <a:latin typeface="Bahnschrift SemiLight" panose="020B0502040204020203" pitchFamily="34" charset="0"/>
                        </a:rPr>
                        <a:t>Sporthall</a:t>
                      </a:r>
                    </a:p>
                    <a:p>
                      <a:endParaRPr lang="sv-SE" sz="1600" dirty="0">
                        <a:latin typeface="Bahnschrift SemiLight" panose="020B0502040204020203" pitchFamily="34" charset="0"/>
                      </a:endParaRPr>
                    </a:p>
                    <a:p>
                      <a:r>
                        <a:rPr lang="sv-SE" sz="1600" dirty="0">
                          <a:latin typeface="Bahnschrift SemiLight" panose="020B0502040204020203" pitchFamily="34" charset="0"/>
                        </a:rPr>
                        <a:t>Etapp 2</a:t>
                      </a:r>
                      <a:endParaRPr lang="en-SE" sz="1600" dirty="0">
                        <a:latin typeface="Bahnschrift SemiLight" panose="020B0502040204020203" pitchFamily="34" charset="0"/>
                      </a:endParaRPr>
                    </a:p>
                  </a:txBody>
                  <a:tcPr>
                    <a:solidFill>
                      <a:schemeClr val="bg1">
                        <a:lumMod val="95000"/>
                      </a:schemeClr>
                    </a:solidFill>
                  </a:tcPr>
                </a:tc>
                <a:tc>
                  <a:txBody>
                    <a:bodyPr/>
                    <a:lstStyle/>
                    <a:p>
                      <a:pPr algn="r"/>
                      <a:r>
                        <a:rPr lang="sv-SE" sz="1600" dirty="0"/>
                        <a:t>18 173 567</a:t>
                      </a:r>
                    </a:p>
                    <a:p>
                      <a:pPr algn="r"/>
                      <a:endParaRPr lang="sv-SE" sz="1600" dirty="0"/>
                    </a:p>
                    <a:p>
                      <a:pPr algn="r"/>
                      <a:r>
                        <a:rPr lang="sv-SE" sz="1600" dirty="0"/>
                        <a:t>6 993 376</a:t>
                      </a:r>
                    </a:p>
                    <a:p>
                      <a:pPr algn="r"/>
                      <a:endParaRPr lang="sv-SE" sz="1600" dirty="0"/>
                    </a:p>
                    <a:p>
                      <a:pPr algn="r"/>
                      <a:r>
                        <a:rPr lang="sv-SE" sz="1600" dirty="0"/>
                        <a:t>2 092 424</a:t>
                      </a:r>
                      <a:endParaRPr lang="en-SE" sz="1600" dirty="0"/>
                    </a:p>
                  </a:txBody>
                  <a:tcPr>
                    <a:solidFill>
                      <a:schemeClr val="bg1">
                        <a:lumMod val="95000"/>
                      </a:schemeClr>
                    </a:solidFill>
                  </a:tcPr>
                </a:tc>
                <a:extLst>
                  <a:ext uri="{0D108BD9-81ED-4DB2-BD59-A6C34878D82A}">
                    <a16:rowId xmlns:a16="http://schemas.microsoft.com/office/drawing/2014/main" val="180311019"/>
                  </a:ext>
                </a:extLst>
              </a:tr>
              <a:tr h="658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dirty="0">
                          <a:latin typeface="Bahnschrift SemiLight" panose="020B0502040204020203" pitchFamily="34" charset="0"/>
                        </a:rPr>
                        <a:t>Beslutad hyra i beställande nämnd</a:t>
                      </a:r>
                      <a:endParaRPr lang="en-SE" sz="1600" b="0" dirty="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3987256310"/>
                  </a:ext>
                </a:extLst>
              </a:tr>
              <a:tr h="658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a:latin typeface="Bahnschrift SemiLight" panose="020B0502040204020203" pitchFamily="34" charset="0"/>
                        </a:rPr>
                        <a:t>Differens hyreskostnad och beslutad hyra</a:t>
                      </a:r>
                      <a:endParaRPr lang="en-SE" sz="1600" b="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2291584836"/>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35600" y="9972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Hyresberäkning</a:t>
            </a:r>
            <a:endParaRPr lang="sv-SE" sz="4000">
              <a:latin typeface="Bahnschrift" panose="020B0502040204020203" pitchFamily="34" charset="0"/>
              <a:ea typeface="+mj-ea"/>
              <a:cs typeface="+mj-cs"/>
            </a:endParaRPr>
          </a:p>
        </p:txBody>
      </p:sp>
      <p:sp>
        <p:nvSpPr>
          <p:cNvPr id="9" name="Platshållare för sidfot 1">
            <a:extLst>
              <a:ext uri="{FF2B5EF4-FFF2-40B4-BE49-F238E27FC236}">
                <a16:creationId xmlns:a16="http://schemas.microsoft.com/office/drawing/2014/main" id="{13CF4713-13D8-4499-AB96-77479136B222}"/>
              </a:ext>
            </a:extLst>
          </p:cNvPr>
          <p:cNvSpPr>
            <a:spLocks noGrp="1"/>
          </p:cNvSpPr>
          <p:nvPr/>
        </p:nvSpPr>
        <p:spPr>
          <a:xfrm>
            <a:off x="5764119" y="446700"/>
            <a:ext cx="4783183" cy="365125"/>
          </a:xfrm>
          <a:prstGeom prst="rect">
            <a:avLst/>
          </a:prstGeom>
        </p:spPr>
        <p:txBody>
          <a:bodyPr vert="horz" lIns="91440" tIns="45720" rIns="91440" bIns="45720" rtlCol="0" anchor="ct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dirty="0">
                <a:solidFill>
                  <a:srgbClr val="FF0000"/>
                </a:solidFill>
              </a:rPr>
              <a:t>RAPPORT FRÅN DITT PROJEKT I ANTURA PROJEKTSTYR SKA ANVÄNDAS</a:t>
            </a:r>
          </a:p>
          <a:p>
            <a:r>
              <a:rPr lang="sv-SE" dirty="0">
                <a:solidFill>
                  <a:srgbClr val="FF0000"/>
                </a:solidFill>
              </a:rPr>
              <a:t>SIDORNA OM EKONOMI ENLIGT DENNA MALL SKA ANVÄNDAS</a:t>
            </a:r>
          </a:p>
        </p:txBody>
      </p:sp>
    </p:spTree>
    <p:extLst>
      <p:ext uri="{BB962C8B-B14F-4D97-AF65-F5344CB8AC3E}">
        <p14:creationId xmlns:p14="http://schemas.microsoft.com/office/powerpoint/2010/main" val="4220713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ce222e9-53bf-4869-bb33-925ef6df2f1f" xsi:nil="true"/>
    <lcf76f155ced4ddcb4097134ff3c332f xmlns="35c28fb8-0995-4c65-9e5a-fc55dc56594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BC95C8209A41E4DAAD823DCE5F36B55" ma:contentTypeVersion="11" ma:contentTypeDescription="Skapa ett nytt dokument." ma:contentTypeScope="" ma:versionID="2add3bd7217f18f3d7a9a63537b388bd">
  <xsd:schema xmlns:xsd="http://www.w3.org/2001/XMLSchema" xmlns:xs="http://www.w3.org/2001/XMLSchema" xmlns:p="http://schemas.microsoft.com/office/2006/metadata/properties" xmlns:ns2="35c28fb8-0995-4c65-9e5a-fc55dc56594b" xmlns:ns3="ece222e9-53bf-4869-bb33-925ef6df2f1f" targetNamespace="http://schemas.microsoft.com/office/2006/metadata/properties" ma:root="true" ma:fieldsID="6d4ab98e432a38aa752fa92716be044f" ns2:_="" ns3:_="">
    <xsd:import namespace="35c28fb8-0995-4c65-9e5a-fc55dc56594b"/>
    <xsd:import namespace="ece222e9-53bf-4869-bb33-925ef6df2f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28fb8-0995-4c65-9e5a-fc55dc565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e222e9-53bf-4869-bb33-925ef6df2f1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1c317ca-99ee-4cba-ad88-8b6e5a8cd773}" ma:internalName="TaxCatchAll" ma:showField="CatchAllData" ma:web="ece222e9-53bf-4869-bb33-925ef6df2f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D2FE5-A00A-4AAC-85CA-BDF88B30DE63}">
  <ds:schemaRefs>
    <ds:schemaRef ds:uri="http://purl.org/dc/elements/1.1/"/>
    <ds:schemaRef ds:uri="http://schemas.microsoft.com/office/2006/metadata/properties"/>
    <ds:schemaRef ds:uri="67de60ea-ab4a-4159-ad3d-b8acf949c09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9825D8F-8785-4D9F-A1F0-1D993C5D0381}">
  <ds:schemaRefs>
    <ds:schemaRef ds:uri="http://schemas.microsoft.com/sharepoint/v3/contenttype/forms"/>
  </ds:schemaRefs>
</ds:datastoreItem>
</file>

<file path=customXml/itemProps3.xml><?xml version="1.0" encoding="utf-8"?>
<ds:datastoreItem xmlns:ds="http://schemas.openxmlformats.org/officeDocument/2006/customXml" ds:itemID="{FEFA9398-2405-4305-88C6-D77F22606B3F}"/>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Bredbild</PresentationFormat>
  <Paragraphs>151</Paragraphs>
  <Slides>11</Slides>
  <Notes>4</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11</vt:i4>
      </vt:variant>
    </vt:vector>
  </HeadingPairs>
  <TitlesOfParts>
    <vt:vector size="20" baseType="lpstr">
      <vt:lpstr>Arial</vt:lpstr>
      <vt:lpstr>Bahnschrift</vt:lpstr>
      <vt:lpstr>Bahnschrift Light</vt:lpstr>
      <vt:lpstr>Bahnschrift SemiBold</vt:lpstr>
      <vt:lpstr>Bahnschrift SemiLight</vt:lpstr>
      <vt:lpstr>Calibri</vt:lpstr>
      <vt:lpstr>Calibri Light</vt:lpstr>
      <vt:lpstr>Times New Roman</vt:lpstr>
      <vt:lpstr>Office Theme</vt:lpstr>
      <vt:lpstr>PowerPoint-presentation</vt:lpstr>
      <vt:lpstr>PowerPoint-presentation</vt:lpstr>
      <vt:lpstr>PowerPoint-presentation</vt:lpstr>
      <vt:lpstr>Projektstatus</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{STATUS_REPORT_TITLE}</dc:title>
  <dc:creator>Liselotte Heintz</dc:creator>
  <cp:lastModifiedBy>Moa Pålsson</cp:lastModifiedBy>
  <cp:revision>9</cp:revision>
  <dcterms:created xsi:type="dcterms:W3CDTF">2020-02-18T10:26:54Z</dcterms:created>
  <dcterms:modified xsi:type="dcterms:W3CDTF">2023-01-04T14:26:06Z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0x0101008BC95C8209A41E4DAAD823DCE5F36B55</vt:lpwstr>
  </property>
  <property fmtid="{D5CDD505-2E9C-101B-9397-08002B2CF9AE}" pid="3" name="SW_IntOfficeMacros">
    <vt:lpwstr>Disabled</vt:lpwstr>
  </property>
  <property fmtid="{D5CDD505-2E9C-101B-9397-08002B2CF9AE}" pid="4" name="SW_CustomTitle">
    <vt:lpwstr/>
  </property>
</Properties>
</file>