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5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7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042" r:id="rId4"/>
    <p:sldMasterId id="2147484410" r:id="rId5"/>
    <p:sldMasterId id="2147484427" r:id="rId6"/>
    <p:sldMasterId id="2147484444" r:id="rId7"/>
    <p:sldMasterId id="2147484461" r:id="rId8"/>
    <p:sldMasterId id="2147484478" r:id="rId9"/>
    <p:sldMasterId id="2147484495" r:id="rId10"/>
    <p:sldMasterId id="2147484512" r:id="rId11"/>
  </p:sldMasterIdLst>
  <p:notesMasterIdLst>
    <p:notesMasterId r:id="rId24"/>
  </p:notesMasterIdLst>
  <p:handoutMasterIdLst>
    <p:handoutMasterId r:id="rId25"/>
  </p:handoutMasterIdLst>
  <p:sldIdLst>
    <p:sldId id="265" r:id="rId12"/>
    <p:sldId id="266" r:id="rId13"/>
    <p:sldId id="277" r:id="rId14"/>
    <p:sldId id="276" r:id="rId15"/>
    <p:sldId id="281" r:id="rId16"/>
    <p:sldId id="280" r:id="rId17"/>
    <p:sldId id="278" r:id="rId18"/>
    <p:sldId id="284" r:id="rId19"/>
    <p:sldId id="283" r:id="rId20"/>
    <p:sldId id="271" r:id="rId21"/>
    <p:sldId id="279" r:id="rId22"/>
    <p:sldId id="28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Författare" initials="E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Författare" initials="A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5564"/>
    <a:srgbClr val="0077BC"/>
    <a:srgbClr val="D53878"/>
    <a:srgbClr val="008391"/>
    <a:srgbClr val="FBF2B4"/>
    <a:srgbClr val="F0CD50"/>
    <a:srgbClr val="4675B7"/>
    <a:srgbClr val="DBD1E6"/>
    <a:srgbClr val="D2D8DB"/>
    <a:srgbClr val="CBE2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296018-BFEE-40E1-874D-DDB95746EEC3}" v="278" dt="2024-03-19T14:13:21.4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0947" autoAdjust="0"/>
  </p:normalViewPr>
  <p:slideViewPr>
    <p:cSldViewPr snapToGrid="0">
      <p:cViewPr varScale="1">
        <p:scale>
          <a:sx n="60" d="100"/>
          <a:sy n="60" d="100"/>
        </p:scale>
        <p:origin x="832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62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notesMaster" Target="notesMasters/notesMaster1.xml"/><Relationship Id="rId32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28D75527-1052-40CF-90A7-805EC4F772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2182B2-420A-475A-83CF-72C9A1964B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BB566-3845-4DC0-8CE2-DC15231A2062}" type="datetime1">
              <a:rPr lang="sv-SE" smtClean="0"/>
              <a:t>2024-03-19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CFEBD13-AD79-4726-9C7A-9E5C531A1A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00A28DF-4169-4B51-B8D3-AA9A5D6123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A0780-C7EB-45E8-96EB-66D0986C42C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033701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5FFDC-F934-4037-B505-500B08CD3B8C}" type="datetime1">
              <a:rPr lang="sv-SE" smtClean="0"/>
              <a:t>2024-03-19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086EF-3011-429C-976B-61D9CA3A2B5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958687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995FFDC-F934-4037-B505-500B08CD3B8C}" type="datetime1">
              <a:rPr lang="sv-SE" smtClean="0"/>
              <a:t>2024-03-19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3393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995FFDC-F934-4037-B505-500B08CD3B8C}" type="datetime1">
              <a:rPr lang="sv-SE" smtClean="0"/>
              <a:t>2024-03-19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2020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995FFDC-F934-4037-B505-500B08CD3B8C}" type="datetime1">
              <a:rPr lang="sv-SE" smtClean="0"/>
              <a:t>2024-03-19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4339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995FFDC-F934-4037-B505-500B08CD3B8C}" type="datetime1">
              <a:rPr lang="sv-SE" smtClean="0"/>
              <a:t>2024-03-19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1526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995FFDC-F934-4037-B505-500B08CD3B8C}" type="datetime1">
              <a:rPr lang="sv-SE" smtClean="0"/>
              <a:t>2024-03-19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7251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995FFDC-F934-4037-B505-500B08CD3B8C}" type="datetime1">
              <a:rPr lang="sv-SE" smtClean="0"/>
              <a:t>2024-03-19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5028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97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23735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43038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871652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1083233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40355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87650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33670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67267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2394286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77547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52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4F5195-589E-4BA5-AA31-A11EABAE75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1486421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388E3460-7228-4DB3-A6B8-F304B211BC3F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00141488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81ADCA10-B0AD-4D27-A94A-34783BF31D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6553C1A9-DB36-4729-A526-0352AB7C6E25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38212309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96530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6840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129371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5569838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6535697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2854282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800635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43115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095238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3694464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41932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72873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1370054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001674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32599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7532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A335F1B5-8765-459C-802C-DA62079417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92F5E2AC-A457-4DE9-9A2C-4BE86BC00522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76441280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010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4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24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7A284E58-B676-47B0-B49B-D281A884EF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110495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7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2883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2BC929D8-093F-4826-8D04-F268FF63E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456351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15128C6-B678-4715-9D0F-D4C07F59ED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30721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40651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8807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315036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032412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29092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522466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557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7083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049095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0992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15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47408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A5CC9138-760F-4A17-8B1B-6D99EFF79AD6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8584371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&#10;&#10;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2C9C189C-4F50-4B1D-9EA5-30AB73E59C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01825FE-CC31-4DE6-9AA9-7C27B553E870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9172592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2215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138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53767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767873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813503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027795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724989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5150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78841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41209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1202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1916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970678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0529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940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477CCA5E-96FA-4B08-97E3-9C131E99F26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</a:t>
            </a:r>
            <a:r>
              <a:rPr lang="sv-SE" sz="1050" dirty="0">
                <a:solidFill>
                  <a:schemeClr val="tx1"/>
                </a:solidFill>
              </a:rPr>
              <a:t>öppen</a:t>
            </a:r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2395555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01D92FDB-2EC0-4D2B-9027-B2C6802AC7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03B86F8F-A217-4EC5-95CF-481328A25B1B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34310153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826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05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39825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799046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229012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383832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859057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082183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377983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814292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411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007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86840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815549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38063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319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F54FBE38-BAA0-4913-A593-C4237FC13E33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5231172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48B20EB8-4FF0-4D86-B782-FE843B459F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66C4A4B-0FFF-4609-BF3A-89A12B42C121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31240437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7064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832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708605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730186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12043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8104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544503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266406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5611373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602658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3635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0958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897697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40291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633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B3A12899-234C-4D37-942E-64C01D64533B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6724697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D9E1B7B2-3451-4D29-B53E-14A274303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BA484A78-938B-41DE-9685-15EC3BD0A572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656666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4BB15C-87DA-407B-A8B6-CA070A8D70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0880293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178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5196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50915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4592984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0027434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3156330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18994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8277629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454532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324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41209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0113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19730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571227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8899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6715C386-526F-48AC-AD19-830972616829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5876177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D4F390AC-3BA8-4C70-9E3A-28CC7DA517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5342DB73-4413-4392-B228-119A141D349B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22942773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98244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32118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8118782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56211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14.xml"/><Relationship Id="rId16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048D0267-35CA-45BC-A225-E420D66A8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8696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8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49" r:id="rId10"/>
    <p:sldLayoutId id="2147484057" r:id="rId11"/>
    <p:sldLayoutId id="2147484058" r:id="rId12"/>
    <p:sldLayoutId id="2147484047" r:id="rId13"/>
    <p:sldLayoutId id="2147484408" r:id="rId14"/>
    <p:sldLayoutId id="2147484409" r:id="rId15"/>
    <p:sldLayoutId id="2147484043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 userDrawn="1">
          <p15:clr>
            <a:srgbClr val="F26B43"/>
          </p15:clr>
        </p15:guide>
        <p15:guide id="9" orient="horz" pos="255" userDrawn="1">
          <p15:clr>
            <a:srgbClr val="F26B43"/>
          </p15:clr>
        </p15:guide>
        <p15:guide id="10" pos="257" userDrawn="1">
          <p15:clr>
            <a:srgbClr val="F26B43"/>
          </p15:clr>
        </p15:guide>
        <p15:guide id="11" pos="7423" userDrawn="1">
          <p15:clr>
            <a:srgbClr val="F26B43"/>
          </p15:clr>
        </p15:guide>
        <p15:guide id="12" orient="horz" pos="4156" userDrawn="1">
          <p15:clr>
            <a:srgbClr val="F26B43"/>
          </p15:clr>
        </p15:guide>
        <p15:guide id="14" orient="horz" pos="1095" userDrawn="1">
          <p15:clr>
            <a:srgbClr val="F26B43"/>
          </p15:clr>
        </p15:guide>
        <p15:guide id="15" orient="horz" pos="550" userDrawn="1">
          <p15:clr>
            <a:srgbClr val="F26B43"/>
          </p15:clr>
        </p15:guide>
        <p15:guide id="16" orient="horz" pos="3725" userDrawn="1">
          <p15:clr>
            <a:srgbClr val="F26B43"/>
          </p15:clr>
        </p15:guide>
        <p15:guide id="17" orient="horz" pos="406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Platshållare för bildnummer 1">
            <a:extLst>
              <a:ext uri="{FF2B5EF4-FFF2-40B4-BE49-F238E27FC236}">
                <a16:creationId xmlns:a16="http://schemas.microsoft.com/office/drawing/2014/main" id="{49735908-7AA6-42A8-8D13-0A0800940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8984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1" r:id="rId1"/>
    <p:sldLayoutId id="2147484412" r:id="rId2"/>
    <p:sldLayoutId id="2147484413" r:id="rId3"/>
    <p:sldLayoutId id="2147484414" r:id="rId4"/>
    <p:sldLayoutId id="2147484415" r:id="rId5"/>
    <p:sldLayoutId id="2147484416" r:id="rId6"/>
    <p:sldLayoutId id="2147484417" r:id="rId7"/>
    <p:sldLayoutId id="2147484418" r:id="rId8"/>
    <p:sldLayoutId id="2147484419" r:id="rId9"/>
    <p:sldLayoutId id="2147484420" r:id="rId10"/>
    <p:sldLayoutId id="2147484421" r:id="rId11"/>
    <p:sldLayoutId id="2147484422" r:id="rId12"/>
    <p:sldLayoutId id="2147484423" r:id="rId13"/>
    <p:sldLayoutId id="2147484424" r:id="rId14"/>
    <p:sldLayoutId id="2147484425" r:id="rId15"/>
    <p:sldLayoutId id="2147484426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16FC2686-3742-4CA7-96AE-CD7BBA1A90F3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2A7AAA3E-885B-47E9-ACBA-A0293FCE58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2359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8" r:id="rId1"/>
    <p:sldLayoutId id="2147484429" r:id="rId2"/>
    <p:sldLayoutId id="2147484430" r:id="rId3"/>
    <p:sldLayoutId id="2147484431" r:id="rId4"/>
    <p:sldLayoutId id="2147484432" r:id="rId5"/>
    <p:sldLayoutId id="2147484433" r:id="rId6"/>
    <p:sldLayoutId id="2147484434" r:id="rId7"/>
    <p:sldLayoutId id="2147484435" r:id="rId8"/>
    <p:sldLayoutId id="2147484436" r:id="rId9"/>
    <p:sldLayoutId id="2147484437" r:id="rId10"/>
    <p:sldLayoutId id="2147484438" r:id="rId11"/>
    <p:sldLayoutId id="2147484439" r:id="rId12"/>
    <p:sldLayoutId id="2147484440" r:id="rId13"/>
    <p:sldLayoutId id="2147484441" r:id="rId14"/>
    <p:sldLayoutId id="2147484442" r:id="rId15"/>
    <p:sldLayoutId id="2147484443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7DFF76B2-A88A-470E-B646-73BDC425A6E8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4D8D5E03-09FD-47B8-83A3-7C8B23D877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9693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5" r:id="rId1"/>
    <p:sldLayoutId id="2147484446" r:id="rId2"/>
    <p:sldLayoutId id="2147484447" r:id="rId3"/>
    <p:sldLayoutId id="2147484448" r:id="rId4"/>
    <p:sldLayoutId id="2147484449" r:id="rId5"/>
    <p:sldLayoutId id="2147484450" r:id="rId6"/>
    <p:sldLayoutId id="2147484451" r:id="rId7"/>
    <p:sldLayoutId id="2147484452" r:id="rId8"/>
    <p:sldLayoutId id="2147484453" r:id="rId9"/>
    <p:sldLayoutId id="2147484454" r:id="rId10"/>
    <p:sldLayoutId id="2147484455" r:id="rId11"/>
    <p:sldLayoutId id="2147484456" r:id="rId12"/>
    <p:sldLayoutId id="2147484457" r:id="rId13"/>
    <p:sldLayoutId id="2147484458" r:id="rId14"/>
    <p:sldLayoutId id="2147484459" r:id="rId15"/>
    <p:sldLayoutId id="2147484460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F4542BD5-103E-4DB5-88FB-E05DB9624044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ACAA70FC-8994-456B-8FC6-D537F84062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59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2" r:id="rId1"/>
    <p:sldLayoutId id="2147484463" r:id="rId2"/>
    <p:sldLayoutId id="2147484464" r:id="rId3"/>
    <p:sldLayoutId id="2147484465" r:id="rId4"/>
    <p:sldLayoutId id="2147484466" r:id="rId5"/>
    <p:sldLayoutId id="2147484467" r:id="rId6"/>
    <p:sldLayoutId id="2147484468" r:id="rId7"/>
    <p:sldLayoutId id="2147484469" r:id="rId8"/>
    <p:sldLayoutId id="2147484470" r:id="rId9"/>
    <p:sldLayoutId id="2147484471" r:id="rId10"/>
    <p:sldLayoutId id="2147484472" r:id="rId11"/>
    <p:sldLayoutId id="2147484473" r:id="rId12"/>
    <p:sldLayoutId id="2147484474" r:id="rId13"/>
    <p:sldLayoutId id="2147484475" r:id="rId14"/>
    <p:sldLayoutId id="2147484476" r:id="rId15"/>
    <p:sldLayoutId id="2147484477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BA98ADB3-7E4F-4041-B143-C1933A3E0DE3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3F2844B7-CEF6-4069-B35D-9858A8789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7771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9" r:id="rId1"/>
    <p:sldLayoutId id="2147484480" r:id="rId2"/>
    <p:sldLayoutId id="2147484481" r:id="rId3"/>
    <p:sldLayoutId id="2147484482" r:id="rId4"/>
    <p:sldLayoutId id="2147484483" r:id="rId5"/>
    <p:sldLayoutId id="2147484484" r:id="rId6"/>
    <p:sldLayoutId id="2147484485" r:id="rId7"/>
    <p:sldLayoutId id="2147484486" r:id="rId8"/>
    <p:sldLayoutId id="2147484487" r:id="rId9"/>
    <p:sldLayoutId id="2147484488" r:id="rId10"/>
    <p:sldLayoutId id="2147484489" r:id="rId11"/>
    <p:sldLayoutId id="2147484490" r:id="rId12"/>
    <p:sldLayoutId id="2147484491" r:id="rId13"/>
    <p:sldLayoutId id="2147484492" r:id="rId14"/>
    <p:sldLayoutId id="2147484493" r:id="rId15"/>
    <p:sldLayoutId id="2147484494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C30862AA-79CD-47D7-A508-195920CF797F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0B5FE696-6F97-4D3C-86EA-DA1B9AC17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83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6" r:id="rId1"/>
    <p:sldLayoutId id="2147484497" r:id="rId2"/>
    <p:sldLayoutId id="2147484498" r:id="rId3"/>
    <p:sldLayoutId id="2147484499" r:id="rId4"/>
    <p:sldLayoutId id="2147484500" r:id="rId5"/>
    <p:sldLayoutId id="2147484501" r:id="rId6"/>
    <p:sldLayoutId id="2147484502" r:id="rId7"/>
    <p:sldLayoutId id="2147484503" r:id="rId8"/>
    <p:sldLayoutId id="2147484504" r:id="rId9"/>
    <p:sldLayoutId id="2147484505" r:id="rId10"/>
    <p:sldLayoutId id="2147484506" r:id="rId11"/>
    <p:sldLayoutId id="2147484507" r:id="rId12"/>
    <p:sldLayoutId id="2147484508" r:id="rId13"/>
    <p:sldLayoutId id="2147484509" r:id="rId14"/>
    <p:sldLayoutId id="2147484510" r:id="rId15"/>
    <p:sldLayoutId id="2147484511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06A2100A-00F3-4208-962E-587779F2E0C0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F508861A-5DB9-448E-9A9B-FD5CEF06B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82768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3" r:id="rId1"/>
    <p:sldLayoutId id="2147484514" r:id="rId2"/>
    <p:sldLayoutId id="2147484515" r:id="rId3"/>
    <p:sldLayoutId id="2147484516" r:id="rId4"/>
    <p:sldLayoutId id="2147484517" r:id="rId5"/>
    <p:sldLayoutId id="2147484518" r:id="rId6"/>
    <p:sldLayoutId id="2147484519" r:id="rId7"/>
    <p:sldLayoutId id="2147484520" r:id="rId8"/>
    <p:sldLayoutId id="2147484521" r:id="rId9"/>
    <p:sldLayoutId id="2147484522" r:id="rId10"/>
    <p:sldLayoutId id="2147484523" r:id="rId11"/>
    <p:sldLayoutId id="2147484524" r:id="rId12"/>
    <p:sldLayoutId id="2147484525" r:id="rId13"/>
    <p:sldLayoutId id="2147484526" r:id="rId14"/>
    <p:sldLayoutId id="2147484527" r:id="rId15"/>
    <p:sldLayoutId id="2147484528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9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4CA8D5-E349-469E-9C05-22DC450289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Göteborgsförslag 12860 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2E932FC-09B6-496E-8D54-37EB4492AD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31696" y="3724565"/>
            <a:ext cx="8728608" cy="251417"/>
          </a:xfrm>
        </p:spPr>
        <p:txBody>
          <a:bodyPr/>
          <a:lstStyle/>
          <a:p>
            <a:r>
              <a:rPr lang="sv-SE" sz="2000" dirty="0"/>
              <a:t>Konstgräsplan vid Styrsöskolan 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8820AE3-3F85-4C58-8642-397F52F5D2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31696" y="4143174"/>
            <a:ext cx="8728608" cy="251417"/>
          </a:xfrm>
        </p:spPr>
        <p:txBody>
          <a:bodyPr/>
          <a:lstStyle/>
          <a:p>
            <a:r>
              <a:rPr lang="sv-SE" dirty="0"/>
              <a:t>Christine Flood</a:t>
            </a:r>
          </a:p>
        </p:txBody>
      </p:sp>
    </p:spTree>
    <p:extLst>
      <p:ext uri="{BB962C8B-B14F-4D97-AF65-F5344CB8AC3E}">
        <p14:creationId xmlns:p14="http://schemas.microsoft.com/office/powerpoint/2010/main" val="969056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8EF83E-AA17-41D3-8F2A-DA232C385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99" y="404813"/>
            <a:ext cx="5753101" cy="736959"/>
          </a:xfrm>
        </p:spPr>
        <p:txBody>
          <a:bodyPr anchor="ctr">
            <a:normAutofit/>
          </a:bodyPr>
          <a:lstStyle/>
          <a:p>
            <a:r>
              <a:rPr lang="sv-SE" sz="2400" dirty="0"/>
              <a:t>Ekonomiska förutsättningar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F8499F9-76BD-4EBC-AE92-D77E21B18D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0299" y="1678780"/>
            <a:ext cx="4842788" cy="3500439"/>
          </a:xfrm>
        </p:spPr>
        <p:txBody>
          <a:bodyPr>
            <a:normAutofit/>
          </a:bodyPr>
          <a:lstStyle/>
          <a:p>
            <a:r>
              <a:rPr lang="sv-SE" dirty="0"/>
              <a:t>Ekonomin är en schablon för att anlägga konstgräs på en plan och hårdgjord yta. </a:t>
            </a:r>
          </a:p>
          <a:p>
            <a:pPr lvl="1"/>
            <a:r>
              <a:rPr lang="sv-SE" dirty="0"/>
              <a:t>Konstgräs 9 mot 9 kostar ca 6-8 mkr att nyanlägga </a:t>
            </a:r>
          </a:p>
          <a:p>
            <a:pPr lvl="1"/>
            <a:r>
              <a:rPr lang="sv-SE" dirty="0"/>
              <a:t>Markarbete för en sådan plan kostar från 500- tkr</a:t>
            </a:r>
          </a:p>
          <a:p>
            <a:r>
              <a:rPr lang="sv-SE" dirty="0"/>
              <a:t>En eventuell investering med konstgräs kräver eventuellt omprioritering i nämndens investeringsnominering. 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7201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00E613-0EC5-42C4-8DAC-7489DCA81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404813"/>
            <a:ext cx="8882267" cy="736959"/>
          </a:xfrm>
        </p:spPr>
        <p:txBody>
          <a:bodyPr anchor="ctr">
            <a:normAutofit/>
          </a:bodyPr>
          <a:lstStyle/>
          <a:p>
            <a:r>
              <a:rPr lang="sv-SE" sz="2400" dirty="0"/>
              <a:t>Nya konstgräsplaner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AF3ABA7-D249-40B7-AC44-08E6A9C31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6000" y="1736729"/>
            <a:ext cx="5400000" cy="41767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b="1" dirty="0"/>
              <a:t>2022</a:t>
            </a:r>
            <a:r>
              <a:rPr lang="sv-SE" dirty="0"/>
              <a:t> </a:t>
            </a:r>
          </a:p>
          <a:p>
            <a:r>
              <a:rPr lang="sv-SE" dirty="0"/>
              <a:t>Gårdsten mindre spontanplan</a:t>
            </a:r>
          </a:p>
          <a:p>
            <a:r>
              <a:rPr lang="sv-SE" dirty="0"/>
              <a:t>Generatorsplan 11-spelsplan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b="1" dirty="0"/>
              <a:t>2023</a:t>
            </a:r>
          </a:p>
          <a:p>
            <a:r>
              <a:rPr lang="sv-SE" dirty="0"/>
              <a:t>Inga nya planer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b="1" dirty="0"/>
              <a:t>2024</a:t>
            </a:r>
          </a:p>
          <a:p>
            <a:r>
              <a:rPr lang="sv-SE" dirty="0"/>
              <a:t>Spontanaktivitetsyta på Vrångö</a:t>
            </a:r>
          </a:p>
          <a:p>
            <a:pPr>
              <a:buFont typeface="Wingdings" panose="05000000000000000000" pitchFamily="2" charset="2"/>
              <a:buChar char="Ø"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21527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5EB99A-2BCF-02E4-9835-A793D1292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400" dirty="0"/>
              <a:t>Hantering och beslut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59E93E8-C7D7-FCB4-0B2E-85FDF9BA704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Att hantera Göteborgsförslaget skyndsamt när förslaget fått 200 röster och blir ett ärende i ansvarig nämnd/styrelse, det vill säga att det ska hanteras på första möjliga sammanträde. Förvaltningen/bolaget kan vid behov lägga till ett kort förklarande yttrande med bakgrundsfakta som är relevant för hur nämnden/styrelsen ska kunna ta beslut om vidare hantering av ärendet. 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610B9C9-59A7-8C86-6A98-D36551A6E2B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1800" dirty="0"/>
              <a:t>Nämnden ska nu utifrån ovanstående presentation besluta om: </a:t>
            </a:r>
          </a:p>
          <a:p>
            <a:r>
              <a:rPr lang="sv-SE" sz="1800" dirty="0"/>
              <a:t>förslaget ska genomföras</a:t>
            </a:r>
          </a:p>
          <a:p>
            <a:r>
              <a:rPr lang="sv-SE" sz="1800" dirty="0"/>
              <a:t>förslaget ska inte genomföras</a:t>
            </a:r>
          </a:p>
          <a:p>
            <a:r>
              <a:rPr lang="sv-SE" sz="1800" dirty="0"/>
              <a:t>förslaget ska utredas vidare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71802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C101A5-C253-4F17-BD76-51476866C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75" y="404813"/>
            <a:ext cx="8424592" cy="736959"/>
          </a:xfrm>
        </p:spPr>
        <p:txBody>
          <a:bodyPr anchor="ctr">
            <a:normAutofit/>
          </a:bodyPr>
          <a:lstStyle/>
          <a:p>
            <a:r>
              <a:rPr lang="sv-SE" sz="2400" dirty="0"/>
              <a:t>Sammanfattning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95461E7-EE02-4591-96CF-86AB4F8670A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153675" y="1728561"/>
            <a:ext cx="5678925" cy="2068740"/>
          </a:xfrm>
        </p:spPr>
        <p:txBody>
          <a:bodyPr>
            <a:normAutofit fontScale="92500" lnSpcReduction="20000"/>
          </a:bodyPr>
          <a:lstStyle/>
          <a:p>
            <a:r>
              <a:rPr lang="sv-SE" dirty="0"/>
              <a:t>Göteborgsförslag från boende på Styrsö om att försöka bryta stillasittandet bland framförallt ungdomar på högstadiet. En konstgräsplan bredvid skolan hade fått fler ungdomar att röra på sig. </a:t>
            </a:r>
          </a:p>
          <a:p>
            <a:r>
              <a:rPr lang="sv-SE" dirty="0"/>
              <a:t>Förslaget registrerades 3 januari 2024 och har fått drygt 200 röster. </a:t>
            </a:r>
          </a:p>
        </p:txBody>
      </p:sp>
      <p:pic>
        <p:nvPicPr>
          <p:cNvPr id="4100" name="Picture 4" descr="Samlag Av Porträtt Från Unga Hoppare På Flerfärgad Bakgrund I Rörelse Och  Rörelse Fotografering för Bildbyråer - Bild av affär, uttrycksfullt:  194567463">
            <a:extLst>
              <a:ext uri="{FF2B5EF4-FFF2-40B4-BE49-F238E27FC236}">
                <a16:creationId xmlns:a16="http://schemas.microsoft.com/office/drawing/2014/main" id="{29D74067-4969-4D52-9060-86C7A2582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8925" y="3131615"/>
            <a:ext cx="4176000" cy="138852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400460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1AD1D3-1AC1-4469-888D-65BD4A584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404813"/>
            <a:ext cx="8905167" cy="736959"/>
          </a:xfrm>
        </p:spPr>
        <p:txBody>
          <a:bodyPr anchor="ctr">
            <a:normAutofit/>
          </a:bodyPr>
          <a:lstStyle/>
          <a:p>
            <a:r>
              <a:rPr lang="sv-SE" sz="2400" dirty="0"/>
              <a:t>Ett förslag om en miljö som lockar till aktivitet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A7880F8-56B5-421D-923C-0CD30BAEF01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914400" y="1803400"/>
            <a:ext cx="5880100" cy="412795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sv-SE" sz="1700" dirty="0"/>
              <a:t>Skolans utemiljö är inte lockande för äldre ungdomar. </a:t>
            </a:r>
          </a:p>
          <a:p>
            <a:pPr>
              <a:lnSpc>
                <a:spcPct val="100000"/>
              </a:lnSpc>
            </a:pPr>
            <a:r>
              <a:rPr lang="sv-SE" sz="1700" dirty="0"/>
              <a:t>Hade det funnits en konstgräsplan på grusplanen bredvid skolan hade det gjort så att fler var mer aktiva.</a:t>
            </a:r>
          </a:p>
          <a:p>
            <a:pPr>
              <a:lnSpc>
                <a:spcPct val="100000"/>
              </a:lnSpc>
            </a:pPr>
            <a:r>
              <a:rPr lang="sv-SE" sz="1700" dirty="0"/>
              <a:t>Grusplanen är försörjd med el och har belysningsarmatur. </a:t>
            </a:r>
          </a:p>
          <a:p>
            <a:pPr>
              <a:lnSpc>
                <a:spcPct val="100000"/>
              </a:lnSpc>
            </a:pPr>
            <a:r>
              <a:rPr lang="sv-SE" sz="1700" dirty="0"/>
              <a:t>Förslagsställaren lyfter också fram bristen att många ungdomslag och ungdomar på Styrsö inte kan träna på sin ö året runt när det blir större planer än 9-manna. </a:t>
            </a:r>
          </a:p>
          <a:p>
            <a:pPr>
              <a:lnSpc>
                <a:spcPct val="100000"/>
              </a:lnSpc>
            </a:pPr>
            <a:r>
              <a:rPr lang="sv-SE" sz="1700" dirty="0"/>
              <a:t>Förslagsställaren lyfter fram behovet av att kunna erbjuda bra och vettiga fritidsaktiviteter även i områden som inte är så tätbefolkade. </a:t>
            </a:r>
          </a:p>
        </p:txBody>
      </p:sp>
    </p:spTree>
    <p:extLst>
      <p:ext uri="{BB962C8B-B14F-4D97-AF65-F5344CB8AC3E}">
        <p14:creationId xmlns:p14="http://schemas.microsoft.com/office/powerpoint/2010/main" val="3303043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18B5F1-765C-460E-A558-23A0A65F5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04813"/>
            <a:ext cx="7597067" cy="736959"/>
          </a:xfrm>
        </p:spPr>
        <p:txBody>
          <a:bodyPr anchor="ctr">
            <a:normAutofit/>
          </a:bodyPr>
          <a:lstStyle/>
          <a:p>
            <a:pPr algn="ctr"/>
            <a:r>
              <a:rPr lang="sv-SE" sz="2400" dirty="0"/>
              <a:t>Fakta Styrsö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5CAAAF2-8FB6-4F21-9898-FECB1D677C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22900" y="2349852"/>
            <a:ext cx="5562600" cy="29504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v-SE" sz="1800" dirty="0"/>
              <a:t>Styrsö är beläget i mitten av Södra skärgården. På ön finns Styrsöskolan (F-9-skola) med intilliggande sporthall.  </a:t>
            </a:r>
            <a:endParaRPr lang="sv-SE" sz="1800" b="0" i="0" dirty="0">
              <a:effectLst/>
            </a:endParaRPr>
          </a:p>
          <a:p>
            <a:pPr marL="0" indent="0">
              <a:buNone/>
            </a:pPr>
            <a:r>
              <a:rPr lang="sv-SE" sz="1800" dirty="0"/>
              <a:t>Ungdomar upp till 16 år på Styrsö spelar fotboll i Södra Skärgårdens IK, (Donsö IS, Styrsö BK och Vrångö IF)</a:t>
            </a:r>
          </a:p>
          <a:p>
            <a:pPr marL="0" indent="0">
              <a:buNone/>
            </a:pPr>
            <a:r>
              <a:rPr lang="sv-SE" sz="1800" dirty="0"/>
              <a:t>Tillsammans har Södra Skärgården IK omkring 250 medlemmar och 11-12 lag. </a:t>
            </a:r>
          </a:p>
          <a:p>
            <a:pPr marL="0" indent="0">
              <a:buNone/>
            </a:pPr>
            <a:r>
              <a:rPr lang="sv-SE" sz="1800" b="0" i="0" dirty="0">
                <a:solidFill>
                  <a:srgbClr val="433B35"/>
                </a:solidFill>
                <a:effectLst/>
              </a:rPr>
              <a:t>Träning och matcher genomförs på Styrsö och Donsö året runt, på naturgräs, konstgräs och inomhus. Donsövallen är </a:t>
            </a:r>
            <a:r>
              <a:rPr lang="sv-SE" sz="1800" b="0" i="0">
                <a:solidFill>
                  <a:srgbClr val="433B35"/>
                </a:solidFill>
                <a:effectLst/>
              </a:rPr>
              <a:t>en konstgräsplan. </a:t>
            </a:r>
            <a:endParaRPr lang="sv-SE" sz="1800" b="0" i="0" dirty="0">
              <a:solidFill>
                <a:srgbClr val="433B35"/>
              </a:solidFill>
              <a:effectLst/>
            </a:endParaRPr>
          </a:p>
          <a:p>
            <a:pPr marL="0" indent="0">
              <a:buNone/>
            </a:pPr>
            <a:endParaRPr lang="sv-SE" sz="1800" dirty="0"/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0A1D3B00-472E-4B6C-A001-657C114882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610051"/>
              </p:ext>
            </p:extLst>
          </p:nvPr>
        </p:nvGraphicFramePr>
        <p:xfrm>
          <a:off x="1389678" y="2349852"/>
          <a:ext cx="3436621" cy="2950464"/>
        </p:xfrm>
        <a:graphic>
          <a:graphicData uri="http://schemas.openxmlformats.org/drawingml/2006/table">
            <a:tbl>
              <a:tblPr firstRow="1" bandRow="1"/>
              <a:tblGrid>
                <a:gridCol w="2160694">
                  <a:extLst>
                    <a:ext uri="{9D8B030D-6E8A-4147-A177-3AD203B41FA5}">
                      <a16:colId xmlns:a16="http://schemas.microsoft.com/office/drawing/2014/main" val="1913541732"/>
                    </a:ext>
                  </a:extLst>
                </a:gridCol>
                <a:gridCol w="1275927">
                  <a:extLst>
                    <a:ext uri="{9D8B030D-6E8A-4147-A177-3AD203B41FA5}">
                      <a16:colId xmlns:a16="http://schemas.microsoft.com/office/drawing/2014/main" val="1008008620"/>
                    </a:ext>
                  </a:extLst>
                </a:gridCol>
              </a:tblGrid>
              <a:tr h="737616">
                <a:tc>
                  <a:txBody>
                    <a:bodyPr/>
                    <a:lstStyle/>
                    <a:p>
                      <a:pPr algn="l" fontAlgn="t"/>
                      <a:r>
                        <a:rPr lang="sv-SE" sz="2400" b="1" dirty="0">
                          <a:solidFill>
                            <a:srgbClr val="1E00BE"/>
                          </a:solidFill>
                          <a:effectLst/>
                        </a:rPr>
                        <a:t>0-19 år</a:t>
                      </a:r>
                    </a:p>
                  </a:txBody>
                  <a:tcPr marL="167640" marR="167640" marT="83820" marB="83820" anchor="ctr">
                    <a:lnL>
                      <a:noFill/>
                    </a:lnL>
                    <a:lnR w="6350" cap="flat" cmpd="sng" algn="ctr">
                      <a:solidFill>
                        <a:srgbClr val="1E0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0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0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2400" dirty="0">
                          <a:solidFill>
                            <a:srgbClr val="1E00BE"/>
                          </a:solidFill>
                          <a:effectLst/>
                        </a:rPr>
                        <a:t>285</a:t>
                      </a:r>
                    </a:p>
                  </a:txBody>
                  <a:tcPr marL="167640" marR="167640" marT="83820" marB="83820" anchor="ctr">
                    <a:lnL w="6350" cap="flat" cmpd="sng" algn="ctr">
                      <a:solidFill>
                        <a:srgbClr val="1E0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E0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0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477289"/>
                  </a:ext>
                </a:extLst>
              </a:tr>
              <a:tr h="737616">
                <a:tc>
                  <a:txBody>
                    <a:bodyPr/>
                    <a:lstStyle/>
                    <a:p>
                      <a:pPr algn="l" fontAlgn="t"/>
                      <a:r>
                        <a:rPr lang="sv-SE" sz="2400" b="1">
                          <a:solidFill>
                            <a:srgbClr val="1E00BE"/>
                          </a:solidFill>
                          <a:effectLst/>
                        </a:rPr>
                        <a:t>20-64 år</a:t>
                      </a:r>
                    </a:p>
                  </a:txBody>
                  <a:tcPr marL="167640" marR="167640" marT="83820" marB="83820" anchor="ctr">
                    <a:lnL>
                      <a:noFill/>
                    </a:lnL>
                    <a:lnR w="6350" cap="flat" cmpd="sng" algn="ctr">
                      <a:solidFill>
                        <a:srgbClr val="1E0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0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0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2400" dirty="0">
                          <a:solidFill>
                            <a:srgbClr val="1E00BE"/>
                          </a:solidFill>
                          <a:effectLst/>
                        </a:rPr>
                        <a:t>606</a:t>
                      </a:r>
                    </a:p>
                  </a:txBody>
                  <a:tcPr marL="167640" marR="167640" marT="83820" marB="83820" anchor="ctr">
                    <a:lnL w="6350" cap="flat" cmpd="sng" algn="ctr">
                      <a:solidFill>
                        <a:srgbClr val="1E0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E0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0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892958"/>
                  </a:ext>
                </a:extLst>
              </a:tr>
              <a:tr h="737616">
                <a:tc>
                  <a:txBody>
                    <a:bodyPr/>
                    <a:lstStyle/>
                    <a:p>
                      <a:pPr algn="l" fontAlgn="t"/>
                      <a:r>
                        <a:rPr lang="sv-SE" sz="2400" b="1">
                          <a:solidFill>
                            <a:srgbClr val="1E00BE"/>
                          </a:solidFill>
                          <a:effectLst/>
                        </a:rPr>
                        <a:t>65+ år</a:t>
                      </a:r>
                    </a:p>
                  </a:txBody>
                  <a:tcPr marL="167640" marR="167640" marT="83820" marB="83820" anchor="ctr">
                    <a:lnL>
                      <a:noFill/>
                    </a:lnL>
                    <a:lnR w="6350" cap="flat" cmpd="sng" algn="ctr">
                      <a:solidFill>
                        <a:srgbClr val="1E0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0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0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2400" dirty="0">
                          <a:solidFill>
                            <a:srgbClr val="1E00BE"/>
                          </a:solidFill>
                          <a:effectLst/>
                        </a:rPr>
                        <a:t>454</a:t>
                      </a:r>
                    </a:p>
                  </a:txBody>
                  <a:tcPr marL="167640" marR="167640" marT="83820" marB="83820" anchor="ctr">
                    <a:lnL w="6350" cap="flat" cmpd="sng" algn="ctr">
                      <a:solidFill>
                        <a:srgbClr val="1E0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E0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0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382623"/>
                  </a:ext>
                </a:extLst>
              </a:tr>
              <a:tr h="737616">
                <a:tc>
                  <a:txBody>
                    <a:bodyPr/>
                    <a:lstStyle/>
                    <a:p>
                      <a:pPr algn="l" fontAlgn="t"/>
                      <a:r>
                        <a:rPr lang="sv-SE" sz="2400" b="1" dirty="0">
                          <a:solidFill>
                            <a:srgbClr val="1E00BE"/>
                          </a:solidFill>
                          <a:effectLst/>
                        </a:rPr>
                        <a:t>Totalt</a:t>
                      </a:r>
                    </a:p>
                  </a:txBody>
                  <a:tcPr marL="167640" marR="167640" marT="83820" marB="83820" anchor="ctr">
                    <a:lnL>
                      <a:noFill/>
                    </a:lnL>
                    <a:lnR w="6350" cap="flat" cmpd="sng" algn="ctr">
                      <a:solidFill>
                        <a:srgbClr val="1E0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0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2400" dirty="0">
                          <a:solidFill>
                            <a:srgbClr val="1E00BE"/>
                          </a:solidFill>
                          <a:effectLst/>
                        </a:rPr>
                        <a:t>1345</a:t>
                      </a:r>
                    </a:p>
                  </a:txBody>
                  <a:tcPr marL="167640" marR="167640" marT="83820" marB="83820" anchor="ctr">
                    <a:lnL w="6350" cap="flat" cmpd="sng" algn="ctr">
                      <a:solidFill>
                        <a:srgbClr val="1E0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E0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673419"/>
                  </a:ext>
                </a:extLst>
              </a:tr>
            </a:tbl>
          </a:graphicData>
        </a:graphic>
      </p:graphicFrame>
      <p:sp>
        <p:nvSpPr>
          <p:cNvPr id="6" name="textruta 5">
            <a:extLst>
              <a:ext uri="{FF2B5EF4-FFF2-40B4-BE49-F238E27FC236}">
                <a16:creationId xmlns:a16="http://schemas.microsoft.com/office/drawing/2014/main" id="{C62BEE01-D5BD-4CE9-9DAF-47058B02708B}"/>
              </a:ext>
            </a:extLst>
          </p:cNvPr>
          <p:cNvSpPr txBox="1"/>
          <p:nvPr/>
        </p:nvSpPr>
        <p:spPr>
          <a:xfrm>
            <a:off x="1389678" y="179653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400" b="1" dirty="0"/>
              <a:t>Folkmängd år 2022 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757309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A55F0C-205D-740A-CD3B-37171A23C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2400" dirty="0"/>
              <a:t>Befintliga idrottsanläggningar och skolor samt förslaget på lokalisering av konstgräsplan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EAAD098A-AE91-44A7-5AE0-30DBF37F6434}"/>
              </a:ext>
            </a:extLst>
          </p:cNvPr>
          <p:cNvSpPr txBox="1"/>
          <p:nvPr/>
        </p:nvSpPr>
        <p:spPr>
          <a:xfrm>
            <a:off x="7909089" y="1272619"/>
            <a:ext cx="289402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På Styrsö finns </a:t>
            </a:r>
            <a:r>
              <a:rPr lang="sv-SE" dirty="0" err="1"/>
              <a:t>Amneviksvallen</a:t>
            </a:r>
            <a:r>
              <a:rPr lang="sv-SE" dirty="0"/>
              <a:t> med intilliggande lokaler för aktivitet. På Donsö finns en aktivitetsyta med bollplan och tennisplan på kommunal mark samt Donsövallen. </a:t>
            </a:r>
          </a:p>
          <a:p>
            <a:endParaRPr lang="sv-SE" dirty="0"/>
          </a:p>
          <a:p>
            <a:r>
              <a:rPr lang="sv-SE" dirty="0"/>
              <a:t>Med gul prick markeras den plats där förslagsställaren önskar att en konstgräsplan etableras. </a:t>
            </a:r>
          </a:p>
          <a:p>
            <a:endParaRPr lang="sv-SE" dirty="0"/>
          </a:p>
          <a:p>
            <a:r>
              <a:rPr lang="sv-SE" dirty="0"/>
              <a:t>På vardera ön finns  idrottshallar. 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40B2283F-5141-C67A-2CDD-64507F55BE3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07988" y="1241710"/>
            <a:ext cx="7070841" cy="5156082"/>
          </a:xfrm>
        </p:spPr>
      </p:pic>
    </p:spTree>
    <p:extLst>
      <p:ext uri="{BB962C8B-B14F-4D97-AF65-F5344CB8AC3E}">
        <p14:creationId xmlns:p14="http://schemas.microsoft.com/office/powerpoint/2010/main" val="4055407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3816AA-E48A-9A15-85B0-B69C3AC8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forts. befintliga idrottsanläggningar</a:t>
            </a:r>
            <a:r>
              <a:rPr lang="sv-SE" dirty="0"/>
              <a:t>	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679FA6-6929-5891-B176-5741B2DE473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/>
              <a:t>På </a:t>
            </a:r>
            <a:r>
              <a:rPr lang="sv-SE" dirty="0" err="1"/>
              <a:t>Amneviksvallen</a:t>
            </a:r>
            <a:r>
              <a:rPr lang="sv-SE" dirty="0"/>
              <a:t> (naturgräs) och i intilliggande lokaler bedriver Styrsö BK en bred verksamhet och har omkring 530 medlemmar. </a:t>
            </a:r>
          </a:p>
          <a:p>
            <a:r>
              <a:rPr lang="sv-SE" dirty="0"/>
              <a:t>Intill planen finns klubbhus, gym och </a:t>
            </a:r>
            <a:r>
              <a:rPr lang="sv-SE" dirty="0" err="1"/>
              <a:t>utegym</a:t>
            </a:r>
            <a:r>
              <a:rPr lang="sv-SE" dirty="0"/>
              <a:t>. Ett utvecklingsarbete med utbyggnad av mer inomhuslokaler för träning och fler redskap på utegymmet är under utbyggnad och två nya utomhusanläggningar för barn, en </a:t>
            </a:r>
            <a:r>
              <a:rPr lang="sv-SE" dirty="0" err="1"/>
              <a:t>multisportarena</a:t>
            </a:r>
            <a:r>
              <a:rPr lang="sv-SE" dirty="0"/>
              <a:t> och en hinderbana för åretruntbruk färdigställdes under 2022.  </a:t>
            </a:r>
          </a:p>
          <a:p>
            <a:r>
              <a:rPr lang="sv-SE" dirty="0"/>
              <a:t>Föreningen har fått investeringsbidrag på 2,7 mnkr för klubblokal av Idrotts- och föreningsnämnden. 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2FBED5D-906B-D1CC-6857-0B25545FDFD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6867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A7B912-16E9-44FC-87EA-2871D620E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</p:spPr>
        <p:txBody>
          <a:bodyPr anchor="ctr">
            <a:normAutofit/>
          </a:bodyPr>
          <a:lstStyle/>
          <a:p>
            <a:r>
              <a:rPr lang="sv-SE" sz="2400" dirty="0"/>
              <a:t>Initiala förutsättningar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FC46A2A-8C2F-41E7-9683-0DA393D91E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7152" y="1284147"/>
            <a:ext cx="2512338" cy="3871761"/>
          </a:xfrm>
        </p:spPr>
        <p:txBody>
          <a:bodyPr vert="horz" lIns="0" tIns="0" rIns="0" bIns="0" rtlCol="0" anchor="t">
            <a:noAutofit/>
          </a:bodyPr>
          <a:lstStyle/>
          <a:p>
            <a:pPr marL="229870" indent="-229870"/>
            <a:r>
              <a:rPr lang="sv-SE" sz="1400" dirty="0"/>
              <a:t>Förslagsställaren föreslår att grusplanen som tillhör Styrsö skola och </a:t>
            </a:r>
            <a:r>
              <a:rPr lang="sv-SE" sz="1400" dirty="0" err="1"/>
              <a:t>Stadsfastighets-förvaltningen</a:t>
            </a:r>
            <a:r>
              <a:rPr lang="sv-SE" sz="1400" dirty="0"/>
              <a:t> förses med konstgräs. </a:t>
            </a:r>
            <a:endParaRPr lang="sv-SE"/>
          </a:p>
          <a:p>
            <a:pPr marL="229870" indent="-229870"/>
            <a:r>
              <a:rPr lang="sv-SE" sz="1400" dirty="0"/>
              <a:t>För att förvaltningen ska kunna etablera en konstgräsplan på ytan behövs rådighet över marken och erhålls i sådant fall genom en så kallad kommunintern markupplåtelse. En kommunintern markupplåtelse behöver föregås av dialog och avtalas med stadsfastighetsförvaltningen och grundskoleförvaltningen.</a:t>
            </a:r>
            <a:endParaRPr lang="sv-SE" sz="1400" dirty="0">
              <a:cs typeface="Arial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E09DE3C6-8E4A-6855-1CE8-3296A1C11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8473" y="1336790"/>
            <a:ext cx="3450755" cy="4194558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E808A93D-80F4-9992-A00C-AF66B344CB77}"/>
              </a:ext>
            </a:extLst>
          </p:cNvPr>
          <p:cNvSpPr txBox="1"/>
          <p:nvPr/>
        </p:nvSpPr>
        <p:spPr>
          <a:xfrm>
            <a:off x="2975744" y="5529338"/>
            <a:ext cx="25123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i="1" dirty="0"/>
              <a:t>Kartan visar var Styrsö skola är lokaliserad och platsen för förslaget om konstgräsplan 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D4830DAC-326F-8E90-BAFC-57FB458BA4EA}"/>
              </a:ext>
            </a:extLst>
          </p:cNvPr>
          <p:cNvSpPr txBox="1"/>
          <p:nvPr/>
        </p:nvSpPr>
        <p:spPr>
          <a:xfrm>
            <a:off x="8668473" y="5529338"/>
            <a:ext cx="3195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i="1" dirty="0"/>
              <a:t>Bilden visar avgränsning för förvaltningsansvar och </a:t>
            </a:r>
            <a:r>
              <a:rPr lang="sv-SE" sz="1000" i="1" dirty="0" err="1"/>
              <a:t>grusytans</a:t>
            </a:r>
            <a:r>
              <a:rPr lang="sv-SE" sz="1000" i="1" dirty="0"/>
              <a:t> storlek. </a:t>
            </a:r>
            <a:endParaRPr lang="sv-SE" sz="1000" dirty="0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0C300434-C623-28D7-72CE-E0EA392EA2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5744" y="1336790"/>
            <a:ext cx="5115311" cy="419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522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897591-2D74-FB12-AD95-6CC6BDC82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sv-SE" dirty="0"/>
            </a:br>
            <a:endParaRPr lang="sv-SE" sz="27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A19FA57-C4D9-C283-B4A4-23124639952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229870" indent="-229870"/>
            <a:r>
              <a:rPr lang="sv-SE" dirty="0"/>
              <a:t>Det finns ingen planerad utveckling av skolans utemiljö inom den närmaste 5-årsperioden eller på längre sikt. </a:t>
            </a:r>
            <a:endParaRPr lang="sv-SE"/>
          </a:p>
          <a:p>
            <a:pPr marL="229870" indent="-229870"/>
            <a:r>
              <a:rPr lang="sv-SE" dirty="0"/>
              <a:t>Det finns i dagsläget inget som tyder på att elevutvecklingen kommer bli sådan att skolan kommer behöva bygga ut. I sådant fall hade </a:t>
            </a:r>
            <a:r>
              <a:rPr lang="sv-SE" dirty="0" err="1"/>
              <a:t>grusytan</a:t>
            </a:r>
            <a:r>
              <a:rPr lang="sv-SE" dirty="0"/>
              <a:t> varit en bra plats för en skolbyggnad. </a:t>
            </a:r>
            <a:endParaRPr lang="sv-SE" dirty="0">
              <a:cs typeface="Arial"/>
            </a:endParaRPr>
          </a:p>
          <a:p>
            <a:pPr marL="229870" indent="-229870"/>
            <a:endParaRPr lang="sv-SE" dirty="0">
              <a:cs typeface="Arial"/>
            </a:endParaRP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3A0404F-8EF3-490E-4306-3529B030464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sv-S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389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2F2F01-D9FA-A999-60CF-90D041E1C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2400" dirty="0"/>
              <a:t>Frågeställning om ett eventuellt övertagande av idrottshall och bollplan vid avvecklad skola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04CCF8-C902-79A2-BA41-705E7A6A8DA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Kalvhagsskolan är en tomställd skola och förvaltningen kommer återigen få en </a:t>
            </a:r>
            <a:r>
              <a:rPr lang="sv-SE"/>
              <a:t>frågeställning från Stadsfastighetsförvaltningen </a:t>
            </a:r>
            <a:r>
              <a:rPr lang="sv-SE" dirty="0"/>
              <a:t>om vi har intresse av övertag av idrottshall och bollplansyta som hör till skolfastigheten. </a:t>
            </a:r>
          </a:p>
          <a:p>
            <a:pPr>
              <a:buFont typeface="Wingdings" panose="05000000000000000000" pitchFamily="2" charset="2"/>
              <a:buChar char="Ø"/>
            </a:pPr>
            <a:endParaRPr lang="sv-SE" dirty="0"/>
          </a:p>
          <a:p>
            <a:endParaRPr lang="sv-SE" dirty="0"/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93CD6576-50CC-5560-0FD2-C146A1929A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85645" y="1471011"/>
            <a:ext cx="5893605" cy="4344753"/>
          </a:xfrm>
        </p:spPr>
      </p:pic>
    </p:spTree>
    <p:extLst>
      <p:ext uri="{BB962C8B-B14F-4D97-AF65-F5344CB8AC3E}">
        <p14:creationId xmlns:p14="http://schemas.microsoft.com/office/powerpoint/2010/main" val="3876977545"/>
      </p:ext>
    </p:extLst>
  </p:cSld>
  <p:clrMapOvr>
    <a:masterClrMapping/>
  </p:clrMapOvr>
</p:sld>
</file>

<file path=ppt/theme/theme1.xml><?xml version="1.0" encoding="utf-8"?>
<a:theme xmlns:a="http://schemas.openxmlformats.org/drawingml/2006/main" name="Göteborgs Stad – Blå dekor">
  <a:themeElements>
    <a:clrScheme name="Göteborgs Stad färgpalett webbsvart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.potx" id="{00E3DE29-C919-412E-A2AE-28868079A93C}" vid="{DF7A71E0-FD75-4E93-9FE5-49515A73B2C4}"/>
    </a:ext>
  </a:extLst>
</a:theme>
</file>

<file path=ppt/theme/theme10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öteborgs Stad – Mörkblå dekor">
  <a:themeElements>
    <a:clrScheme name="Göteborgs Stad färgpalett webbsvart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.potx" id="{00E3DE29-C919-412E-A2AE-28868079A93C}" vid="{42DB27C0-CC56-4DF8-8B92-00A4A32D4541}"/>
    </a:ext>
  </a:extLst>
</a:theme>
</file>

<file path=ppt/theme/theme3.xml><?xml version="1.0" encoding="utf-8"?>
<a:theme xmlns:a="http://schemas.openxmlformats.org/drawingml/2006/main" name="Göteborgs Stad – Röd dekor">
  <a:themeElements>
    <a:clrScheme name="Göteborgs Stad färgpalett webbsvart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.potx" id="{00E3DE29-C919-412E-A2AE-28868079A93C}" vid="{4EBB5256-E824-441F-B6C6-D86E2022684B}"/>
    </a:ext>
  </a:extLst>
</a:theme>
</file>

<file path=ppt/theme/theme4.xml><?xml version="1.0" encoding="utf-8"?>
<a:theme xmlns:a="http://schemas.openxmlformats.org/drawingml/2006/main" name="Göteborgs Stad – Turkos dekor">
  <a:themeElements>
    <a:clrScheme name="Göteborgs Stad färgpalett webbsvart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.potx" id="{00E3DE29-C919-412E-A2AE-28868079A93C}" vid="{C0538715-E6AB-4B26-A049-8D0C386E1966}"/>
    </a:ext>
  </a:extLst>
</a:theme>
</file>

<file path=ppt/theme/theme5.xml><?xml version="1.0" encoding="utf-8"?>
<a:theme xmlns:a="http://schemas.openxmlformats.org/drawingml/2006/main" name="Göteborgs Stad – Rosa dekor">
  <a:themeElements>
    <a:clrScheme name="Göteborgs Stad färgpalett webbsvart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.potx" id="{00E3DE29-C919-412E-A2AE-28868079A93C}" vid="{B382EC7C-3011-4F7C-A143-C99D29EF5C4C}"/>
    </a:ext>
  </a:extLst>
</a:theme>
</file>

<file path=ppt/theme/theme6.xml><?xml version="1.0" encoding="utf-8"?>
<a:theme xmlns:a="http://schemas.openxmlformats.org/drawingml/2006/main" name="Göteborgs Stad – Grön dekor">
  <a:themeElements>
    <a:clrScheme name="Göteborgs Stad färgpalett webbsvart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.potx" id="{00E3DE29-C919-412E-A2AE-28868079A93C}" vid="{0D6CB6CB-18DF-4562-B425-BD266479A265}"/>
    </a:ext>
  </a:extLst>
</a:theme>
</file>

<file path=ppt/theme/theme7.xml><?xml version="1.0" encoding="utf-8"?>
<a:theme xmlns:a="http://schemas.openxmlformats.org/drawingml/2006/main" name="Göteborgs Stad – Lila dekor">
  <a:themeElements>
    <a:clrScheme name="Göteborgs Stad färgpalett webbsvart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.potx" id="{00E3DE29-C919-412E-A2AE-28868079A93C}" vid="{CE48A5FB-0BDC-4EF3-A19F-736EEEEE1A99}"/>
    </a:ext>
  </a:extLst>
</a:theme>
</file>

<file path=ppt/theme/theme8.xml><?xml version="1.0" encoding="utf-8"?>
<a:theme xmlns:a="http://schemas.openxmlformats.org/drawingml/2006/main" name="Göteborgs Stad – Gul dekor">
  <a:themeElements>
    <a:clrScheme name="Göteborgs Stad färgpalett webbsvart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.potx" id="{00E3DE29-C919-412E-A2AE-28868079A93C}" vid="{6AE9A466-FF53-450D-832D-1F5F3EF7F2BA}"/>
    </a:ext>
  </a:extLst>
</a:theme>
</file>

<file path=ppt/theme/theme9.xml><?xml version="1.0" encoding="utf-8"?>
<a:theme xmlns:a="http://schemas.openxmlformats.org/drawingml/2006/main" name="Office-tema">
  <a:themeElements>
    <a:clrScheme name="Göteborgs Stad Powerpoin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BC95C8209A41E4DAAD823DCE5F36B55" ma:contentTypeVersion="15" ma:contentTypeDescription="Skapa ett nytt dokument." ma:contentTypeScope="" ma:versionID="6447ca33f72dc334db2b97ec206f0d09">
  <xsd:schema xmlns:xsd="http://www.w3.org/2001/XMLSchema" xmlns:xs="http://www.w3.org/2001/XMLSchema" xmlns:p="http://schemas.microsoft.com/office/2006/metadata/properties" xmlns:ns2="35c28fb8-0995-4c65-9e5a-fc55dc56594b" xmlns:ns3="ece222e9-53bf-4869-bb33-925ef6df2f1f" targetNamespace="http://schemas.microsoft.com/office/2006/metadata/properties" ma:root="true" ma:fieldsID="d544776b4bca024f51ac4d69e66501a1" ns2:_="" ns3:_="">
    <xsd:import namespace="35c28fb8-0995-4c65-9e5a-fc55dc56594b"/>
    <xsd:import namespace="ece222e9-53bf-4869-bb33-925ef6df2f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c28fb8-0995-4c65-9e5a-fc55dc5659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Bildmarkeringar" ma:readOnly="false" ma:fieldId="{5cf76f15-5ced-4ddc-b409-7134ff3c332f}" ma:taxonomyMulti="true" ma:sspId="5ba0a079-088f-45e9-a2b8-c410558400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e222e9-53bf-4869-bb33-925ef6df2f1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b1c317ca-99ee-4cba-ad88-8b6e5a8cd773}" ma:internalName="TaxCatchAll" ma:showField="CatchAllData" ma:web="ece222e9-53bf-4869-bb33-925ef6df2f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5c28fb8-0995-4c65-9e5a-fc55dc56594b">
      <Terms xmlns="http://schemas.microsoft.com/office/infopath/2007/PartnerControls"/>
    </lcf76f155ced4ddcb4097134ff3c332f>
    <TaxCatchAll xmlns="ece222e9-53bf-4869-bb33-925ef6df2f1f" xsi:nil="true"/>
    <SharedWithUsers xmlns="ece222e9-53bf-4869-bb33-925ef6df2f1f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8D06811F-270D-478E-A53D-71B7F6848581}"/>
</file>

<file path=customXml/itemProps2.xml><?xml version="1.0" encoding="utf-8"?>
<ds:datastoreItem xmlns:ds="http://schemas.openxmlformats.org/officeDocument/2006/customXml" ds:itemID="{7E9B2C83-AF38-4111-94F7-1E7371E6A6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C1E5BA7-DE51-4ED8-B7F9-DA9F1281742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1e9fb8d1-3312-4610-9f4f-fa41b5faee9e"/>
    <ds:schemaRef ds:uri="61b43d71-18df-4913-b4c7-55c50cc463e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712</Words>
  <Application>Microsoft Office PowerPoint</Application>
  <PresentationFormat>Bredbild</PresentationFormat>
  <Paragraphs>79</Paragraphs>
  <Slides>12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8</vt:i4>
      </vt:variant>
      <vt:variant>
        <vt:lpstr>Bildrubriker</vt:lpstr>
      </vt:variant>
      <vt:variant>
        <vt:i4>12</vt:i4>
      </vt:variant>
    </vt:vector>
  </HeadingPairs>
  <TitlesOfParts>
    <vt:vector size="24" baseType="lpstr">
      <vt:lpstr>Arial</vt:lpstr>
      <vt:lpstr>Arial Black</vt:lpstr>
      <vt:lpstr>Calibri</vt:lpstr>
      <vt:lpstr>Wingdings</vt:lpstr>
      <vt:lpstr>Göteborgs Stad – Blå dekor</vt:lpstr>
      <vt:lpstr>Göteborgs Stad – Mörkblå dekor</vt:lpstr>
      <vt:lpstr>Göteborgs Stad – Röd dekor</vt:lpstr>
      <vt:lpstr>Göteborgs Stad – Turkos dekor</vt:lpstr>
      <vt:lpstr>Göteborgs Stad – Rosa dekor</vt:lpstr>
      <vt:lpstr>Göteborgs Stad – Grön dekor</vt:lpstr>
      <vt:lpstr>Göteborgs Stad – Lila dekor</vt:lpstr>
      <vt:lpstr>Göteborgs Stad – Gul dekor</vt:lpstr>
      <vt:lpstr>Göteborgsförslag 12860  </vt:lpstr>
      <vt:lpstr>Sammanfattning </vt:lpstr>
      <vt:lpstr>Ett förslag om en miljö som lockar till aktivitet</vt:lpstr>
      <vt:lpstr>Fakta Styrsö</vt:lpstr>
      <vt:lpstr>Befintliga idrottsanläggningar och skolor samt förslaget på lokalisering av konstgräsplan</vt:lpstr>
      <vt:lpstr>forts. befintliga idrottsanläggningar </vt:lpstr>
      <vt:lpstr>Initiala förutsättningar</vt:lpstr>
      <vt:lpstr> </vt:lpstr>
      <vt:lpstr>Frågeställning om ett eventuellt övertagande av idrottshall och bollplan vid avvecklad skola</vt:lpstr>
      <vt:lpstr>Ekonomiska förutsättningar </vt:lpstr>
      <vt:lpstr>Nya konstgräsplaner</vt:lpstr>
      <vt:lpstr>Hantering och beslut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16:9</dc:title>
  <dc:creator/>
  <cp:lastModifiedBy/>
  <cp:revision>14</cp:revision>
  <dcterms:created xsi:type="dcterms:W3CDTF">2018-09-13T15:17:52Z</dcterms:created>
  <dcterms:modified xsi:type="dcterms:W3CDTF">2024-03-19T14:25:06Z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0x0101008BC95C8209A41E4DAAD823DCE5F36B55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  <property fmtid="{D5CDD505-2E9C-101B-9397-08002B2CF9AE}" pid="10" name="Order">
    <vt:r8>504200</vt:r8>
  </property>
</Properties>
</file>