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089CDE75" w14:textId="63BACBA3" w:rsidR="002A6534" w:rsidRDefault="005E1AB4" w:rsidP="00DB267C">
      <w:pPr>
        <w:pStyle w:val="Bildtext"/>
      </w:pPr>
      <w:r>
        <w:rPr>
          <w:noProof/>
        </w:rPr>
        <mc:AlternateContent>
          <mc:Choice Requires="wps">
            <w:drawing>
              <wp:anchor distT="0" distB="0" distL="114300" distR="114300" simplePos="0" relativeHeight="251658242" behindDoc="0" locked="0" layoutInCell="1" allowOverlap="1" wp14:anchorId="1023169E" wp14:editId="3F77E279">
                <wp:simplePos x="0" y="0"/>
                <wp:positionH relativeFrom="column">
                  <wp:posOffset>-1138255</wp:posOffset>
                </wp:positionH>
                <wp:positionV relativeFrom="paragraph">
                  <wp:posOffset>7439348</wp:posOffset>
                </wp:positionV>
                <wp:extent cx="6866626" cy="1587261"/>
                <wp:effectExtent l="0" t="0" r="0" b="0"/>
                <wp:wrapNone/>
                <wp:docPr id="20" name="Text Box 20"/>
                <wp:cNvGraphicFramePr/>
                <a:graphic xmlns:a="http://schemas.openxmlformats.org/drawingml/2006/main">
                  <a:graphicData uri="http://schemas.microsoft.com/office/word/2010/wordprocessingShape">
                    <wps:wsp>
                      <wps:cNvSpPr txBox="1"/>
                      <wps:spPr bwMode="auto">
                        <a:xfrm>
                          <a:off x="0" y="0"/>
                          <a:ext cx="6866626" cy="1587261"/>
                        </a:xfrm>
                        <a:prstGeom prst="rect">
                          <a:avLst/>
                        </a:prstGeom>
                        <a:noFill/>
                        <a:ln w="9525">
                          <a:noFill/>
                          <a:miter lim="800000"/>
                          <a:headEnd/>
                          <a:tailEnd/>
                        </a:ln>
                      </wps:spPr>
                      <wps:txbx>
                        <w:txbxContent>
                          <w:p w14:paraId="020286B0" w14:textId="353D9FE5" w:rsidR="005E1AB4" w:rsidRPr="00F40925" w:rsidRDefault="005F72C6">
                            <w:pPr>
                              <w:rPr>
                                <w:rFonts w:asciiTheme="majorHAnsi" w:hAnsiTheme="majorHAnsi" w:cstheme="majorHAnsi"/>
                                <w:color w:val="FFFFFF" w:themeColor="background1"/>
                                <w:sz w:val="20"/>
                                <w:szCs w:val="22"/>
                              </w:rPr>
                            </w:pPr>
                            <w:r w:rsidRPr="00F40925">
                              <w:rPr>
                                <w:rFonts w:asciiTheme="majorHAnsi" w:hAnsiTheme="majorHAnsi" w:cstheme="majorHAnsi"/>
                                <w:color w:val="FFFFFF" w:themeColor="background1"/>
                                <w:sz w:val="20"/>
                                <w:szCs w:val="22"/>
                              </w:rPr>
                              <w:t xml:space="preserve">Författare: </w:t>
                            </w:r>
                            <w:r w:rsidRPr="00F40925">
                              <w:rPr>
                                <w:rFonts w:asciiTheme="majorHAnsi" w:hAnsiTheme="majorHAnsi" w:cstheme="majorHAnsi"/>
                                <w:color w:val="FFFFFF" w:themeColor="background1"/>
                                <w:sz w:val="20"/>
                                <w:szCs w:val="22"/>
                              </w:rPr>
                              <w:br/>
                              <w:t>Shahriar Gorjifar, Markus Aarflot</w:t>
                            </w:r>
                            <w:r w:rsidR="00F40925" w:rsidRPr="00F40925">
                              <w:rPr>
                                <w:rFonts w:asciiTheme="majorHAnsi" w:hAnsiTheme="majorHAnsi" w:cstheme="majorHAnsi"/>
                                <w:color w:val="FFFFFF" w:themeColor="background1"/>
                                <w:sz w:val="20"/>
                                <w:szCs w:val="22"/>
                              </w:rPr>
                              <w:tab/>
                            </w:r>
                            <w:r w:rsidRPr="00F40925">
                              <w:rPr>
                                <w:rFonts w:asciiTheme="majorHAnsi" w:hAnsiTheme="majorHAnsi" w:cstheme="majorHAnsi"/>
                                <w:color w:val="FFFFFF" w:themeColor="background1"/>
                                <w:sz w:val="20"/>
                                <w:szCs w:val="22"/>
                              </w:rPr>
                              <w:t>Stadsmiljöförvaltningen, Göteborgs Stad</w:t>
                            </w:r>
                          </w:p>
                          <w:p w14:paraId="218014AA" w14:textId="182BD23C" w:rsidR="005F72C6" w:rsidRPr="00F40925" w:rsidRDefault="005F72C6">
                            <w:pPr>
                              <w:rPr>
                                <w:rFonts w:asciiTheme="majorHAnsi" w:hAnsiTheme="majorHAnsi" w:cstheme="majorHAnsi"/>
                                <w:color w:val="FFFFFF" w:themeColor="background1"/>
                                <w:sz w:val="20"/>
                                <w:szCs w:val="22"/>
                                <w:lang w:val="en-US"/>
                              </w:rPr>
                            </w:pPr>
                            <w:r w:rsidRPr="00F40925">
                              <w:rPr>
                                <w:rFonts w:asciiTheme="majorHAnsi" w:hAnsiTheme="majorHAnsi" w:cstheme="majorHAnsi"/>
                                <w:color w:val="FFFFFF" w:themeColor="background1"/>
                                <w:sz w:val="20"/>
                                <w:szCs w:val="22"/>
                                <w:lang w:val="en-US"/>
                              </w:rPr>
                              <w:t xml:space="preserve">My </w:t>
                            </w:r>
                            <w:r w:rsidR="005F5B45" w:rsidRPr="00F40925">
                              <w:rPr>
                                <w:rFonts w:asciiTheme="majorHAnsi" w:hAnsiTheme="majorHAnsi" w:cstheme="majorHAnsi"/>
                                <w:color w:val="FFFFFF" w:themeColor="background1"/>
                                <w:sz w:val="20"/>
                                <w:szCs w:val="22"/>
                                <w:lang w:val="en-US"/>
                              </w:rPr>
                              <w:t>Wa</w:t>
                            </w:r>
                            <w:r w:rsidR="00690A07" w:rsidRPr="00F40925">
                              <w:rPr>
                                <w:rFonts w:asciiTheme="majorHAnsi" w:hAnsiTheme="majorHAnsi" w:cstheme="majorHAnsi"/>
                                <w:color w:val="FFFFFF" w:themeColor="background1"/>
                                <w:sz w:val="20"/>
                                <w:szCs w:val="22"/>
                                <w:lang w:val="en-US"/>
                              </w:rPr>
                              <w:t>ntell</w:t>
                            </w:r>
                            <w:r w:rsidR="005F5B45" w:rsidRPr="00F40925">
                              <w:rPr>
                                <w:rFonts w:asciiTheme="majorHAnsi" w:hAnsiTheme="majorHAnsi" w:cstheme="majorHAnsi"/>
                                <w:color w:val="FFFFFF" w:themeColor="background1"/>
                                <w:sz w:val="20"/>
                                <w:szCs w:val="22"/>
                                <w:lang w:val="en-US"/>
                              </w:rPr>
                              <w:t>, Tova Stenvi</w:t>
                            </w:r>
                            <w:r w:rsidR="00690A07" w:rsidRPr="00F40925">
                              <w:rPr>
                                <w:rFonts w:asciiTheme="majorHAnsi" w:hAnsiTheme="majorHAnsi" w:cstheme="majorHAnsi"/>
                                <w:color w:val="FFFFFF" w:themeColor="background1"/>
                                <w:sz w:val="20"/>
                                <w:szCs w:val="22"/>
                                <w:lang w:val="en-US"/>
                              </w:rPr>
                              <w:t xml:space="preserve">, </w:t>
                            </w:r>
                            <w:r w:rsidR="00F40925">
                              <w:rPr>
                                <w:rFonts w:asciiTheme="majorHAnsi" w:hAnsiTheme="majorHAnsi" w:cstheme="majorHAnsi"/>
                                <w:color w:val="FFFFFF" w:themeColor="background1"/>
                                <w:sz w:val="20"/>
                                <w:szCs w:val="22"/>
                                <w:lang w:val="en-US"/>
                              </w:rPr>
                              <w:br/>
                            </w:r>
                            <w:r w:rsidR="00690A07" w:rsidRPr="00F40925">
                              <w:rPr>
                                <w:rFonts w:asciiTheme="majorHAnsi" w:hAnsiTheme="majorHAnsi" w:cstheme="majorHAnsi"/>
                                <w:color w:val="FFFFFF" w:themeColor="background1"/>
                                <w:sz w:val="20"/>
                                <w:szCs w:val="22"/>
                                <w:lang w:val="en-US"/>
                              </w:rPr>
                              <w:t>Anna Ro</w:t>
                            </w:r>
                            <w:r w:rsidR="00F40925" w:rsidRPr="00F40925">
                              <w:rPr>
                                <w:rFonts w:asciiTheme="majorHAnsi" w:hAnsiTheme="majorHAnsi" w:cstheme="majorHAnsi"/>
                                <w:color w:val="FFFFFF" w:themeColor="background1"/>
                                <w:sz w:val="20"/>
                                <w:szCs w:val="22"/>
                                <w:lang w:val="en-US"/>
                              </w:rPr>
                              <w:t>s</w:t>
                            </w:r>
                            <w:r w:rsidR="00541779" w:rsidRPr="00F40925">
                              <w:rPr>
                                <w:rFonts w:asciiTheme="majorHAnsi" w:hAnsiTheme="majorHAnsi" w:cstheme="majorHAnsi"/>
                                <w:color w:val="FFFFFF" w:themeColor="background1"/>
                                <w:sz w:val="20"/>
                                <w:szCs w:val="22"/>
                                <w:lang w:val="en-US"/>
                              </w:rPr>
                              <w:t>quist, Joel Andersson</w:t>
                            </w:r>
                            <w:r w:rsidR="00F40925" w:rsidRPr="00F40925">
                              <w:rPr>
                                <w:rFonts w:asciiTheme="majorHAnsi" w:hAnsiTheme="majorHAnsi" w:cstheme="majorHAnsi"/>
                                <w:color w:val="FFFFFF" w:themeColor="background1"/>
                                <w:sz w:val="20"/>
                                <w:szCs w:val="22"/>
                                <w:lang w:val="en-US"/>
                              </w:rPr>
                              <w:tab/>
                            </w:r>
                            <w:r w:rsidR="00541779" w:rsidRPr="00F40925">
                              <w:rPr>
                                <w:rFonts w:asciiTheme="majorHAnsi" w:hAnsiTheme="majorHAnsi" w:cstheme="majorHAnsi"/>
                                <w:color w:val="FFFFFF" w:themeColor="background1"/>
                                <w:sz w:val="20"/>
                                <w:szCs w:val="22"/>
                                <w:lang w:val="en-US"/>
                              </w:rPr>
                              <w:t>WSP</w:t>
                            </w:r>
                          </w:p>
                        </w:txbxContent>
                      </wps:txbx>
                      <wps:bodyPr rot="0" spcFirstLastPara="0" vertOverflow="overflow" horzOverflow="overflow" vert="horz" wrap="square" lIns="234000" tIns="234000" rIns="234000" bIns="23400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1023169E" id="_x0000_t202" coordsize="21600,21600" o:spt="202" path="m,l,21600r21600,l21600,xe">
                <v:stroke joinstyle="miter"/>
                <v:path gradientshapeok="t" o:connecttype="rect"/>
              </v:shapetype>
              <v:shape id="Text Box 20" o:spid="_x0000_s1026" type="#_x0000_t202" style="position:absolute;left:0;text-align:left;margin-left:-89.65pt;margin-top:585.8pt;width:540.7pt;height:125pt;z-index:25165824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n2KXOgIAAG4EAAAOAAAAZHJzL2Uyb0RvYy54bWysVMFu2zAMvQ/YPwi6r06y1cuMOkXWLsOA&#10;ri2QDj0rslwLkERNYmJ3X19KTrK222mYDwIpUiQfH+mz88EatlMhanA1n55MOFNOQqPdQ81/3K3e&#10;zTmLKFwjDDhV80cV+fni7Zuz3ldqBh2YRgVGQVysel/zDtFXRRFlp6yIJ+CVI2MLwQokNTwUTRA9&#10;RbemmE0mZdFDaHwAqWKk28vRyBc5ftsqiTdtGxUyU3OqDfMZ8rlJZ7E4E9VDEL7Tcl+G+IcqrNCO&#10;kh5DXQoUbBv0H6GslgEitHgiwRbQtlqqjIHQTCev0Kw74VXGQs2J/tim+P/Cyuvd2t8GhsNnGIjA&#10;1JDexyqmy03/HRoiTWwRMrqhDTahpLoZeVNDH49NVAMySZflvCzLWcmZJNv0dP5xVuaohagOz32I&#10;+FWBZUmoeSCWcnixu4pIBZDrwSVlc7DSxmSmjGN9zT+dzk7zg2cWq5EGyWhb8/kkfSO1nRLNF9fk&#10;xyi0GWVKYBzlOSAdMeOwGfbwN9A8UgMCjAMTvVxpqvVKRLwVgSaEoNPU4w0drQGqCfYSZx2EX3+7&#10;T/5EHFk562niah5/bkVQnJlvjiidvf+Qymb4QgsvtM0LzW3tBdBgT2nHvMwivQ9oDmIbwN7TgixT&#10;ZjIJJyl/zfEgXuC4C7RgUi2X2YkG0wu8cmsvU+jEQGLjbrgXwe8pQ2L7Gg7zKapXzI2+I3dLGp5W&#10;Z1pTu8fO7ntPQ53Z3i9g2prnevb6/ZtYPAEAAP//AwBQSwMEFAAGAAgAAAAhAFg9pgXgAAAADgEA&#10;AA8AAABkcnMvZG93bnJldi54bWxMj8FOwzAQRO9I/IO1SNxaxyZqaIhToUrcAKkF1KsTmzgiXkex&#10;26Z/z3Kix515mp2pNrMf2MlOsQ+oQCwzYBbbYHrsFHx+vCwegcWk0eghoFVwsRE29e1NpUsTzriz&#10;p33qGIVgLLUCl9JYch5bZ72OyzBaJO87TF4nOqeOm0mfKdwPXGbZinvdI31werRbZ9uf/dEr2JlX&#10;UTT5IXdWfm3RH+Tb+0UqdX83Pz8BS3ZO/zD81afqUFOnJhzRRDYoWIhi/UAsOaIQK2DErDMpgDUk&#10;5ZIkXlf8ekb9CwAA//8DAFBLAQItABQABgAIAAAAIQC2gziS/gAAAOEBAAATAAAAAAAAAAAAAAAA&#10;AAAAAABbQ29udGVudF9UeXBlc10ueG1sUEsBAi0AFAAGAAgAAAAhADj9If/WAAAAlAEAAAsAAAAA&#10;AAAAAAAAAAAALwEAAF9yZWxzLy5yZWxzUEsBAi0AFAAGAAgAAAAhAACfYpc6AgAAbgQAAA4AAAAA&#10;AAAAAAAAAAAALgIAAGRycy9lMm9Eb2MueG1sUEsBAi0AFAAGAAgAAAAhAFg9pgXgAAAADgEAAA8A&#10;AAAAAAAAAAAAAAAAlAQAAGRycy9kb3ducmV2LnhtbFBLBQYAAAAABAAEAPMAAAChBQAAAAA=&#10;" filled="f" stroked="f">
                <v:textbox inset="6.5mm,6.5mm,6.5mm,6.5mm">
                  <w:txbxContent>
                    <w:p w14:paraId="020286B0" w14:textId="353D9FE5" w:rsidR="005E1AB4" w:rsidRPr="00F40925" w:rsidRDefault="005F72C6">
                      <w:pPr>
                        <w:rPr>
                          <w:rFonts w:asciiTheme="majorHAnsi" w:hAnsiTheme="majorHAnsi" w:cstheme="majorHAnsi"/>
                          <w:color w:val="FFFFFF" w:themeColor="background1"/>
                          <w:sz w:val="20"/>
                          <w:szCs w:val="22"/>
                        </w:rPr>
                      </w:pPr>
                      <w:r w:rsidRPr="00F40925">
                        <w:rPr>
                          <w:rFonts w:asciiTheme="majorHAnsi" w:hAnsiTheme="majorHAnsi" w:cstheme="majorHAnsi"/>
                          <w:color w:val="FFFFFF" w:themeColor="background1"/>
                          <w:sz w:val="20"/>
                          <w:szCs w:val="22"/>
                        </w:rPr>
                        <w:t xml:space="preserve">Författare: </w:t>
                      </w:r>
                      <w:r w:rsidRPr="00F40925">
                        <w:rPr>
                          <w:rFonts w:asciiTheme="majorHAnsi" w:hAnsiTheme="majorHAnsi" w:cstheme="majorHAnsi"/>
                          <w:color w:val="FFFFFF" w:themeColor="background1"/>
                          <w:sz w:val="20"/>
                          <w:szCs w:val="22"/>
                        </w:rPr>
                        <w:br/>
                        <w:t>Shahriar Gorjifar, Markus Aarflot</w:t>
                      </w:r>
                      <w:r w:rsidR="00F40925" w:rsidRPr="00F40925">
                        <w:rPr>
                          <w:rFonts w:asciiTheme="majorHAnsi" w:hAnsiTheme="majorHAnsi" w:cstheme="majorHAnsi"/>
                          <w:color w:val="FFFFFF" w:themeColor="background1"/>
                          <w:sz w:val="20"/>
                          <w:szCs w:val="22"/>
                        </w:rPr>
                        <w:tab/>
                      </w:r>
                      <w:r w:rsidRPr="00F40925">
                        <w:rPr>
                          <w:rFonts w:asciiTheme="majorHAnsi" w:hAnsiTheme="majorHAnsi" w:cstheme="majorHAnsi"/>
                          <w:color w:val="FFFFFF" w:themeColor="background1"/>
                          <w:sz w:val="20"/>
                          <w:szCs w:val="22"/>
                        </w:rPr>
                        <w:t>Stadsmiljöförvaltningen, Göteborgs Stad</w:t>
                      </w:r>
                    </w:p>
                    <w:p w14:paraId="218014AA" w14:textId="182BD23C" w:rsidR="005F72C6" w:rsidRPr="00F40925" w:rsidRDefault="005F72C6">
                      <w:pPr>
                        <w:rPr>
                          <w:rFonts w:asciiTheme="majorHAnsi" w:hAnsiTheme="majorHAnsi" w:cstheme="majorHAnsi"/>
                          <w:color w:val="FFFFFF" w:themeColor="background1"/>
                          <w:sz w:val="20"/>
                          <w:szCs w:val="22"/>
                          <w:lang w:val="en-US"/>
                        </w:rPr>
                      </w:pPr>
                      <w:r w:rsidRPr="00F40925">
                        <w:rPr>
                          <w:rFonts w:asciiTheme="majorHAnsi" w:hAnsiTheme="majorHAnsi" w:cstheme="majorHAnsi"/>
                          <w:color w:val="FFFFFF" w:themeColor="background1"/>
                          <w:sz w:val="20"/>
                          <w:szCs w:val="22"/>
                          <w:lang w:val="en-US"/>
                        </w:rPr>
                        <w:t xml:space="preserve">My </w:t>
                      </w:r>
                      <w:r w:rsidR="005F5B45" w:rsidRPr="00F40925">
                        <w:rPr>
                          <w:rFonts w:asciiTheme="majorHAnsi" w:hAnsiTheme="majorHAnsi" w:cstheme="majorHAnsi"/>
                          <w:color w:val="FFFFFF" w:themeColor="background1"/>
                          <w:sz w:val="20"/>
                          <w:szCs w:val="22"/>
                          <w:lang w:val="en-US"/>
                        </w:rPr>
                        <w:t>Wa</w:t>
                      </w:r>
                      <w:r w:rsidR="00690A07" w:rsidRPr="00F40925">
                        <w:rPr>
                          <w:rFonts w:asciiTheme="majorHAnsi" w:hAnsiTheme="majorHAnsi" w:cstheme="majorHAnsi"/>
                          <w:color w:val="FFFFFF" w:themeColor="background1"/>
                          <w:sz w:val="20"/>
                          <w:szCs w:val="22"/>
                          <w:lang w:val="en-US"/>
                        </w:rPr>
                        <w:t>ntell</w:t>
                      </w:r>
                      <w:r w:rsidR="005F5B45" w:rsidRPr="00F40925">
                        <w:rPr>
                          <w:rFonts w:asciiTheme="majorHAnsi" w:hAnsiTheme="majorHAnsi" w:cstheme="majorHAnsi"/>
                          <w:color w:val="FFFFFF" w:themeColor="background1"/>
                          <w:sz w:val="20"/>
                          <w:szCs w:val="22"/>
                          <w:lang w:val="en-US"/>
                        </w:rPr>
                        <w:t>, Tova Stenvi</w:t>
                      </w:r>
                      <w:r w:rsidR="00690A07" w:rsidRPr="00F40925">
                        <w:rPr>
                          <w:rFonts w:asciiTheme="majorHAnsi" w:hAnsiTheme="majorHAnsi" w:cstheme="majorHAnsi"/>
                          <w:color w:val="FFFFFF" w:themeColor="background1"/>
                          <w:sz w:val="20"/>
                          <w:szCs w:val="22"/>
                          <w:lang w:val="en-US"/>
                        </w:rPr>
                        <w:t xml:space="preserve">, </w:t>
                      </w:r>
                      <w:r w:rsidR="00F40925">
                        <w:rPr>
                          <w:rFonts w:asciiTheme="majorHAnsi" w:hAnsiTheme="majorHAnsi" w:cstheme="majorHAnsi"/>
                          <w:color w:val="FFFFFF" w:themeColor="background1"/>
                          <w:sz w:val="20"/>
                          <w:szCs w:val="22"/>
                          <w:lang w:val="en-US"/>
                        </w:rPr>
                        <w:br/>
                      </w:r>
                      <w:r w:rsidR="00690A07" w:rsidRPr="00F40925">
                        <w:rPr>
                          <w:rFonts w:asciiTheme="majorHAnsi" w:hAnsiTheme="majorHAnsi" w:cstheme="majorHAnsi"/>
                          <w:color w:val="FFFFFF" w:themeColor="background1"/>
                          <w:sz w:val="20"/>
                          <w:szCs w:val="22"/>
                          <w:lang w:val="en-US"/>
                        </w:rPr>
                        <w:t>Anna Ro</w:t>
                      </w:r>
                      <w:r w:rsidR="00F40925" w:rsidRPr="00F40925">
                        <w:rPr>
                          <w:rFonts w:asciiTheme="majorHAnsi" w:hAnsiTheme="majorHAnsi" w:cstheme="majorHAnsi"/>
                          <w:color w:val="FFFFFF" w:themeColor="background1"/>
                          <w:sz w:val="20"/>
                          <w:szCs w:val="22"/>
                          <w:lang w:val="en-US"/>
                        </w:rPr>
                        <w:t>s</w:t>
                      </w:r>
                      <w:r w:rsidR="00541779" w:rsidRPr="00F40925">
                        <w:rPr>
                          <w:rFonts w:asciiTheme="majorHAnsi" w:hAnsiTheme="majorHAnsi" w:cstheme="majorHAnsi"/>
                          <w:color w:val="FFFFFF" w:themeColor="background1"/>
                          <w:sz w:val="20"/>
                          <w:szCs w:val="22"/>
                          <w:lang w:val="en-US"/>
                        </w:rPr>
                        <w:t>quist, Joel Andersson</w:t>
                      </w:r>
                      <w:r w:rsidR="00F40925" w:rsidRPr="00F40925">
                        <w:rPr>
                          <w:rFonts w:asciiTheme="majorHAnsi" w:hAnsiTheme="majorHAnsi" w:cstheme="majorHAnsi"/>
                          <w:color w:val="FFFFFF" w:themeColor="background1"/>
                          <w:sz w:val="20"/>
                          <w:szCs w:val="22"/>
                          <w:lang w:val="en-US"/>
                        </w:rPr>
                        <w:tab/>
                      </w:r>
                      <w:r w:rsidR="00541779" w:rsidRPr="00F40925">
                        <w:rPr>
                          <w:rFonts w:asciiTheme="majorHAnsi" w:hAnsiTheme="majorHAnsi" w:cstheme="majorHAnsi"/>
                          <w:color w:val="FFFFFF" w:themeColor="background1"/>
                          <w:sz w:val="20"/>
                          <w:szCs w:val="22"/>
                          <w:lang w:val="en-US"/>
                        </w:rPr>
                        <w:t>WSP</w:t>
                      </w:r>
                    </w:p>
                  </w:txbxContent>
                </v:textbox>
              </v:shape>
            </w:pict>
          </mc:Fallback>
        </mc:AlternateContent>
      </w:r>
      <w:r w:rsidR="002A6534">
        <w:rPr>
          <w:noProof/>
        </w:rPr>
        <mc:AlternateContent>
          <mc:Choice Requires="wps">
            <w:drawing>
              <wp:anchor distT="45720" distB="45720" distL="114300" distR="114300" simplePos="0" relativeHeight="251658240" behindDoc="0" locked="0" layoutInCell="1" allowOverlap="1" wp14:anchorId="5A934C3F" wp14:editId="60EF40FB">
                <wp:simplePos x="0" y="0"/>
                <wp:positionH relativeFrom="column">
                  <wp:posOffset>-1078865</wp:posOffset>
                </wp:positionH>
                <wp:positionV relativeFrom="paragraph">
                  <wp:posOffset>129155</wp:posOffset>
                </wp:positionV>
                <wp:extent cx="6839349" cy="8496000"/>
                <wp:effectExtent l="0" t="0" r="0" b="635"/>
                <wp:wrapSquare wrapText="bothSides"/>
                <wp:docPr id="7" name="Text Box 7">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839349" cy="8496000"/>
                        </a:xfrm>
                        <a:prstGeom prst="rect">
                          <a:avLst/>
                        </a:prstGeom>
                        <a:solidFill>
                          <a:schemeClr val="tx2"/>
                        </a:solidFill>
                        <a:ln w="9525">
                          <a:noFill/>
                          <a:miter lim="800000"/>
                          <a:headEnd/>
                          <a:tailEnd/>
                        </a:ln>
                      </wps:spPr>
                      <wps:txbx>
                        <w:txbxContent>
                          <w:p w14:paraId="32C50676" w14:textId="161EAF1A" w:rsidR="006652D1" w:rsidRPr="001D3F2C" w:rsidRDefault="00580661" w:rsidP="006652D1">
                            <w:pPr>
                              <w:pStyle w:val="Rubrik"/>
                              <w:spacing w:before="2560"/>
                            </w:pPr>
                            <w:r>
                              <w:t>Plan för ordnad parkering av delad mikromobilitet</w:t>
                            </w:r>
                          </w:p>
                          <w:sdt>
                            <w:sdtPr>
                              <w:alias w:val="Underrubrik"/>
                              <w:tag w:val="Underrubrik"/>
                              <w:id w:val="248393612"/>
                              <w:dataBinding w:prefixMappings="xmlns:ns0='http://purl.org/dc/elements/1.1/' xmlns:ns1='http://schemas.openxmlformats.org/package/2006/metadata/core-properties' " w:xpath="/ns1:coreProperties[1]/ns0:subject[1]" w:storeItemID="{6C3C8BC8-F283-45AE-878A-BAB7291924A1}"/>
                              <w:text w:multiLine="1"/>
                            </w:sdtPr>
                            <w:sdtEndPr/>
                            <w:sdtContent>
                              <w:p w14:paraId="4B95B49C" w14:textId="46AEEA33" w:rsidR="006652D1" w:rsidRPr="000A5EB6" w:rsidRDefault="006664DB" w:rsidP="006652D1">
                                <w:pPr>
                                  <w:pStyle w:val="Underrubrik"/>
                                  <w:spacing w:before="360" w:after="100" w:afterAutospacing="1"/>
                                </w:pPr>
                                <w:r>
                                  <w:t>Göteborgs Stad</w:t>
                                </w:r>
                              </w:p>
                            </w:sdtContent>
                          </w:sdt>
                          <w:sdt>
                            <w:sdtPr>
                              <w:rPr>
                                <w:rFonts w:asciiTheme="majorHAnsi" w:hAnsiTheme="majorHAnsi" w:cstheme="majorHAnsi"/>
                                <w:color w:val="FFFFFF" w:themeColor="background1"/>
                                <w:sz w:val="28"/>
                              </w:rPr>
                              <w:alias w:val="Publiceringsdatum"/>
                              <w:tag w:val="Publiceringsdatum"/>
                              <w:id w:val="-1123842599"/>
                              <w:dataBinding w:prefixMappings="xmlns:ns0='http://schemas.microsoft.com/office/2006/coverPageProps' " w:xpath="/ns0:CoverPageProperties[1]/ns0:PublishDate[1]" w:storeItemID="{55AF091B-3C7A-41E3-B477-F2FDAA23CFDA}"/>
                              <w:date w:fullDate="2023-05-09T00:00:00Z">
                                <w:dateFormat w:val="yyyy-MM-dd"/>
                                <w:lid w:val="sv-SE"/>
                                <w:storeMappedDataAs w:val="dateTime"/>
                                <w:calendar w:val="gregorian"/>
                              </w:date>
                            </w:sdtPr>
                            <w:sdtEndPr/>
                            <w:sdtContent>
                              <w:p w14:paraId="493E930C" w14:textId="13471394" w:rsidR="006652D1" w:rsidRPr="00426378" w:rsidRDefault="007D6EBA" w:rsidP="006652D1">
                                <w:pPr>
                                  <w:spacing w:before="240"/>
                                  <w:rPr>
                                    <w:rFonts w:asciiTheme="majorHAnsi" w:hAnsiTheme="majorHAnsi" w:cstheme="majorHAnsi"/>
                                    <w:sz w:val="28"/>
                                  </w:rPr>
                                </w:pPr>
                                <w:r>
                                  <w:rPr>
                                    <w:rFonts w:asciiTheme="majorHAnsi" w:hAnsiTheme="majorHAnsi" w:cstheme="majorHAnsi"/>
                                    <w:color w:val="FFFFFF" w:themeColor="background1"/>
                                    <w:sz w:val="28"/>
                                  </w:rPr>
                                  <w:t>2023-05-09</w:t>
                                </w:r>
                              </w:p>
                            </w:sdtContent>
                          </w:sdt>
                          <w:p w14:paraId="009C0D0E" w14:textId="77777777" w:rsidR="002A6534" w:rsidRPr="002A6534" w:rsidRDefault="002A6534" w:rsidP="006652D1">
                            <w:pPr>
                              <w:rPr>
                                <w:rFonts w:asciiTheme="majorHAnsi" w:hAnsiTheme="majorHAnsi" w:cstheme="majorHAnsi"/>
                                <w:sz w:val="28"/>
                              </w:rPr>
                            </w:pPr>
                          </w:p>
                        </w:txbxContent>
                      </wps:txbx>
                      <wps:bodyPr rot="0" vert="horz" wrap="square" lIns="432000" tIns="432000" rIns="432000" bIns="432000" anchor="t" anchorCtr="0">
                        <a:noAutofit/>
                      </wps:bodyPr>
                    </wps:wsp>
                  </a:graphicData>
                </a:graphic>
                <wp14:sizeRelH relativeFrom="margin">
                  <wp14:pctWidth>0</wp14:pctWidth>
                </wp14:sizeRelH>
                <wp14:sizeRelV relativeFrom="margin">
                  <wp14:pctHeight>0</wp14:pctHeight>
                </wp14:sizeRelV>
              </wp:anchor>
            </w:drawing>
          </mc:Choice>
          <mc:Fallback>
            <w:pict>
              <v:shape w14:anchorId="5A934C3F" id="Text Box 7" o:spid="_x0000_s1027" type="#_x0000_t202" alt="&quot;&quot;" style="position:absolute;left:0;text-align:left;margin-left:-84.95pt;margin-top:10.15pt;width:538.55pt;height:669pt;z-index:25165824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4ECoDAIAAAEEAAAOAAAAZHJzL2Uyb0RvYy54bWysU8tu2zAQvBfoPxC815IfMWLBcpA6TVEg&#10;TQuk/YA1RVlEKS5L0pbcr++SUpw6vRW9ELvkcjg7O1zf9K1mR+m8QlPy6STnTBqBlTL7kn//dv/u&#10;mjMfwFSg0ciSn6TnN5u3b9adLeQMG9SVdIxAjC86W/ImBFtkmReNbMFP0EpDhzW6FgKlbp9VDjpC&#10;b3U2y/Nl1qGrrEMhvafdu+GQbxJ+XUsRvtS1l4HpkhO3kFaX1l1cs80air0D2ygx0oB/YNGCMvTo&#10;GeoOArCDU39BtUo49FiHicA2w7pWQqYeqJtp/qqbpwasTL2QON6eZfL/D1Y8Hp/sV8dC/x57GmBq&#10;wtsHFD88M7htwOzlrXPYNRIqengaJcs664vxapTaFz6C7LrPWNGQ4RAwAfW1a6Mq1CcjdBrA6Sy6&#10;7AMTtLm8nq/mixVngs6uF6tlnqexZFA8X7fOh48SWxaDkjuaaoKH44MPkQ4UzyXxNY9aVfdK65RE&#10;J8mtduwI5IHQz1IDr6q0YV3JV1ezqwRsMF5P3mhVIINq1RI5YjZwgyKq8cFUqSSA0kNMRLQZ5YmK&#10;DNqEftczVY3aRbV2WJ1IL4eDH+n/UNCg+8VZR14suf95ACc5058Mab6Yk9Wjey8yd5HtLjIwguCo&#10;Xc6GcBuS6aMiBm9pPrVKyr2wGWmTz5Kg45+IRv4zT1UvP3fzGwAA//8DAFBLAwQUAAYACAAAACEA&#10;L5BInOAAAAAMAQAADwAAAGRycy9kb3ducmV2LnhtbEyPy27CMBBF95X4B2sqdQc2iQgkjYMQUjfs&#10;eAi2JnbjlHhs2QbSv6+7apeje3TvmXo9moE8lA+9RQ7zGQOisLWyx47D6fgxXQEJUaAUg0XF4VsF&#10;WDeTl1pU0j5xrx6H2JFUgqESHHSMrqI0tFoZEWbWKUzZp/VGxHT6jkovnqncDDRjrKBG9JgWtHBq&#10;q1V7O9wNh+P5UgS/sK3bf+3cSd/E5nzZcf72Om7egUQ1xj8YfvWTOjTJ6WrvKAMZOEznRVkmlkPG&#10;ciCJKNkyA3JNaL5Y5UCbmv5/ovkBAAD//wMAUEsBAi0AFAAGAAgAAAAhALaDOJL+AAAA4QEAABMA&#10;AAAAAAAAAAAAAAAAAAAAAFtDb250ZW50X1R5cGVzXS54bWxQSwECLQAUAAYACAAAACEAOP0h/9YA&#10;AACUAQAACwAAAAAAAAAAAAAAAAAvAQAAX3JlbHMvLnJlbHNQSwECLQAUAAYACAAAACEA6eBAqAwC&#10;AAABBAAADgAAAAAAAAAAAAAAAAAuAgAAZHJzL2Uyb0RvYy54bWxQSwECLQAUAAYACAAAACEAL5BI&#10;nOAAAAAMAQAADwAAAAAAAAAAAAAAAABmBAAAZHJzL2Rvd25yZXYueG1sUEsFBgAAAAAEAAQA8wAA&#10;AHMFAAAAAA==&#10;" fillcolor="#3f5564 [3215]" stroked="f">
                <v:textbox inset="12mm,12mm,12mm,12mm">
                  <w:txbxContent>
                    <w:p w14:paraId="32C50676" w14:textId="161EAF1A" w:rsidR="006652D1" w:rsidRPr="001D3F2C" w:rsidRDefault="00580661" w:rsidP="006652D1">
                      <w:pPr>
                        <w:pStyle w:val="Rubrik"/>
                        <w:spacing w:before="2560"/>
                      </w:pPr>
                      <w:r>
                        <w:t>Plan för ordnad parkering av delad mikromobilitet</w:t>
                      </w:r>
                    </w:p>
                    <w:sdt>
                      <w:sdtPr>
                        <w:alias w:val="Underrubrik"/>
                        <w:tag w:val="Underrubrik"/>
                        <w:id w:val="248393612"/>
                        <w:dataBinding w:prefixMappings="xmlns:ns0='http://purl.org/dc/elements/1.1/' xmlns:ns1='http://schemas.openxmlformats.org/package/2006/metadata/core-properties' " w:xpath="/ns1:coreProperties[1]/ns0:subject[1]" w:storeItemID="{6C3C8BC8-F283-45AE-878A-BAB7291924A1}"/>
                        <w:text w:multiLine="1"/>
                      </w:sdtPr>
                      <w:sdtEndPr/>
                      <w:sdtContent>
                        <w:p w14:paraId="4B95B49C" w14:textId="46AEEA33" w:rsidR="006652D1" w:rsidRPr="000A5EB6" w:rsidRDefault="006664DB" w:rsidP="006652D1">
                          <w:pPr>
                            <w:pStyle w:val="Underrubrik"/>
                            <w:spacing w:before="360" w:after="100" w:afterAutospacing="1"/>
                          </w:pPr>
                          <w:r>
                            <w:t>Göteborgs Stad</w:t>
                          </w:r>
                        </w:p>
                      </w:sdtContent>
                    </w:sdt>
                    <w:sdt>
                      <w:sdtPr>
                        <w:rPr>
                          <w:rFonts w:asciiTheme="majorHAnsi" w:hAnsiTheme="majorHAnsi" w:cstheme="majorHAnsi"/>
                          <w:color w:val="FFFFFF" w:themeColor="background1"/>
                          <w:sz w:val="28"/>
                        </w:rPr>
                        <w:alias w:val="Publiceringsdatum"/>
                        <w:tag w:val="Publiceringsdatum"/>
                        <w:id w:val="-1123842599"/>
                        <w:dataBinding w:prefixMappings="xmlns:ns0='http://schemas.microsoft.com/office/2006/coverPageProps' " w:xpath="/ns0:CoverPageProperties[1]/ns0:PublishDate[1]" w:storeItemID="{55AF091B-3C7A-41E3-B477-F2FDAA23CFDA}"/>
                        <w:date w:fullDate="2023-05-09T00:00:00Z">
                          <w:dateFormat w:val="yyyy-MM-dd"/>
                          <w:lid w:val="sv-SE"/>
                          <w:storeMappedDataAs w:val="dateTime"/>
                          <w:calendar w:val="gregorian"/>
                        </w:date>
                      </w:sdtPr>
                      <w:sdtEndPr/>
                      <w:sdtContent>
                        <w:p w14:paraId="493E930C" w14:textId="13471394" w:rsidR="006652D1" w:rsidRPr="00426378" w:rsidRDefault="007D6EBA" w:rsidP="006652D1">
                          <w:pPr>
                            <w:spacing w:before="240"/>
                            <w:rPr>
                              <w:rFonts w:asciiTheme="majorHAnsi" w:hAnsiTheme="majorHAnsi" w:cstheme="majorHAnsi"/>
                              <w:sz w:val="28"/>
                            </w:rPr>
                          </w:pPr>
                          <w:r>
                            <w:rPr>
                              <w:rFonts w:asciiTheme="majorHAnsi" w:hAnsiTheme="majorHAnsi" w:cstheme="majorHAnsi"/>
                              <w:color w:val="FFFFFF" w:themeColor="background1"/>
                              <w:sz w:val="28"/>
                            </w:rPr>
                            <w:t>2023-05-09</w:t>
                          </w:r>
                        </w:p>
                      </w:sdtContent>
                    </w:sdt>
                    <w:p w14:paraId="009C0D0E" w14:textId="77777777" w:rsidR="002A6534" w:rsidRPr="002A6534" w:rsidRDefault="002A6534" w:rsidP="006652D1">
                      <w:pPr>
                        <w:rPr>
                          <w:rFonts w:asciiTheme="majorHAnsi" w:hAnsiTheme="majorHAnsi" w:cstheme="majorHAnsi"/>
                          <w:sz w:val="28"/>
                        </w:rPr>
                      </w:pPr>
                    </w:p>
                  </w:txbxContent>
                </v:textbox>
                <w10:wrap type="square"/>
              </v:shape>
            </w:pict>
          </mc:Fallback>
        </mc:AlternateContent>
      </w:r>
    </w:p>
    <w:p w14:paraId="0104CB27" w14:textId="77777777" w:rsidR="00525C26" w:rsidRPr="001A107B" w:rsidRDefault="00525C26" w:rsidP="001A107B">
      <w:pPr>
        <w:rPr>
          <w:rFonts w:asciiTheme="majorHAnsi" w:hAnsiTheme="majorHAnsi" w:cstheme="majorHAnsi"/>
          <w:b/>
          <w:sz w:val="24"/>
        </w:rPr>
      </w:pPr>
      <w:r w:rsidRPr="001A107B">
        <w:rPr>
          <w:rFonts w:asciiTheme="majorHAnsi" w:hAnsiTheme="majorHAnsi" w:cstheme="majorHAnsi"/>
          <w:b/>
          <w:sz w:val="24"/>
        </w:rPr>
        <w:lastRenderedPageBreak/>
        <w:t>Versionshantering</w:t>
      </w:r>
    </w:p>
    <w:tbl>
      <w:tblPr>
        <w:tblStyle w:val="Tabellrutnt"/>
        <w:tblW w:w="0" w:type="auto"/>
        <w:tblCellMar>
          <w:top w:w="57" w:type="dxa"/>
          <w:bottom w:w="57" w:type="dxa"/>
        </w:tblCellMar>
        <w:tblLook w:val="04A0" w:firstRow="1" w:lastRow="0" w:firstColumn="1" w:lastColumn="0" w:noHBand="0" w:noVBand="1"/>
        <w:tblCaption w:val="Tabell versionshantering"/>
        <w:tblDescription w:val="Datum, version beskrivning och ändrat av."/>
      </w:tblPr>
      <w:tblGrid>
        <w:gridCol w:w="1129"/>
        <w:gridCol w:w="993"/>
        <w:gridCol w:w="3185"/>
        <w:gridCol w:w="1769"/>
      </w:tblGrid>
      <w:tr w:rsidR="00A377F4" w:rsidRPr="00A377F4" w14:paraId="6CD45781" w14:textId="77777777" w:rsidTr="00D46429">
        <w:trPr>
          <w:cnfStyle w:val="100000000000" w:firstRow="1" w:lastRow="0" w:firstColumn="0" w:lastColumn="0" w:oddVBand="0" w:evenVBand="0" w:oddHBand="0" w:evenHBand="0" w:firstRowFirstColumn="0" w:firstRowLastColumn="0" w:lastRowFirstColumn="0" w:lastRowLastColumn="0"/>
        </w:trPr>
        <w:tc>
          <w:tcPr>
            <w:tcW w:w="1129" w:type="dxa"/>
          </w:tcPr>
          <w:p w14:paraId="2FF2404E" w14:textId="77777777" w:rsidR="00A377F4" w:rsidRPr="00A377F4" w:rsidRDefault="00A377F4" w:rsidP="00A377F4">
            <w:pPr>
              <w:rPr>
                <w:sz w:val="17"/>
                <w:szCs w:val="17"/>
              </w:rPr>
            </w:pPr>
            <w:r w:rsidRPr="00A377F4">
              <w:rPr>
                <w:sz w:val="17"/>
                <w:szCs w:val="17"/>
              </w:rPr>
              <w:t>Datum</w:t>
            </w:r>
          </w:p>
        </w:tc>
        <w:tc>
          <w:tcPr>
            <w:tcW w:w="993" w:type="dxa"/>
          </w:tcPr>
          <w:p w14:paraId="7B99BF75" w14:textId="77777777" w:rsidR="00A377F4" w:rsidRPr="00A377F4" w:rsidRDefault="00A377F4" w:rsidP="00A377F4">
            <w:pPr>
              <w:rPr>
                <w:sz w:val="17"/>
                <w:szCs w:val="17"/>
              </w:rPr>
            </w:pPr>
            <w:r w:rsidRPr="00A377F4">
              <w:rPr>
                <w:sz w:val="17"/>
                <w:szCs w:val="17"/>
              </w:rPr>
              <w:t>Version</w:t>
            </w:r>
          </w:p>
        </w:tc>
        <w:tc>
          <w:tcPr>
            <w:tcW w:w="3185" w:type="dxa"/>
          </w:tcPr>
          <w:p w14:paraId="5452F004" w14:textId="77777777" w:rsidR="00A377F4" w:rsidRPr="00A377F4" w:rsidRDefault="00A377F4" w:rsidP="00B90C4E">
            <w:pPr>
              <w:spacing w:after="100"/>
              <w:rPr>
                <w:sz w:val="17"/>
                <w:szCs w:val="17"/>
              </w:rPr>
            </w:pPr>
            <w:r w:rsidRPr="00A377F4">
              <w:rPr>
                <w:sz w:val="17"/>
                <w:szCs w:val="17"/>
              </w:rPr>
              <w:t>Beskrivning</w:t>
            </w:r>
          </w:p>
        </w:tc>
        <w:tc>
          <w:tcPr>
            <w:tcW w:w="1769" w:type="dxa"/>
          </w:tcPr>
          <w:p w14:paraId="0CCE991B" w14:textId="77777777" w:rsidR="00A377F4" w:rsidRPr="00A377F4" w:rsidRDefault="00A377F4" w:rsidP="00A377F4">
            <w:pPr>
              <w:rPr>
                <w:sz w:val="17"/>
                <w:szCs w:val="17"/>
              </w:rPr>
            </w:pPr>
            <w:r w:rsidRPr="00A377F4">
              <w:rPr>
                <w:sz w:val="17"/>
                <w:szCs w:val="17"/>
              </w:rPr>
              <w:t>Ändrat av</w:t>
            </w:r>
          </w:p>
        </w:tc>
      </w:tr>
      <w:tr w:rsidR="00A377F4" w:rsidRPr="00A377F4" w14:paraId="0AEB25C5" w14:textId="77777777" w:rsidTr="00D46429">
        <w:tc>
          <w:tcPr>
            <w:tcW w:w="1129" w:type="dxa"/>
          </w:tcPr>
          <w:p w14:paraId="292DE0A2" w14:textId="314C61BF" w:rsidR="00A377F4" w:rsidRPr="00A377F4" w:rsidRDefault="006664DB" w:rsidP="00A377F4">
            <w:pPr>
              <w:rPr>
                <w:sz w:val="17"/>
                <w:szCs w:val="17"/>
              </w:rPr>
            </w:pPr>
            <w:r>
              <w:rPr>
                <w:sz w:val="17"/>
                <w:szCs w:val="17"/>
              </w:rPr>
              <w:t>2023.05.03</w:t>
            </w:r>
          </w:p>
        </w:tc>
        <w:tc>
          <w:tcPr>
            <w:tcW w:w="993" w:type="dxa"/>
          </w:tcPr>
          <w:p w14:paraId="600F6890" w14:textId="0E54AA49" w:rsidR="00A377F4" w:rsidRPr="00A377F4" w:rsidRDefault="004D20DB" w:rsidP="00A377F4">
            <w:pPr>
              <w:rPr>
                <w:sz w:val="17"/>
                <w:szCs w:val="17"/>
              </w:rPr>
            </w:pPr>
            <w:r>
              <w:rPr>
                <w:sz w:val="17"/>
                <w:szCs w:val="17"/>
              </w:rPr>
              <w:t>0.1</w:t>
            </w:r>
          </w:p>
        </w:tc>
        <w:tc>
          <w:tcPr>
            <w:tcW w:w="3185" w:type="dxa"/>
          </w:tcPr>
          <w:p w14:paraId="4A2B419E" w14:textId="23D9CCE8" w:rsidR="00A377F4" w:rsidRPr="00A377F4" w:rsidRDefault="004D20DB" w:rsidP="00A377F4">
            <w:pPr>
              <w:rPr>
                <w:sz w:val="17"/>
                <w:szCs w:val="17"/>
              </w:rPr>
            </w:pPr>
            <w:r>
              <w:rPr>
                <w:sz w:val="17"/>
                <w:szCs w:val="17"/>
              </w:rPr>
              <w:t>Initial version</w:t>
            </w:r>
          </w:p>
        </w:tc>
        <w:tc>
          <w:tcPr>
            <w:tcW w:w="1769" w:type="dxa"/>
          </w:tcPr>
          <w:p w14:paraId="7881140D" w14:textId="29F773A3" w:rsidR="00A377F4" w:rsidRPr="00A377F4" w:rsidRDefault="004D20DB" w:rsidP="00A377F4">
            <w:pPr>
              <w:rPr>
                <w:sz w:val="17"/>
                <w:szCs w:val="17"/>
              </w:rPr>
            </w:pPr>
            <w:r>
              <w:rPr>
                <w:sz w:val="17"/>
                <w:szCs w:val="17"/>
              </w:rPr>
              <w:t>Markus Aarflot</w:t>
            </w:r>
          </w:p>
        </w:tc>
      </w:tr>
      <w:tr w:rsidR="00A377F4" w:rsidRPr="00A377F4" w14:paraId="5DDE835C" w14:textId="77777777" w:rsidTr="00D46429">
        <w:tc>
          <w:tcPr>
            <w:tcW w:w="1129" w:type="dxa"/>
          </w:tcPr>
          <w:p w14:paraId="7A14B188" w14:textId="6A12D5E0" w:rsidR="00A377F4" w:rsidRPr="00A377F4" w:rsidRDefault="000545A7" w:rsidP="00A377F4">
            <w:pPr>
              <w:rPr>
                <w:sz w:val="17"/>
                <w:szCs w:val="17"/>
              </w:rPr>
            </w:pPr>
            <w:r>
              <w:rPr>
                <w:sz w:val="17"/>
                <w:szCs w:val="17"/>
              </w:rPr>
              <w:t>2023.05.05</w:t>
            </w:r>
          </w:p>
        </w:tc>
        <w:tc>
          <w:tcPr>
            <w:tcW w:w="993" w:type="dxa"/>
          </w:tcPr>
          <w:p w14:paraId="06EBACBD" w14:textId="099D8F3C" w:rsidR="00A377F4" w:rsidRPr="00A377F4" w:rsidRDefault="000545A7" w:rsidP="00A377F4">
            <w:pPr>
              <w:rPr>
                <w:sz w:val="17"/>
                <w:szCs w:val="17"/>
              </w:rPr>
            </w:pPr>
            <w:r>
              <w:rPr>
                <w:sz w:val="17"/>
                <w:szCs w:val="17"/>
              </w:rPr>
              <w:t>0.2</w:t>
            </w:r>
          </w:p>
        </w:tc>
        <w:tc>
          <w:tcPr>
            <w:tcW w:w="3185" w:type="dxa"/>
          </w:tcPr>
          <w:p w14:paraId="1A4E8BBB" w14:textId="2720261A" w:rsidR="00A377F4" w:rsidRPr="00A377F4" w:rsidRDefault="000545A7" w:rsidP="00A377F4">
            <w:pPr>
              <w:rPr>
                <w:sz w:val="17"/>
                <w:szCs w:val="17"/>
              </w:rPr>
            </w:pPr>
            <w:r>
              <w:rPr>
                <w:sz w:val="17"/>
                <w:szCs w:val="17"/>
              </w:rPr>
              <w:t>Med nytt förslag för bilaga 1</w:t>
            </w:r>
          </w:p>
        </w:tc>
        <w:tc>
          <w:tcPr>
            <w:tcW w:w="1769" w:type="dxa"/>
          </w:tcPr>
          <w:p w14:paraId="525339D5" w14:textId="3C019159" w:rsidR="00A377F4" w:rsidRPr="00A377F4" w:rsidRDefault="000545A7" w:rsidP="00A377F4">
            <w:pPr>
              <w:rPr>
                <w:sz w:val="17"/>
                <w:szCs w:val="17"/>
              </w:rPr>
            </w:pPr>
            <w:r>
              <w:rPr>
                <w:sz w:val="17"/>
                <w:szCs w:val="17"/>
              </w:rPr>
              <w:t>Markus Aarflot</w:t>
            </w:r>
          </w:p>
        </w:tc>
      </w:tr>
      <w:tr w:rsidR="00A377F4" w:rsidRPr="00A377F4" w14:paraId="70E01D6E" w14:textId="77777777" w:rsidTr="00D46429">
        <w:tc>
          <w:tcPr>
            <w:tcW w:w="1129" w:type="dxa"/>
          </w:tcPr>
          <w:p w14:paraId="3C62383D" w14:textId="3CE49350" w:rsidR="00A377F4" w:rsidRPr="00A377F4" w:rsidRDefault="002B666E" w:rsidP="00A377F4">
            <w:pPr>
              <w:rPr>
                <w:sz w:val="17"/>
                <w:szCs w:val="17"/>
              </w:rPr>
            </w:pPr>
            <w:r>
              <w:rPr>
                <w:sz w:val="17"/>
                <w:szCs w:val="17"/>
              </w:rPr>
              <w:t>2023.05.09</w:t>
            </w:r>
          </w:p>
        </w:tc>
        <w:tc>
          <w:tcPr>
            <w:tcW w:w="993" w:type="dxa"/>
          </w:tcPr>
          <w:p w14:paraId="1F145181" w14:textId="6648DB84" w:rsidR="00A377F4" w:rsidRPr="00A377F4" w:rsidRDefault="002B666E" w:rsidP="00A377F4">
            <w:pPr>
              <w:rPr>
                <w:sz w:val="17"/>
                <w:szCs w:val="17"/>
              </w:rPr>
            </w:pPr>
            <w:r>
              <w:rPr>
                <w:sz w:val="17"/>
                <w:szCs w:val="17"/>
              </w:rPr>
              <w:t>1.0</w:t>
            </w:r>
          </w:p>
        </w:tc>
        <w:tc>
          <w:tcPr>
            <w:tcW w:w="3185" w:type="dxa"/>
          </w:tcPr>
          <w:p w14:paraId="6987976E" w14:textId="1718B3BA" w:rsidR="00A377F4" w:rsidRPr="00A377F4" w:rsidRDefault="002B666E" w:rsidP="00A377F4">
            <w:pPr>
              <w:rPr>
                <w:sz w:val="17"/>
                <w:szCs w:val="17"/>
              </w:rPr>
            </w:pPr>
            <w:r>
              <w:rPr>
                <w:sz w:val="17"/>
                <w:szCs w:val="17"/>
              </w:rPr>
              <w:t>Färdigt förslag</w:t>
            </w:r>
          </w:p>
        </w:tc>
        <w:tc>
          <w:tcPr>
            <w:tcW w:w="1769" w:type="dxa"/>
          </w:tcPr>
          <w:p w14:paraId="11C94170" w14:textId="5F5822D6" w:rsidR="00A377F4" w:rsidRPr="00A377F4" w:rsidRDefault="002B666E" w:rsidP="00A377F4">
            <w:pPr>
              <w:rPr>
                <w:sz w:val="17"/>
                <w:szCs w:val="17"/>
              </w:rPr>
            </w:pPr>
            <w:r>
              <w:rPr>
                <w:sz w:val="17"/>
                <w:szCs w:val="17"/>
              </w:rPr>
              <w:t>Markus Aarflot</w:t>
            </w:r>
          </w:p>
        </w:tc>
      </w:tr>
    </w:tbl>
    <w:p w14:paraId="5594106C" w14:textId="77777777" w:rsidR="004E59EE" w:rsidRDefault="004E59EE">
      <w:pPr>
        <w:pStyle w:val="Innehllsfrteckningsrubrik"/>
        <w:rPr>
          <w:rFonts w:asciiTheme="minorHAnsi" w:eastAsiaTheme="minorEastAsia" w:hAnsiTheme="minorHAnsi" w:cstheme="minorBidi"/>
          <w:b w:val="0"/>
          <w:color w:val="auto"/>
          <w:sz w:val="22"/>
          <w:szCs w:val="24"/>
        </w:rPr>
      </w:pPr>
    </w:p>
    <w:p w14:paraId="3877D7BE" w14:textId="77777777" w:rsidR="004E59EE" w:rsidRDefault="004E59EE">
      <w:pPr>
        <w:spacing w:after="240" w:line="240" w:lineRule="auto"/>
      </w:pPr>
      <w:r>
        <w:rPr>
          <w:b/>
        </w:rPr>
        <w:br w:type="page"/>
      </w:r>
    </w:p>
    <w:sdt>
      <w:sdtPr>
        <w:rPr>
          <w:rFonts w:asciiTheme="minorHAnsi" w:eastAsiaTheme="minorEastAsia" w:hAnsiTheme="minorHAnsi" w:cstheme="minorBidi"/>
          <w:b w:val="0"/>
          <w:color w:val="auto"/>
          <w:sz w:val="22"/>
          <w:szCs w:val="24"/>
        </w:rPr>
        <w:id w:val="-202254466"/>
        <w:docPartObj>
          <w:docPartGallery w:val="Table of Contents"/>
          <w:docPartUnique/>
        </w:docPartObj>
      </w:sdtPr>
      <w:sdtEndPr>
        <w:rPr>
          <w:rFonts w:asciiTheme="majorHAnsi" w:hAnsiTheme="majorHAnsi"/>
          <w:b/>
          <w:bCs/>
        </w:rPr>
      </w:sdtEndPr>
      <w:sdtContent>
        <w:p w14:paraId="251E3D81" w14:textId="2C46F027" w:rsidR="0072542F" w:rsidRDefault="0072542F">
          <w:pPr>
            <w:pStyle w:val="Innehllsfrteckningsrubrik"/>
          </w:pPr>
          <w:r>
            <w:t>Innehåll</w:t>
          </w:r>
        </w:p>
        <w:p w14:paraId="68164CD8" w14:textId="2BAF6C33" w:rsidR="0013689B" w:rsidRDefault="0072542F">
          <w:pPr>
            <w:pStyle w:val="Innehll1"/>
            <w:tabs>
              <w:tab w:val="left" w:pos="440"/>
              <w:tab w:val="right" w:leader="dot" w:pos="7076"/>
            </w:tabs>
            <w:rPr>
              <w:rFonts w:asciiTheme="minorHAnsi" w:hAnsiTheme="minorHAnsi"/>
              <w:b w:val="0"/>
              <w:noProof/>
              <w:szCs w:val="22"/>
              <w:lang w:eastAsia="sv-SE"/>
            </w:rPr>
          </w:pPr>
          <w:r>
            <w:fldChar w:fldCharType="begin"/>
          </w:r>
          <w:r>
            <w:instrText xml:space="preserve"> TOC \o "1-3" \h \z \u </w:instrText>
          </w:r>
          <w:r>
            <w:fldChar w:fldCharType="separate"/>
          </w:r>
          <w:hyperlink w:anchor="_Toc134518911" w:history="1">
            <w:r w:rsidR="0013689B" w:rsidRPr="00E539A9">
              <w:rPr>
                <w:rStyle w:val="Hyperlnk"/>
                <w:noProof/>
              </w:rPr>
              <w:t>1</w:t>
            </w:r>
            <w:r w:rsidR="0013689B">
              <w:rPr>
                <w:rFonts w:asciiTheme="minorHAnsi" w:hAnsiTheme="minorHAnsi"/>
                <w:b w:val="0"/>
                <w:noProof/>
                <w:szCs w:val="22"/>
                <w:lang w:eastAsia="sv-SE"/>
              </w:rPr>
              <w:tab/>
            </w:r>
            <w:r w:rsidR="0013689B" w:rsidRPr="00E539A9">
              <w:rPr>
                <w:rStyle w:val="Hyperlnk"/>
                <w:noProof/>
              </w:rPr>
              <w:t>Inledning</w:t>
            </w:r>
            <w:r w:rsidR="0013689B">
              <w:rPr>
                <w:noProof/>
                <w:webHidden/>
              </w:rPr>
              <w:tab/>
            </w:r>
            <w:r w:rsidR="0013689B">
              <w:rPr>
                <w:noProof/>
                <w:webHidden/>
              </w:rPr>
              <w:fldChar w:fldCharType="begin"/>
            </w:r>
            <w:r w:rsidR="0013689B">
              <w:rPr>
                <w:noProof/>
                <w:webHidden/>
              </w:rPr>
              <w:instrText xml:space="preserve"> PAGEREF _Toc134518911 \h </w:instrText>
            </w:r>
            <w:r w:rsidR="0013689B">
              <w:rPr>
                <w:noProof/>
                <w:webHidden/>
              </w:rPr>
            </w:r>
            <w:r w:rsidR="0013689B">
              <w:rPr>
                <w:noProof/>
                <w:webHidden/>
              </w:rPr>
              <w:fldChar w:fldCharType="separate"/>
            </w:r>
            <w:r w:rsidR="0013689B">
              <w:rPr>
                <w:noProof/>
                <w:webHidden/>
              </w:rPr>
              <w:t>4</w:t>
            </w:r>
            <w:r w:rsidR="0013689B">
              <w:rPr>
                <w:noProof/>
                <w:webHidden/>
              </w:rPr>
              <w:fldChar w:fldCharType="end"/>
            </w:r>
          </w:hyperlink>
        </w:p>
        <w:p w14:paraId="3A8EDEB9" w14:textId="7A7A6273" w:rsidR="0013689B" w:rsidRDefault="0013689B">
          <w:pPr>
            <w:pStyle w:val="Innehll1"/>
            <w:tabs>
              <w:tab w:val="left" w:pos="440"/>
              <w:tab w:val="right" w:leader="dot" w:pos="7076"/>
            </w:tabs>
            <w:rPr>
              <w:rFonts w:asciiTheme="minorHAnsi" w:hAnsiTheme="minorHAnsi"/>
              <w:b w:val="0"/>
              <w:noProof/>
              <w:szCs w:val="22"/>
              <w:lang w:eastAsia="sv-SE"/>
            </w:rPr>
          </w:pPr>
          <w:hyperlink w:anchor="_Toc134518912" w:history="1">
            <w:r w:rsidRPr="00E539A9">
              <w:rPr>
                <w:rStyle w:val="Hyperlnk"/>
                <w:noProof/>
              </w:rPr>
              <w:t>2</w:t>
            </w:r>
            <w:r>
              <w:rPr>
                <w:rFonts w:asciiTheme="minorHAnsi" w:hAnsiTheme="minorHAnsi"/>
                <w:b w:val="0"/>
                <w:noProof/>
                <w:szCs w:val="22"/>
                <w:lang w:eastAsia="sv-SE"/>
              </w:rPr>
              <w:tab/>
            </w:r>
            <w:r w:rsidRPr="00E539A9">
              <w:rPr>
                <w:rStyle w:val="Hyperlnk"/>
                <w:noProof/>
              </w:rPr>
              <w:t>Utbyggnadsordning och metod</w:t>
            </w:r>
            <w:r>
              <w:rPr>
                <w:noProof/>
                <w:webHidden/>
              </w:rPr>
              <w:tab/>
            </w:r>
            <w:r>
              <w:rPr>
                <w:noProof/>
                <w:webHidden/>
              </w:rPr>
              <w:fldChar w:fldCharType="begin"/>
            </w:r>
            <w:r>
              <w:rPr>
                <w:noProof/>
                <w:webHidden/>
              </w:rPr>
              <w:instrText xml:space="preserve"> PAGEREF _Toc134518912 \h </w:instrText>
            </w:r>
            <w:r>
              <w:rPr>
                <w:noProof/>
                <w:webHidden/>
              </w:rPr>
            </w:r>
            <w:r>
              <w:rPr>
                <w:noProof/>
                <w:webHidden/>
              </w:rPr>
              <w:fldChar w:fldCharType="separate"/>
            </w:r>
            <w:r>
              <w:rPr>
                <w:noProof/>
                <w:webHidden/>
              </w:rPr>
              <w:t>5</w:t>
            </w:r>
            <w:r>
              <w:rPr>
                <w:noProof/>
                <w:webHidden/>
              </w:rPr>
              <w:fldChar w:fldCharType="end"/>
            </w:r>
          </w:hyperlink>
        </w:p>
        <w:p w14:paraId="16033A66" w14:textId="249984DB" w:rsidR="0013689B" w:rsidRDefault="0013689B">
          <w:pPr>
            <w:pStyle w:val="Innehll2"/>
            <w:tabs>
              <w:tab w:val="left" w:pos="880"/>
              <w:tab w:val="right" w:leader="dot" w:pos="7076"/>
            </w:tabs>
            <w:rPr>
              <w:rFonts w:asciiTheme="minorHAnsi" w:hAnsiTheme="minorHAnsi"/>
              <w:noProof/>
              <w:szCs w:val="22"/>
              <w:lang w:eastAsia="sv-SE"/>
            </w:rPr>
          </w:pPr>
          <w:hyperlink w:anchor="_Toc134518913" w:history="1">
            <w:r w:rsidRPr="00E539A9">
              <w:rPr>
                <w:rStyle w:val="Hyperlnk"/>
                <w:noProof/>
              </w:rPr>
              <w:t>2.1</w:t>
            </w:r>
            <w:r>
              <w:rPr>
                <w:rFonts w:asciiTheme="minorHAnsi" w:hAnsiTheme="minorHAnsi"/>
                <w:noProof/>
                <w:szCs w:val="22"/>
                <w:lang w:eastAsia="sv-SE"/>
              </w:rPr>
              <w:tab/>
            </w:r>
            <w:r w:rsidRPr="00E539A9">
              <w:rPr>
                <w:rStyle w:val="Hyperlnk"/>
                <w:noProof/>
              </w:rPr>
              <w:t>Område för reglerad parkering 2023/2024</w:t>
            </w:r>
            <w:r>
              <w:rPr>
                <w:noProof/>
                <w:webHidden/>
              </w:rPr>
              <w:tab/>
            </w:r>
            <w:r>
              <w:rPr>
                <w:noProof/>
                <w:webHidden/>
              </w:rPr>
              <w:fldChar w:fldCharType="begin"/>
            </w:r>
            <w:r>
              <w:rPr>
                <w:noProof/>
                <w:webHidden/>
              </w:rPr>
              <w:instrText xml:space="preserve"> PAGEREF _Toc134518913 \h </w:instrText>
            </w:r>
            <w:r>
              <w:rPr>
                <w:noProof/>
                <w:webHidden/>
              </w:rPr>
            </w:r>
            <w:r>
              <w:rPr>
                <w:noProof/>
                <w:webHidden/>
              </w:rPr>
              <w:fldChar w:fldCharType="separate"/>
            </w:r>
            <w:r>
              <w:rPr>
                <w:noProof/>
                <w:webHidden/>
              </w:rPr>
              <w:t>5</w:t>
            </w:r>
            <w:r>
              <w:rPr>
                <w:noProof/>
                <w:webHidden/>
              </w:rPr>
              <w:fldChar w:fldCharType="end"/>
            </w:r>
          </w:hyperlink>
        </w:p>
        <w:p w14:paraId="14E410B5" w14:textId="72E61845" w:rsidR="0013689B" w:rsidRDefault="0013689B">
          <w:pPr>
            <w:pStyle w:val="Innehll2"/>
            <w:tabs>
              <w:tab w:val="left" w:pos="880"/>
              <w:tab w:val="right" w:leader="dot" w:pos="7076"/>
            </w:tabs>
            <w:rPr>
              <w:rFonts w:asciiTheme="minorHAnsi" w:hAnsiTheme="minorHAnsi"/>
              <w:noProof/>
              <w:szCs w:val="22"/>
              <w:lang w:eastAsia="sv-SE"/>
            </w:rPr>
          </w:pPr>
          <w:hyperlink w:anchor="_Toc134518914" w:history="1">
            <w:r w:rsidRPr="00E539A9">
              <w:rPr>
                <w:rStyle w:val="Hyperlnk"/>
                <w:noProof/>
              </w:rPr>
              <w:t>2.2</w:t>
            </w:r>
            <w:r>
              <w:rPr>
                <w:rFonts w:asciiTheme="minorHAnsi" w:hAnsiTheme="minorHAnsi"/>
                <w:noProof/>
                <w:szCs w:val="22"/>
                <w:lang w:eastAsia="sv-SE"/>
              </w:rPr>
              <w:tab/>
            </w:r>
            <w:r w:rsidRPr="00E539A9">
              <w:rPr>
                <w:rStyle w:val="Hyperlnk"/>
                <w:noProof/>
              </w:rPr>
              <w:t>Definitioner och undantag</w:t>
            </w:r>
            <w:r>
              <w:rPr>
                <w:noProof/>
                <w:webHidden/>
              </w:rPr>
              <w:tab/>
            </w:r>
            <w:r>
              <w:rPr>
                <w:noProof/>
                <w:webHidden/>
              </w:rPr>
              <w:fldChar w:fldCharType="begin"/>
            </w:r>
            <w:r>
              <w:rPr>
                <w:noProof/>
                <w:webHidden/>
              </w:rPr>
              <w:instrText xml:space="preserve"> PAGEREF _Toc134518914 \h </w:instrText>
            </w:r>
            <w:r>
              <w:rPr>
                <w:noProof/>
                <w:webHidden/>
              </w:rPr>
            </w:r>
            <w:r>
              <w:rPr>
                <w:noProof/>
                <w:webHidden/>
              </w:rPr>
              <w:fldChar w:fldCharType="separate"/>
            </w:r>
            <w:r>
              <w:rPr>
                <w:noProof/>
                <w:webHidden/>
              </w:rPr>
              <w:t>5</w:t>
            </w:r>
            <w:r>
              <w:rPr>
                <w:noProof/>
                <w:webHidden/>
              </w:rPr>
              <w:fldChar w:fldCharType="end"/>
            </w:r>
          </w:hyperlink>
        </w:p>
        <w:p w14:paraId="0C61A555" w14:textId="4F81A26F" w:rsidR="0013689B" w:rsidRDefault="0013689B">
          <w:pPr>
            <w:pStyle w:val="Innehll3"/>
            <w:tabs>
              <w:tab w:val="left" w:pos="1320"/>
              <w:tab w:val="right" w:leader="dot" w:pos="7076"/>
            </w:tabs>
            <w:rPr>
              <w:rFonts w:asciiTheme="minorHAnsi" w:hAnsiTheme="minorHAnsi"/>
              <w:noProof/>
              <w:szCs w:val="22"/>
              <w:lang w:eastAsia="sv-SE"/>
            </w:rPr>
          </w:pPr>
          <w:hyperlink w:anchor="_Toc134518915" w:history="1">
            <w:r w:rsidRPr="00E539A9">
              <w:rPr>
                <w:rStyle w:val="Hyperlnk"/>
                <w:bCs/>
                <w:i/>
                <w:iCs/>
                <w:noProof/>
              </w:rPr>
              <w:t>2.2.1</w:t>
            </w:r>
            <w:r>
              <w:rPr>
                <w:rFonts w:asciiTheme="minorHAnsi" w:hAnsiTheme="minorHAnsi"/>
                <w:noProof/>
                <w:szCs w:val="22"/>
                <w:lang w:eastAsia="sv-SE"/>
              </w:rPr>
              <w:tab/>
            </w:r>
            <w:r w:rsidRPr="00E539A9">
              <w:rPr>
                <w:rStyle w:val="Hyperlnk"/>
                <w:noProof/>
              </w:rPr>
              <w:t>Reglerad parkering</w:t>
            </w:r>
            <w:r>
              <w:rPr>
                <w:noProof/>
                <w:webHidden/>
              </w:rPr>
              <w:tab/>
            </w:r>
            <w:r>
              <w:rPr>
                <w:noProof/>
                <w:webHidden/>
              </w:rPr>
              <w:fldChar w:fldCharType="begin"/>
            </w:r>
            <w:r>
              <w:rPr>
                <w:noProof/>
                <w:webHidden/>
              </w:rPr>
              <w:instrText xml:space="preserve"> PAGEREF _Toc134518915 \h </w:instrText>
            </w:r>
            <w:r>
              <w:rPr>
                <w:noProof/>
                <w:webHidden/>
              </w:rPr>
            </w:r>
            <w:r>
              <w:rPr>
                <w:noProof/>
                <w:webHidden/>
              </w:rPr>
              <w:fldChar w:fldCharType="separate"/>
            </w:r>
            <w:r>
              <w:rPr>
                <w:noProof/>
                <w:webHidden/>
              </w:rPr>
              <w:t>6</w:t>
            </w:r>
            <w:r>
              <w:rPr>
                <w:noProof/>
                <w:webHidden/>
              </w:rPr>
              <w:fldChar w:fldCharType="end"/>
            </w:r>
          </w:hyperlink>
        </w:p>
        <w:p w14:paraId="19105C7D" w14:textId="3B0936FF" w:rsidR="0013689B" w:rsidRDefault="0013689B">
          <w:pPr>
            <w:pStyle w:val="Innehll3"/>
            <w:tabs>
              <w:tab w:val="left" w:pos="1320"/>
              <w:tab w:val="right" w:leader="dot" w:pos="7076"/>
            </w:tabs>
            <w:rPr>
              <w:rFonts w:asciiTheme="minorHAnsi" w:hAnsiTheme="minorHAnsi"/>
              <w:noProof/>
              <w:szCs w:val="22"/>
              <w:lang w:eastAsia="sv-SE"/>
            </w:rPr>
          </w:pPr>
          <w:hyperlink w:anchor="_Toc134518916" w:history="1">
            <w:r w:rsidRPr="00E539A9">
              <w:rPr>
                <w:rStyle w:val="Hyperlnk"/>
                <w:bCs/>
                <w:i/>
                <w:iCs/>
                <w:noProof/>
              </w:rPr>
              <w:t>2.2.2</w:t>
            </w:r>
            <w:r>
              <w:rPr>
                <w:rFonts w:asciiTheme="minorHAnsi" w:hAnsiTheme="minorHAnsi"/>
                <w:noProof/>
                <w:szCs w:val="22"/>
                <w:lang w:eastAsia="sv-SE"/>
              </w:rPr>
              <w:tab/>
            </w:r>
            <w:r w:rsidRPr="00E539A9">
              <w:rPr>
                <w:rStyle w:val="Hyperlnk"/>
                <w:noProof/>
              </w:rPr>
              <w:t>Ej reglerad parkering</w:t>
            </w:r>
            <w:r>
              <w:rPr>
                <w:noProof/>
                <w:webHidden/>
              </w:rPr>
              <w:tab/>
            </w:r>
            <w:r>
              <w:rPr>
                <w:noProof/>
                <w:webHidden/>
              </w:rPr>
              <w:fldChar w:fldCharType="begin"/>
            </w:r>
            <w:r>
              <w:rPr>
                <w:noProof/>
                <w:webHidden/>
              </w:rPr>
              <w:instrText xml:space="preserve"> PAGEREF _Toc134518916 \h </w:instrText>
            </w:r>
            <w:r>
              <w:rPr>
                <w:noProof/>
                <w:webHidden/>
              </w:rPr>
            </w:r>
            <w:r>
              <w:rPr>
                <w:noProof/>
                <w:webHidden/>
              </w:rPr>
              <w:fldChar w:fldCharType="separate"/>
            </w:r>
            <w:r>
              <w:rPr>
                <w:noProof/>
                <w:webHidden/>
              </w:rPr>
              <w:t>6</w:t>
            </w:r>
            <w:r>
              <w:rPr>
                <w:noProof/>
                <w:webHidden/>
              </w:rPr>
              <w:fldChar w:fldCharType="end"/>
            </w:r>
          </w:hyperlink>
        </w:p>
        <w:p w14:paraId="23B8DA23" w14:textId="7B849CBE" w:rsidR="0013689B" w:rsidRDefault="0013689B">
          <w:pPr>
            <w:pStyle w:val="Innehll2"/>
            <w:tabs>
              <w:tab w:val="left" w:pos="880"/>
              <w:tab w:val="right" w:leader="dot" w:pos="7076"/>
            </w:tabs>
            <w:rPr>
              <w:rFonts w:asciiTheme="minorHAnsi" w:hAnsiTheme="minorHAnsi"/>
              <w:noProof/>
              <w:szCs w:val="22"/>
              <w:lang w:eastAsia="sv-SE"/>
            </w:rPr>
          </w:pPr>
          <w:hyperlink w:anchor="_Toc134518917" w:history="1">
            <w:r w:rsidRPr="00E539A9">
              <w:rPr>
                <w:rStyle w:val="Hyperlnk"/>
                <w:noProof/>
              </w:rPr>
              <w:t>2.3</w:t>
            </w:r>
            <w:r>
              <w:rPr>
                <w:rFonts w:asciiTheme="minorHAnsi" w:hAnsiTheme="minorHAnsi"/>
                <w:noProof/>
                <w:szCs w:val="22"/>
                <w:lang w:eastAsia="sv-SE"/>
              </w:rPr>
              <w:tab/>
            </w:r>
            <w:r w:rsidRPr="00E539A9">
              <w:rPr>
                <w:rStyle w:val="Hyperlnk"/>
                <w:noProof/>
              </w:rPr>
              <w:t>Princip för reglerad parkering</w:t>
            </w:r>
            <w:r>
              <w:rPr>
                <w:noProof/>
                <w:webHidden/>
              </w:rPr>
              <w:tab/>
            </w:r>
            <w:r>
              <w:rPr>
                <w:noProof/>
                <w:webHidden/>
              </w:rPr>
              <w:fldChar w:fldCharType="begin"/>
            </w:r>
            <w:r>
              <w:rPr>
                <w:noProof/>
                <w:webHidden/>
              </w:rPr>
              <w:instrText xml:space="preserve"> PAGEREF _Toc134518917 \h </w:instrText>
            </w:r>
            <w:r>
              <w:rPr>
                <w:noProof/>
                <w:webHidden/>
              </w:rPr>
            </w:r>
            <w:r>
              <w:rPr>
                <w:noProof/>
                <w:webHidden/>
              </w:rPr>
              <w:fldChar w:fldCharType="separate"/>
            </w:r>
            <w:r>
              <w:rPr>
                <w:noProof/>
                <w:webHidden/>
              </w:rPr>
              <w:t>7</w:t>
            </w:r>
            <w:r>
              <w:rPr>
                <w:noProof/>
                <w:webHidden/>
              </w:rPr>
              <w:fldChar w:fldCharType="end"/>
            </w:r>
          </w:hyperlink>
        </w:p>
        <w:p w14:paraId="0595496F" w14:textId="4561F7EF" w:rsidR="0013689B" w:rsidRDefault="0013689B">
          <w:pPr>
            <w:pStyle w:val="Innehll1"/>
            <w:tabs>
              <w:tab w:val="left" w:pos="440"/>
              <w:tab w:val="right" w:leader="dot" w:pos="7076"/>
            </w:tabs>
            <w:rPr>
              <w:rFonts w:asciiTheme="minorHAnsi" w:hAnsiTheme="minorHAnsi"/>
              <w:b w:val="0"/>
              <w:noProof/>
              <w:szCs w:val="22"/>
              <w:lang w:eastAsia="sv-SE"/>
            </w:rPr>
          </w:pPr>
          <w:hyperlink w:anchor="_Toc134518918" w:history="1">
            <w:r w:rsidRPr="00E539A9">
              <w:rPr>
                <w:rStyle w:val="Hyperlnk"/>
                <w:noProof/>
              </w:rPr>
              <w:t>3</w:t>
            </w:r>
            <w:r>
              <w:rPr>
                <w:rFonts w:asciiTheme="minorHAnsi" w:hAnsiTheme="minorHAnsi"/>
                <w:b w:val="0"/>
                <w:noProof/>
                <w:szCs w:val="22"/>
                <w:lang w:eastAsia="sv-SE"/>
              </w:rPr>
              <w:tab/>
            </w:r>
            <w:r w:rsidRPr="00E539A9">
              <w:rPr>
                <w:rStyle w:val="Hyperlnk"/>
                <w:noProof/>
              </w:rPr>
              <w:t>Utformningsprinciper</w:t>
            </w:r>
            <w:r>
              <w:rPr>
                <w:noProof/>
                <w:webHidden/>
              </w:rPr>
              <w:tab/>
            </w:r>
            <w:r>
              <w:rPr>
                <w:noProof/>
                <w:webHidden/>
              </w:rPr>
              <w:fldChar w:fldCharType="begin"/>
            </w:r>
            <w:r>
              <w:rPr>
                <w:noProof/>
                <w:webHidden/>
              </w:rPr>
              <w:instrText xml:space="preserve"> PAGEREF _Toc134518918 \h </w:instrText>
            </w:r>
            <w:r>
              <w:rPr>
                <w:noProof/>
                <w:webHidden/>
              </w:rPr>
            </w:r>
            <w:r>
              <w:rPr>
                <w:noProof/>
                <w:webHidden/>
              </w:rPr>
              <w:fldChar w:fldCharType="separate"/>
            </w:r>
            <w:r>
              <w:rPr>
                <w:noProof/>
                <w:webHidden/>
              </w:rPr>
              <w:t>8</w:t>
            </w:r>
            <w:r>
              <w:rPr>
                <w:noProof/>
                <w:webHidden/>
              </w:rPr>
              <w:fldChar w:fldCharType="end"/>
            </w:r>
          </w:hyperlink>
        </w:p>
        <w:p w14:paraId="4B2EDD33" w14:textId="14014F48" w:rsidR="0013689B" w:rsidRDefault="0013689B">
          <w:pPr>
            <w:pStyle w:val="Innehll2"/>
            <w:tabs>
              <w:tab w:val="left" w:pos="880"/>
              <w:tab w:val="right" w:leader="dot" w:pos="7076"/>
            </w:tabs>
            <w:rPr>
              <w:rFonts w:asciiTheme="minorHAnsi" w:hAnsiTheme="minorHAnsi"/>
              <w:noProof/>
              <w:szCs w:val="22"/>
              <w:lang w:eastAsia="sv-SE"/>
            </w:rPr>
          </w:pPr>
          <w:hyperlink w:anchor="_Toc134518919" w:history="1">
            <w:r w:rsidRPr="00E539A9">
              <w:rPr>
                <w:rStyle w:val="Hyperlnk"/>
                <w:noProof/>
              </w:rPr>
              <w:t>3.1</w:t>
            </w:r>
            <w:r>
              <w:rPr>
                <w:rFonts w:asciiTheme="minorHAnsi" w:hAnsiTheme="minorHAnsi"/>
                <w:noProof/>
                <w:szCs w:val="22"/>
                <w:lang w:eastAsia="sv-SE"/>
              </w:rPr>
              <w:tab/>
            </w:r>
            <w:r w:rsidRPr="00E539A9">
              <w:rPr>
                <w:rStyle w:val="Hyperlnk"/>
                <w:noProof/>
              </w:rPr>
              <w:t>Utformning</w:t>
            </w:r>
            <w:r>
              <w:rPr>
                <w:noProof/>
                <w:webHidden/>
              </w:rPr>
              <w:tab/>
            </w:r>
            <w:r>
              <w:rPr>
                <w:noProof/>
                <w:webHidden/>
              </w:rPr>
              <w:fldChar w:fldCharType="begin"/>
            </w:r>
            <w:r>
              <w:rPr>
                <w:noProof/>
                <w:webHidden/>
              </w:rPr>
              <w:instrText xml:space="preserve"> PAGEREF _Toc134518919 \h </w:instrText>
            </w:r>
            <w:r>
              <w:rPr>
                <w:noProof/>
                <w:webHidden/>
              </w:rPr>
            </w:r>
            <w:r>
              <w:rPr>
                <w:noProof/>
                <w:webHidden/>
              </w:rPr>
              <w:fldChar w:fldCharType="separate"/>
            </w:r>
            <w:r>
              <w:rPr>
                <w:noProof/>
                <w:webHidden/>
              </w:rPr>
              <w:t>8</w:t>
            </w:r>
            <w:r>
              <w:rPr>
                <w:noProof/>
                <w:webHidden/>
              </w:rPr>
              <w:fldChar w:fldCharType="end"/>
            </w:r>
          </w:hyperlink>
        </w:p>
        <w:p w14:paraId="5FE8B801" w14:textId="39F062CD" w:rsidR="0013689B" w:rsidRDefault="0013689B">
          <w:pPr>
            <w:pStyle w:val="Innehll3"/>
            <w:tabs>
              <w:tab w:val="left" w:pos="1320"/>
              <w:tab w:val="right" w:leader="dot" w:pos="7076"/>
            </w:tabs>
            <w:rPr>
              <w:rFonts w:asciiTheme="minorHAnsi" w:hAnsiTheme="minorHAnsi"/>
              <w:noProof/>
              <w:szCs w:val="22"/>
              <w:lang w:eastAsia="sv-SE"/>
            </w:rPr>
          </w:pPr>
          <w:hyperlink w:anchor="_Toc134518920" w:history="1">
            <w:r w:rsidRPr="00E539A9">
              <w:rPr>
                <w:rStyle w:val="Hyperlnk"/>
                <w:bCs/>
                <w:i/>
                <w:iCs/>
                <w:noProof/>
              </w:rPr>
              <w:t>3.1.1</w:t>
            </w:r>
            <w:r>
              <w:rPr>
                <w:rFonts w:asciiTheme="minorHAnsi" w:hAnsiTheme="minorHAnsi"/>
                <w:noProof/>
                <w:szCs w:val="22"/>
                <w:lang w:eastAsia="sv-SE"/>
              </w:rPr>
              <w:tab/>
            </w:r>
            <w:r w:rsidRPr="00E539A9">
              <w:rPr>
                <w:rStyle w:val="Hyperlnk"/>
                <w:bCs/>
                <w:iCs/>
                <w:noProof/>
              </w:rPr>
              <w:t>Färg</w:t>
            </w:r>
            <w:r>
              <w:rPr>
                <w:noProof/>
                <w:webHidden/>
              </w:rPr>
              <w:tab/>
            </w:r>
            <w:r>
              <w:rPr>
                <w:noProof/>
                <w:webHidden/>
              </w:rPr>
              <w:fldChar w:fldCharType="begin"/>
            </w:r>
            <w:r>
              <w:rPr>
                <w:noProof/>
                <w:webHidden/>
              </w:rPr>
              <w:instrText xml:space="preserve"> PAGEREF _Toc134518920 \h </w:instrText>
            </w:r>
            <w:r>
              <w:rPr>
                <w:noProof/>
                <w:webHidden/>
              </w:rPr>
            </w:r>
            <w:r>
              <w:rPr>
                <w:noProof/>
                <w:webHidden/>
              </w:rPr>
              <w:fldChar w:fldCharType="separate"/>
            </w:r>
            <w:r>
              <w:rPr>
                <w:noProof/>
                <w:webHidden/>
              </w:rPr>
              <w:t>8</w:t>
            </w:r>
            <w:r>
              <w:rPr>
                <w:noProof/>
                <w:webHidden/>
              </w:rPr>
              <w:fldChar w:fldCharType="end"/>
            </w:r>
          </w:hyperlink>
        </w:p>
        <w:p w14:paraId="7DE7ED54" w14:textId="1023CDFF" w:rsidR="0013689B" w:rsidRDefault="0013689B">
          <w:pPr>
            <w:pStyle w:val="Innehll3"/>
            <w:tabs>
              <w:tab w:val="left" w:pos="1320"/>
              <w:tab w:val="right" w:leader="dot" w:pos="7076"/>
            </w:tabs>
            <w:rPr>
              <w:rFonts w:asciiTheme="minorHAnsi" w:hAnsiTheme="minorHAnsi"/>
              <w:noProof/>
              <w:szCs w:val="22"/>
              <w:lang w:eastAsia="sv-SE"/>
            </w:rPr>
          </w:pPr>
          <w:hyperlink w:anchor="_Toc134518921" w:history="1">
            <w:r w:rsidRPr="00E539A9">
              <w:rPr>
                <w:rStyle w:val="Hyperlnk"/>
                <w:bCs/>
                <w:i/>
                <w:iCs/>
                <w:noProof/>
              </w:rPr>
              <w:t>3.1.2</w:t>
            </w:r>
            <w:r>
              <w:rPr>
                <w:rFonts w:asciiTheme="minorHAnsi" w:hAnsiTheme="minorHAnsi"/>
                <w:noProof/>
                <w:szCs w:val="22"/>
                <w:lang w:eastAsia="sv-SE"/>
              </w:rPr>
              <w:tab/>
            </w:r>
            <w:r w:rsidRPr="00E539A9">
              <w:rPr>
                <w:rStyle w:val="Hyperlnk"/>
                <w:bCs/>
                <w:iCs/>
                <w:noProof/>
              </w:rPr>
              <w:t>Form</w:t>
            </w:r>
            <w:r>
              <w:rPr>
                <w:noProof/>
                <w:webHidden/>
              </w:rPr>
              <w:tab/>
            </w:r>
            <w:r>
              <w:rPr>
                <w:noProof/>
                <w:webHidden/>
              </w:rPr>
              <w:fldChar w:fldCharType="begin"/>
            </w:r>
            <w:r>
              <w:rPr>
                <w:noProof/>
                <w:webHidden/>
              </w:rPr>
              <w:instrText xml:space="preserve"> PAGEREF _Toc134518921 \h </w:instrText>
            </w:r>
            <w:r>
              <w:rPr>
                <w:noProof/>
                <w:webHidden/>
              </w:rPr>
            </w:r>
            <w:r>
              <w:rPr>
                <w:noProof/>
                <w:webHidden/>
              </w:rPr>
              <w:fldChar w:fldCharType="separate"/>
            </w:r>
            <w:r>
              <w:rPr>
                <w:noProof/>
                <w:webHidden/>
              </w:rPr>
              <w:t>8</w:t>
            </w:r>
            <w:r>
              <w:rPr>
                <w:noProof/>
                <w:webHidden/>
              </w:rPr>
              <w:fldChar w:fldCharType="end"/>
            </w:r>
          </w:hyperlink>
        </w:p>
        <w:p w14:paraId="4588B018" w14:textId="51A6E51D" w:rsidR="0013689B" w:rsidRDefault="0013689B">
          <w:pPr>
            <w:pStyle w:val="Innehll2"/>
            <w:tabs>
              <w:tab w:val="left" w:pos="880"/>
              <w:tab w:val="right" w:leader="dot" w:pos="7076"/>
            </w:tabs>
            <w:rPr>
              <w:rFonts w:asciiTheme="minorHAnsi" w:hAnsiTheme="minorHAnsi"/>
              <w:noProof/>
              <w:szCs w:val="22"/>
              <w:lang w:eastAsia="sv-SE"/>
            </w:rPr>
          </w:pPr>
          <w:hyperlink w:anchor="_Toc134518922" w:history="1">
            <w:r w:rsidRPr="00E539A9">
              <w:rPr>
                <w:rStyle w:val="Hyperlnk"/>
                <w:noProof/>
              </w:rPr>
              <w:t>3.2</w:t>
            </w:r>
            <w:r>
              <w:rPr>
                <w:rFonts w:asciiTheme="minorHAnsi" w:hAnsiTheme="minorHAnsi"/>
                <w:noProof/>
                <w:szCs w:val="22"/>
                <w:lang w:eastAsia="sv-SE"/>
              </w:rPr>
              <w:tab/>
            </w:r>
            <w:r w:rsidRPr="00E539A9">
              <w:rPr>
                <w:rStyle w:val="Hyperlnk"/>
                <w:noProof/>
              </w:rPr>
              <w:t>Placering</w:t>
            </w:r>
            <w:r>
              <w:rPr>
                <w:noProof/>
                <w:webHidden/>
              </w:rPr>
              <w:tab/>
            </w:r>
            <w:r>
              <w:rPr>
                <w:noProof/>
                <w:webHidden/>
              </w:rPr>
              <w:fldChar w:fldCharType="begin"/>
            </w:r>
            <w:r>
              <w:rPr>
                <w:noProof/>
                <w:webHidden/>
              </w:rPr>
              <w:instrText xml:space="preserve"> PAGEREF _Toc134518922 \h </w:instrText>
            </w:r>
            <w:r>
              <w:rPr>
                <w:noProof/>
                <w:webHidden/>
              </w:rPr>
            </w:r>
            <w:r>
              <w:rPr>
                <w:noProof/>
                <w:webHidden/>
              </w:rPr>
              <w:fldChar w:fldCharType="separate"/>
            </w:r>
            <w:r>
              <w:rPr>
                <w:noProof/>
                <w:webHidden/>
              </w:rPr>
              <w:t>9</w:t>
            </w:r>
            <w:r>
              <w:rPr>
                <w:noProof/>
                <w:webHidden/>
              </w:rPr>
              <w:fldChar w:fldCharType="end"/>
            </w:r>
          </w:hyperlink>
        </w:p>
        <w:p w14:paraId="27D856DF" w14:textId="1686E7B1" w:rsidR="0013689B" w:rsidRDefault="0013689B">
          <w:pPr>
            <w:pStyle w:val="Innehll3"/>
            <w:tabs>
              <w:tab w:val="left" w:pos="1320"/>
              <w:tab w:val="right" w:leader="dot" w:pos="7076"/>
            </w:tabs>
            <w:rPr>
              <w:rFonts w:asciiTheme="minorHAnsi" w:hAnsiTheme="minorHAnsi"/>
              <w:noProof/>
              <w:szCs w:val="22"/>
              <w:lang w:eastAsia="sv-SE"/>
            </w:rPr>
          </w:pPr>
          <w:hyperlink w:anchor="_Toc134518923" w:history="1">
            <w:r w:rsidRPr="00E539A9">
              <w:rPr>
                <w:rStyle w:val="Hyperlnk"/>
                <w:bCs/>
                <w:i/>
                <w:iCs/>
                <w:noProof/>
              </w:rPr>
              <w:t>3.2.1</w:t>
            </w:r>
            <w:r>
              <w:rPr>
                <w:rFonts w:asciiTheme="minorHAnsi" w:hAnsiTheme="minorHAnsi"/>
                <w:noProof/>
                <w:szCs w:val="22"/>
                <w:lang w:eastAsia="sv-SE"/>
              </w:rPr>
              <w:tab/>
            </w:r>
            <w:r w:rsidRPr="00E539A9">
              <w:rPr>
                <w:rStyle w:val="Hyperlnk"/>
                <w:bCs/>
                <w:iCs/>
                <w:noProof/>
              </w:rPr>
              <w:t>Placering i torgmiljö/gångbana</w:t>
            </w:r>
            <w:r>
              <w:rPr>
                <w:noProof/>
                <w:webHidden/>
              </w:rPr>
              <w:tab/>
            </w:r>
            <w:r>
              <w:rPr>
                <w:noProof/>
                <w:webHidden/>
              </w:rPr>
              <w:fldChar w:fldCharType="begin"/>
            </w:r>
            <w:r>
              <w:rPr>
                <w:noProof/>
                <w:webHidden/>
              </w:rPr>
              <w:instrText xml:space="preserve"> PAGEREF _Toc134518923 \h </w:instrText>
            </w:r>
            <w:r>
              <w:rPr>
                <w:noProof/>
                <w:webHidden/>
              </w:rPr>
            </w:r>
            <w:r>
              <w:rPr>
                <w:noProof/>
                <w:webHidden/>
              </w:rPr>
              <w:fldChar w:fldCharType="separate"/>
            </w:r>
            <w:r>
              <w:rPr>
                <w:noProof/>
                <w:webHidden/>
              </w:rPr>
              <w:t>12</w:t>
            </w:r>
            <w:r>
              <w:rPr>
                <w:noProof/>
                <w:webHidden/>
              </w:rPr>
              <w:fldChar w:fldCharType="end"/>
            </w:r>
          </w:hyperlink>
        </w:p>
        <w:p w14:paraId="31896DCC" w14:textId="4552F90D" w:rsidR="0013689B" w:rsidRDefault="0013689B">
          <w:pPr>
            <w:pStyle w:val="Innehll3"/>
            <w:tabs>
              <w:tab w:val="left" w:pos="1320"/>
              <w:tab w:val="right" w:leader="dot" w:pos="7076"/>
            </w:tabs>
            <w:rPr>
              <w:rFonts w:asciiTheme="minorHAnsi" w:hAnsiTheme="minorHAnsi"/>
              <w:noProof/>
              <w:szCs w:val="22"/>
              <w:lang w:eastAsia="sv-SE"/>
            </w:rPr>
          </w:pPr>
          <w:hyperlink w:anchor="_Toc134518924" w:history="1">
            <w:r w:rsidRPr="00E539A9">
              <w:rPr>
                <w:rStyle w:val="Hyperlnk"/>
                <w:bCs/>
                <w:i/>
                <w:iCs/>
                <w:noProof/>
                <w:lang w:eastAsia="sv-SE"/>
              </w:rPr>
              <w:t>3.2.2</w:t>
            </w:r>
            <w:r>
              <w:rPr>
                <w:rFonts w:asciiTheme="minorHAnsi" w:hAnsiTheme="minorHAnsi"/>
                <w:noProof/>
                <w:szCs w:val="22"/>
                <w:lang w:eastAsia="sv-SE"/>
              </w:rPr>
              <w:tab/>
            </w:r>
            <w:r w:rsidRPr="00E539A9">
              <w:rPr>
                <w:rStyle w:val="Hyperlnk"/>
                <w:noProof/>
                <w:lang w:eastAsia="sv-SE"/>
              </w:rPr>
              <w:t>Tillfällig placering</w:t>
            </w:r>
            <w:r>
              <w:rPr>
                <w:noProof/>
                <w:webHidden/>
              </w:rPr>
              <w:tab/>
            </w:r>
            <w:r>
              <w:rPr>
                <w:noProof/>
                <w:webHidden/>
              </w:rPr>
              <w:fldChar w:fldCharType="begin"/>
            </w:r>
            <w:r>
              <w:rPr>
                <w:noProof/>
                <w:webHidden/>
              </w:rPr>
              <w:instrText xml:space="preserve"> PAGEREF _Toc134518924 \h </w:instrText>
            </w:r>
            <w:r>
              <w:rPr>
                <w:noProof/>
                <w:webHidden/>
              </w:rPr>
            </w:r>
            <w:r>
              <w:rPr>
                <w:noProof/>
                <w:webHidden/>
              </w:rPr>
              <w:fldChar w:fldCharType="separate"/>
            </w:r>
            <w:r>
              <w:rPr>
                <w:noProof/>
                <w:webHidden/>
              </w:rPr>
              <w:t>12</w:t>
            </w:r>
            <w:r>
              <w:rPr>
                <w:noProof/>
                <w:webHidden/>
              </w:rPr>
              <w:fldChar w:fldCharType="end"/>
            </w:r>
          </w:hyperlink>
        </w:p>
        <w:p w14:paraId="0045FB36" w14:textId="7E4988ED" w:rsidR="0013689B" w:rsidRDefault="0013689B">
          <w:pPr>
            <w:pStyle w:val="Innehll2"/>
            <w:tabs>
              <w:tab w:val="left" w:pos="880"/>
              <w:tab w:val="right" w:leader="dot" w:pos="7076"/>
            </w:tabs>
            <w:rPr>
              <w:rFonts w:asciiTheme="minorHAnsi" w:hAnsiTheme="minorHAnsi"/>
              <w:noProof/>
              <w:szCs w:val="22"/>
              <w:lang w:eastAsia="sv-SE"/>
            </w:rPr>
          </w:pPr>
          <w:hyperlink w:anchor="_Toc134518925" w:history="1">
            <w:r w:rsidRPr="00E539A9">
              <w:rPr>
                <w:rStyle w:val="Hyperlnk"/>
                <w:noProof/>
              </w:rPr>
              <w:t>3.3</w:t>
            </w:r>
            <w:r>
              <w:rPr>
                <w:rFonts w:asciiTheme="minorHAnsi" w:hAnsiTheme="minorHAnsi"/>
                <w:noProof/>
                <w:szCs w:val="22"/>
                <w:lang w:eastAsia="sv-SE"/>
              </w:rPr>
              <w:tab/>
            </w:r>
            <w:r w:rsidRPr="00E539A9">
              <w:rPr>
                <w:rStyle w:val="Hyperlnk"/>
                <w:noProof/>
              </w:rPr>
              <w:t>Risker och utmaningar</w:t>
            </w:r>
            <w:r>
              <w:rPr>
                <w:noProof/>
                <w:webHidden/>
              </w:rPr>
              <w:tab/>
            </w:r>
            <w:r>
              <w:rPr>
                <w:noProof/>
                <w:webHidden/>
              </w:rPr>
              <w:fldChar w:fldCharType="begin"/>
            </w:r>
            <w:r>
              <w:rPr>
                <w:noProof/>
                <w:webHidden/>
              </w:rPr>
              <w:instrText xml:space="preserve"> PAGEREF _Toc134518925 \h </w:instrText>
            </w:r>
            <w:r>
              <w:rPr>
                <w:noProof/>
                <w:webHidden/>
              </w:rPr>
            </w:r>
            <w:r>
              <w:rPr>
                <w:noProof/>
                <w:webHidden/>
              </w:rPr>
              <w:fldChar w:fldCharType="separate"/>
            </w:r>
            <w:r>
              <w:rPr>
                <w:noProof/>
                <w:webHidden/>
              </w:rPr>
              <w:t>13</w:t>
            </w:r>
            <w:r>
              <w:rPr>
                <w:noProof/>
                <w:webHidden/>
              </w:rPr>
              <w:fldChar w:fldCharType="end"/>
            </w:r>
          </w:hyperlink>
        </w:p>
        <w:p w14:paraId="17C300C4" w14:textId="5372D685" w:rsidR="0013689B" w:rsidRDefault="0013689B">
          <w:pPr>
            <w:pStyle w:val="Innehll1"/>
            <w:tabs>
              <w:tab w:val="left" w:pos="440"/>
              <w:tab w:val="right" w:leader="dot" w:pos="7076"/>
            </w:tabs>
            <w:rPr>
              <w:rFonts w:asciiTheme="minorHAnsi" w:hAnsiTheme="minorHAnsi"/>
              <w:b w:val="0"/>
              <w:noProof/>
              <w:szCs w:val="22"/>
              <w:lang w:eastAsia="sv-SE"/>
            </w:rPr>
          </w:pPr>
          <w:hyperlink w:anchor="_Toc134518926" w:history="1">
            <w:r w:rsidRPr="00E539A9">
              <w:rPr>
                <w:rStyle w:val="Hyperlnk"/>
                <w:noProof/>
              </w:rPr>
              <w:t>4</w:t>
            </w:r>
            <w:r>
              <w:rPr>
                <w:rFonts w:asciiTheme="minorHAnsi" w:hAnsiTheme="minorHAnsi"/>
                <w:b w:val="0"/>
                <w:noProof/>
                <w:szCs w:val="22"/>
                <w:lang w:eastAsia="sv-SE"/>
              </w:rPr>
              <w:tab/>
            </w:r>
            <w:r w:rsidRPr="00E539A9">
              <w:rPr>
                <w:rStyle w:val="Hyperlnk"/>
                <w:noProof/>
              </w:rPr>
              <w:t>Bilaga - område för reglerad parkering 2023/2024</w:t>
            </w:r>
            <w:r>
              <w:rPr>
                <w:noProof/>
                <w:webHidden/>
              </w:rPr>
              <w:tab/>
            </w:r>
            <w:r>
              <w:rPr>
                <w:noProof/>
                <w:webHidden/>
              </w:rPr>
              <w:fldChar w:fldCharType="begin"/>
            </w:r>
            <w:r>
              <w:rPr>
                <w:noProof/>
                <w:webHidden/>
              </w:rPr>
              <w:instrText xml:space="preserve"> PAGEREF _Toc134518926 \h </w:instrText>
            </w:r>
            <w:r>
              <w:rPr>
                <w:noProof/>
                <w:webHidden/>
              </w:rPr>
            </w:r>
            <w:r>
              <w:rPr>
                <w:noProof/>
                <w:webHidden/>
              </w:rPr>
              <w:fldChar w:fldCharType="separate"/>
            </w:r>
            <w:r>
              <w:rPr>
                <w:noProof/>
                <w:webHidden/>
              </w:rPr>
              <w:t>14</w:t>
            </w:r>
            <w:r>
              <w:rPr>
                <w:noProof/>
                <w:webHidden/>
              </w:rPr>
              <w:fldChar w:fldCharType="end"/>
            </w:r>
          </w:hyperlink>
        </w:p>
        <w:p w14:paraId="142A4413" w14:textId="015F96DD" w:rsidR="0072542F" w:rsidRPr="0061754A" w:rsidRDefault="0072542F" w:rsidP="0061754A">
          <w:pPr>
            <w:pStyle w:val="Innehll1"/>
            <w:tabs>
              <w:tab w:val="left" w:pos="440"/>
              <w:tab w:val="right" w:leader="dot" w:pos="7076"/>
            </w:tabs>
            <w:rPr>
              <w:rFonts w:asciiTheme="minorHAnsi" w:hAnsiTheme="minorHAnsi"/>
              <w:b w:val="0"/>
              <w:noProof/>
              <w:szCs w:val="22"/>
              <w:lang w:eastAsia="sv-SE"/>
            </w:rPr>
          </w:pPr>
          <w:r>
            <w:rPr>
              <w:b w:val="0"/>
              <w:bCs/>
            </w:rPr>
            <w:fldChar w:fldCharType="end"/>
          </w:r>
        </w:p>
      </w:sdtContent>
    </w:sdt>
    <w:p w14:paraId="1DD76BB9" w14:textId="77777777" w:rsidR="0013689B" w:rsidRDefault="0013689B">
      <w:pPr>
        <w:spacing w:after="240" w:line="240" w:lineRule="auto"/>
        <w:rPr>
          <w:rFonts w:asciiTheme="majorHAnsi" w:eastAsiaTheme="majorEastAsia" w:hAnsiTheme="majorHAnsi" w:cstheme="majorBidi"/>
          <w:b/>
          <w:color w:val="0D0D0D" w:themeColor="text1" w:themeTint="F2"/>
          <w:sz w:val="50"/>
          <w:szCs w:val="32"/>
        </w:rPr>
      </w:pPr>
      <w:bookmarkStart w:id="0" w:name="_Toc134518911"/>
      <w:r>
        <w:br w:type="page"/>
      </w:r>
    </w:p>
    <w:p w14:paraId="7098F330" w14:textId="56E80367" w:rsidR="00911D21" w:rsidRDefault="00911D21" w:rsidP="00911D21">
      <w:pPr>
        <w:pStyle w:val="Rubrik1"/>
      </w:pPr>
      <w:r>
        <w:lastRenderedPageBreak/>
        <w:t>Inledning</w:t>
      </w:r>
      <w:bookmarkEnd w:id="0"/>
    </w:p>
    <w:p w14:paraId="4BE70812" w14:textId="7ACF3EEC" w:rsidR="00EE46A8" w:rsidRDefault="00911D21" w:rsidP="00911D21">
      <w:r>
        <w:t>Delade elsparkcyklar lanserades i Göteborg 2018 och har präglats av hög förändringstakt</w:t>
      </w:r>
      <w:r w:rsidR="00F705E1">
        <w:t xml:space="preserve"> och stort engagemang från </w:t>
      </w:r>
      <w:r w:rsidR="002616BC">
        <w:t>användare,</w:t>
      </w:r>
      <w:r w:rsidR="00D319FD">
        <w:t xml:space="preserve"> göteborgare och politiker</w:t>
      </w:r>
      <w:r>
        <w:t xml:space="preserve">. </w:t>
      </w:r>
      <w:r w:rsidR="008B61C5">
        <w:t xml:space="preserve">Mycket har utvecklats i </w:t>
      </w:r>
      <w:r>
        <w:t xml:space="preserve">tjänsterna </w:t>
      </w:r>
      <w:r w:rsidR="008B61C5">
        <w:t>fram till idag</w:t>
      </w:r>
      <w:r w:rsidR="000C1156">
        <w:t xml:space="preserve"> och regleringen har etablerats för att styra verksamheterna efter </w:t>
      </w:r>
      <w:r>
        <w:t>Göteborgs Stads intressen</w:t>
      </w:r>
      <w:r w:rsidR="00B35A4A">
        <w:t xml:space="preserve"> med </w:t>
      </w:r>
      <w:r>
        <w:t>förbättrad</w:t>
      </w:r>
      <w:r w:rsidR="00B35A4A">
        <w:t xml:space="preserve"> funktion, användning</w:t>
      </w:r>
      <w:r w:rsidR="0039365A">
        <w:t xml:space="preserve"> och</w:t>
      </w:r>
      <w:r>
        <w:t xml:space="preserve"> hantering av felparkering </w:t>
      </w:r>
      <w:r w:rsidR="0039365A">
        <w:t>samt</w:t>
      </w:r>
      <w:r>
        <w:t xml:space="preserve"> ökad trafiksäkerhet</w:t>
      </w:r>
      <w:r w:rsidR="00B35A4A">
        <w:t xml:space="preserve">. </w:t>
      </w:r>
      <w:r w:rsidR="00061FC2">
        <w:t>Sammantaget finns nu</w:t>
      </w:r>
      <w:r>
        <w:t xml:space="preserve"> en bred portfölj av styrmedel för att reglera tjänsten delade elsparkcyklar. </w:t>
      </w:r>
    </w:p>
    <w:p w14:paraId="36B65F3D" w14:textId="0583A9DB" w:rsidR="00911D21" w:rsidRDefault="00496B93" w:rsidP="00911D21">
      <w:r>
        <w:t xml:space="preserve">Genomförda åtgärder </w:t>
      </w:r>
      <w:r w:rsidR="004406A9">
        <w:t xml:space="preserve">har gett </w:t>
      </w:r>
      <w:r w:rsidR="00513893">
        <w:t xml:space="preserve">resultat </w:t>
      </w:r>
      <w:r>
        <w:t>och ledde till</w:t>
      </w:r>
      <w:r w:rsidR="00C86D07">
        <w:t xml:space="preserve"> </w:t>
      </w:r>
      <w:r w:rsidR="00CA57BB">
        <w:t xml:space="preserve">signifikanta förbättringar </w:t>
      </w:r>
      <w:r>
        <w:t xml:space="preserve">av trafikmiljön </w:t>
      </w:r>
      <w:r w:rsidR="00CA57BB">
        <w:t>u</w:t>
      </w:r>
      <w:r w:rsidR="00911D21">
        <w:t>nder 2022</w:t>
      </w:r>
      <w:r w:rsidR="00CA57BB">
        <w:t>, vilket erbjöd</w:t>
      </w:r>
      <w:r w:rsidR="00244913">
        <w:t xml:space="preserve"> </w:t>
      </w:r>
      <w:r>
        <w:t xml:space="preserve">förvaltningen </w:t>
      </w:r>
      <w:r w:rsidR="00500E46">
        <w:t xml:space="preserve">ett tillfälle </w:t>
      </w:r>
      <w:r w:rsidR="00911D21">
        <w:t xml:space="preserve">att </w:t>
      </w:r>
      <w:r w:rsidR="0056518A">
        <w:t xml:space="preserve">fokusera på </w:t>
      </w:r>
      <w:r w:rsidR="00C97F53">
        <w:t>att systematisera</w:t>
      </w:r>
      <w:r w:rsidR="00E472E4">
        <w:t xml:space="preserve"> arbetet</w:t>
      </w:r>
      <w:r w:rsidR="00C97F53">
        <w:t xml:space="preserve"> med delad mikromobilitet</w:t>
      </w:r>
      <w:r w:rsidR="00911D21">
        <w:t xml:space="preserve">. I syfte att rekommendera ett långsiktigt arbetssätt och en </w:t>
      </w:r>
      <w:r w:rsidR="00F218E1">
        <w:t>strategisk</w:t>
      </w:r>
      <w:r w:rsidR="00911D21">
        <w:t xml:space="preserve"> styrning av </w:t>
      </w:r>
      <w:r w:rsidR="00115C5E">
        <w:t>branschen</w:t>
      </w:r>
      <w:r w:rsidR="00F218E1">
        <w:t xml:space="preserve"> </w:t>
      </w:r>
      <w:r w:rsidR="00115C5E">
        <w:t>har</w:t>
      </w:r>
      <w:r w:rsidR="00911D21">
        <w:t xml:space="preserve"> stadsmiljöförvaltningen </w:t>
      </w:r>
      <w:r w:rsidR="00115C5E">
        <w:t xml:space="preserve">under </w:t>
      </w:r>
      <w:r w:rsidR="00371A64">
        <w:t xml:space="preserve">år </w:t>
      </w:r>
      <w:r w:rsidR="00DB208E">
        <w:t>2022</w:t>
      </w:r>
      <w:r w:rsidR="00371A64">
        <w:t xml:space="preserve"> och år </w:t>
      </w:r>
      <w:r w:rsidR="00DB208E">
        <w:t xml:space="preserve">2023 </w:t>
      </w:r>
      <w:r w:rsidR="00115C5E">
        <w:t xml:space="preserve">jobbat </w:t>
      </w:r>
      <w:r w:rsidR="00911D21">
        <w:t>med att ta fram ett förhållningsätt för</w:t>
      </w:r>
      <w:r w:rsidR="00115C5E">
        <w:t xml:space="preserve"> delad</w:t>
      </w:r>
      <w:r w:rsidR="00911D21">
        <w:t xml:space="preserve"> mikromobilitet. Förhållningsättet slår </w:t>
      </w:r>
      <w:r w:rsidR="004948AA">
        <w:t xml:space="preserve">bland annat </w:t>
      </w:r>
      <w:r w:rsidR="00911D21">
        <w:t xml:space="preserve">fast att delad mikromobilitet har ett sammantaget positivt bidrag till Göteborgs Stads strategiska styrning och är ett färdmedel som ska prioriteras för att uppnå </w:t>
      </w:r>
      <w:r w:rsidR="00DB208E">
        <w:t xml:space="preserve">målen i </w:t>
      </w:r>
      <w:r w:rsidR="00911D21">
        <w:t>prioriterade program</w:t>
      </w:r>
      <w:r w:rsidR="0049491E">
        <w:t xml:space="preserve"> i likhet med cykel</w:t>
      </w:r>
      <w:r w:rsidR="00911D21">
        <w:t>. Delad mikromobilitet möjliggör ett bekvämt och smidigt resande</w:t>
      </w:r>
      <w:r w:rsidR="009E475C">
        <w:t>,</w:t>
      </w:r>
      <w:r w:rsidR="00911D21">
        <w:t xml:space="preserve"> </w:t>
      </w:r>
      <w:r w:rsidR="008931EC">
        <w:t xml:space="preserve">och </w:t>
      </w:r>
      <w:r w:rsidR="00911D21">
        <w:t xml:space="preserve">den flexibilitet och tillgänglighet </w:t>
      </w:r>
      <w:r w:rsidR="006D04A8">
        <w:t xml:space="preserve">som färdsättet erbjuder </w:t>
      </w:r>
      <w:r w:rsidR="008931EC">
        <w:t xml:space="preserve">har tidigare </w:t>
      </w:r>
      <w:r w:rsidR="006D04A8">
        <w:t xml:space="preserve">endast </w:t>
      </w:r>
      <w:r w:rsidR="00911D21">
        <w:t>varit möjlig att uppnå med egenägd bil. Tillsammans med</w:t>
      </w:r>
      <w:r w:rsidR="00357E14">
        <w:t xml:space="preserve"> en</w:t>
      </w:r>
      <w:r w:rsidR="00911D21">
        <w:t xml:space="preserve"> väl utbyggd kollektivtrafik och andra mobilitetstjänster som hemleveranser, Styr &amp; Ställ, bilpool</w:t>
      </w:r>
      <w:r w:rsidR="00357E14">
        <w:t>er</w:t>
      </w:r>
      <w:r w:rsidR="00911D21">
        <w:t xml:space="preserve"> och taxi </w:t>
      </w:r>
      <w:r w:rsidR="0049491E">
        <w:t>bidrar</w:t>
      </w:r>
      <w:r w:rsidR="00911D21">
        <w:t xml:space="preserve"> delad</w:t>
      </w:r>
      <w:r w:rsidR="0049491E">
        <w:t xml:space="preserve"> mikromobilitet med </w:t>
      </w:r>
      <w:r w:rsidR="00911D21">
        <w:t xml:space="preserve">en ytterligare marginalnytta för </w:t>
      </w:r>
      <w:r w:rsidR="00326A58">
        <w:t>att konkurrera med privat bilägande</w:t>
      </w:r>
      <w:r w:rsidR="00911D21">
        <w:t xml:space="preserve">, i linje med Göteborgs Stads strategier. Förhållningsättet </w:t>
      </w:r>
      <w:r w:rsidR="00326A58">
        <w:t>ska vara</w:t>
      </w:r>
      <w:r w:rsidR="00911D21">
        <w:t xml:space="preserve"> vägledande för hur Göteborgs Stad prioriterar yta och designar utrustning för parkering för delad mikromobilitet</w:t>
      </w:r>
      <w:r w:rsidR="00326A58">
        <w:t xml:space="preserve"> och har tagits med i arbetet med plan för ordnad parkering. </w:t>
      </w:r>
      <w:r w:rsidR="00911D21">
        <w:t xml:space="preserve"> </w:t>
      </w:r>
    </w:p>
    <w:p w14:paraId="4B01D381" w14:textId="782511DB" w:rsidR="00EF0507" w:rsidRDefault="00911D21" w:rsidP="00911D21">
      <w:r>
        <w:t>Göteborg Stads befintliga stadsmiljö är inte anpassad efter hög efterfrågan av cykel</w:t>
      </w:r>
      <w:r w:rsidR="00061FC2">
        <w:t>fordon</w:t>
      </w:r>
      <w:r>
        <w:t xml:space="preserve"> och </w:t>
      </w:r>
      <w:r w:rsidR="000E37F3">
        <w:t xml:space="preserve">när parkering </w:t>
      </w:r>
      <w:r w:rsidR="0039001D">
        <w:t>då hänvisas till</w:t>
      </w:r>
      <w:r w:rsidR="000E37F3">
        <w:t xml:space="preserve"> gångbana medför det en målkonflikt med framför allt Göteborgs Stads mål för gång som </w:t>
      </w:r>
      <w:r w:rsidR="00A63AB1">
        <w:t xml:space="preserve">ett </w:t>
      </w:r>
      <w:r w:rsidR="000E37F3">
        <w:t xml:space="preserve">attraktivt färdmedel </w:t>
      </w:r>
      <w:r w:rsidR="00A63AB1">
        <w:t xml:space="preserve">samt </w:t>
      </w:r>
      <w:r w:rsidR="000E37F3">
        <w:t>attraktiva stadsmiljöer.</w:t>
      </w:r>
      <w:r>
        <w:t xml:space="preserve"> </w:t>
      </w:r>
      <w:r w:rsidR="002B3F37">
        <w:t>Belamringen av Göteborgs ofta smala gångbanor och torg</w:t>
      </w:r>
      <w:r w:rsidR="00B82030">
        <w:t xml:space="preserve"> med trafikskyltar, gatupratare, teknisk utrustning, fordon, uteserveringar och </w:t>
      </w:r>
      <w:r w:rsidR="0039001D">
        <w:t xml:space="preserve">även delad mikromobilitet </w:t>
      </w:r>
      <w:r w:rsidR="00B82030">
        <w:t xml:space="preserve">synliggör de </w:t>
      </w:r>
      <w:r w:rsidR="00510038">
        <w:t>varierade</w:t>
      </w:r>
      <w:r w:rsidR="00B82030">
        <w:t xml:space="preserve"> anspråken på en begränsad yta i de centrala stadsdelarna</w:t>
      </w:r>
      <w:r w:rsidR="00A15E05">
        <w:t xml:space="preserve">. </w:t>
      </w:r>
      <w:r>
        <w:t xml:space="preserve">Denna målkonflikt </w:t>
      </w:r>
      <w:r w:rsidR="0039001D">
        <w:t xml:space="preserve">har </w:t>
      </w:r>
      <w:r>
        <w:t>arbeta</w:t>
      </w:r>
      <w:r w:rsidR="0039001D">
        <w:t>t</w:t>
      </w:r>
      <w:r>
        <w:t>s</w:t>
      </w:r>
      <w:r w:rsidR="00A15E05">
        <w:t xml:space="preserve"> </w:t>
      </w:r>
      <w:r>
        <w:t xml:space="preserve">aktivt med genom </w:t>
      </w:r>
      <w:r w:rsidR="004F1686">
        <w:t xml:space="preserve">bland annat en </w:t>
      </w:r>
      <w:r>
        <w:t>begränsning av antalet elsparkcyklar</w:t>
      </w:r>
      <w:r w:rsidR="0039001D">
        <w:t>, digital reglering</w:t>
      </w:r>
      <w:r>
        <w:t xml:space="preserve"> och användande av </w:t>
      </w:r>
      <w:r w:rsidR="007C11BE">
        <w:t>fordons</w:t>
      </w:r>
      <w:r>
        <w:t xml:space="preserve">flytt av hindrande eller trafikfarligt placerade elsparkcyklar. </w:t>
      </w:r>
    </w:p>
    <w:p w14:paraId="314820B5" w14:textId="077BC137" w:rsidR="00911D21" w:rsidRDefault="00911D21" w:rsidP="00911D21">
      <w:r>
        <w:t xml:space="preserve">För att säkerställa en vidare utveckling, minskad målkonflikt mellan gång och cykel </w:t>
      </w:r>
      <w:r w:rsidR="00732E80">
        <w:t>samt ett</w:t>
      </w:r>
      <w:r>
        <w:t xml:space="preserve"> stärkt målbidrag för delad mikromobilitet behöver</w:t>
      </w:r>
      <w:r w:rsidR="00057118">
        <w:t xml:space="preserve"> tjänster för delad mikromobilitet </w:t>
      </w:r>
      <w:r w:rsidR="0092746F">
        <w:t>som regel ordnas s</w:t>
      </w:r>
      <w:r>
        <w:t>tationsbaserat</w:t>
      </w:r>
      <w:r w:rsidR="00C807E6">
        <w:t xml:space="preserve"> i centrala delar av staden</w:t>
      </w:r>
      <w:r>
        <w:t xml:space="preserve">. </w:t>
      </w:r>
      <w:r w:rsidR="00C807E6">
        <w:t>Där systemet ordnas stationsbaserat ska p</w:t>
      </w:r>
      <w:r w:rsidR="008656E7">
        <w:t>arkeringsplatserna</w:t>
      </w:r>
      <w:r w:rsidR="0039001D">
        <w:t xml:space="preserve"> </w:t>
      </w:r>
      <w:r w:rsidR="009443BA">
        <w:t>var</w:t>
      </w:r>
      <w:r w:rsidR="0039001D">
        <w:t>a</w:t>
      </w:r>
      <w:r w:rsidR="009443BA">
        <w:t xml:space="preserve"> tätt placerade</w:t>
      </w:r>
      <w:r>
        <w:t xml:space="preserve"> för att bibehålla den funktion som delad mikromobilitet har i transportsystemet</w:t>
      </w:r>
      <w:r w:rsidR="0092746F">
        <w:t xml:space="preserve"> </w:t>
      </w:r>
      <w:r w:rsidR="00C807E6">
        <w:t>idag.</w:t>
      </w:r>
      <w:r w:rsidR="0092746F">
        <w:t xml:space="preserve"> </w:t>
      </w:r>
      <w:r>
        <w:t xml:space="preserve">För att möjliggöra anordnandet av flertalet </w:t>
      </w:r>
      <w:r w:rsidR="0092746F">
        <w:t xml:space="preserve">parkeringsplatser för tjänsten </w:t>
      </w:r>
      <w:r>
        <w:t>kommer det krävas en omdisponering av</w:t>
      </w:r>
      <w:r w:rsidR="00C807E6">
        <w:t xml:space="preserve"> andra ytor än gångbana </w:t>
      </w:r>
      <w:r>
        <w:t xml:space="preserve">till delad mikromobilitet. För att planera </w:t>
      </w:r>
      <w:r w:rsidR="0092746F">
        <w:t xml:space="preserve">nya </w:t>
      </w:r>
      <w:r>
        <w:t>parkering</w:t>
      </w:r>
      <w:r w:rsidR="0092746F">
        <w:t>splatser</w:t>
      </w:r>
      <w:r>
        <w:t xml:space="preserve"> i stadsmiljön krävs noggranna analyser och avvägningar mellan transportsätt</w:t>
      </w:r>
      <w:r w:rsidR="00C807E6">
        <w:t xml:space="preserve">. </w:t>
      </w:r>
    </w:p>
    <w:p w14:paraId="35599680" w14:textId="77777777" w:rsidR="00911D21" w:rsidRDefault="00911D21" w:rsidP="00911D21">
      <w:pPr>
        <w:pStyle w:val="Rubrik1"/>
      </w:pPr>
      <w:bookmarkStart w:id="1" w:name="_Toc134518912"/>
      <w:r>
        <w:lastRenderedPageBreak/>
        <w:t>Utbyggnadsordning och metod</w:t>
      </w:r>
      <w:bookmarkEnd w:id="1"/>
    </w:p>
    <w:p w14:paraId="48EF7B8D" w14:textId="6A23DCBB" w:rsidR="00911D21" w:rsidRPr="00E14499" w:rsidRDefault="00911D21" w:rsidP="00911D21">
      <w:r>
        <w:t xml:space="preserve">Metod som ska tillämpas är </w:t>
      </w:r>
      <w:r w:rsidR="0065714C">
        <w:t xml:space="preserve">bedömning av </w:t>
      </w:r>
      <w:r>
        <w:t xml:space="preserve">område för område </w:t>
      </w:r>
      <w:r w:rsidR="00C7366C">
        <w:t>framför allt</w:t>
      </w:r>
      <w:r w:rsidR="0065714C">
        <w:t xml:space="preserve"> </w:t>
      </w:r>
      <w:r>
        <w:t xml:space="preserve">med hänsyn till </w:t>
      </w:r>
      <w:r w:rsidR="0065714C">
        <w:t xml:space="preserve">begränsade </w:t>
      </w:r>
      <w:r>
        <w:t xml:space="preserve">resurser och </w:t>
      </w:r>
      <w:r w:rsidR="00C7366C">
        <w:t xml:space="preserve">behoven av </w:t>
      </w:r>
      <w:r>
        <w:t>noggran</w:t>
      </w:r>
      <w:r w:rsidR="00812CBD">
        <w:t>n</w:t>
      </w:r>
      <w:r>
        <w:t>het i planeringen för att uppnå lämplig</w:t>
      </w:r>
      <w:r w:rsidR="00C7366C">
        <w:t>a funktioner</w:t>
      </w:r>
      <w:r>
        <w:t xml:space="preserve">. </w:t>
      </w:r>
    </w:p>
    <w:p w14:paraId="26639BE7" w14:textId="1D96F839" w:rsidR="00911D21" w:rsidRDefault="00911D21" w:rsidP="00911D21">
      <w:pPr>
        <w:pStyle w:val="Liststycke"/>
        <w:numPr>
          <w:ilvl w:val="0"/>
          <w:numId w:val="5"/>
        </w:numPr>
      </w:pPr>
      <w:r>
        <w:t xml:space="preserve">Befintlig stad: Radialt från centrum, område för område med prioritering av områden där cykelinfrastrukuren är </w:t>
      </w:r>
      <w:r w:rsidR="00651F0A">
        <w:t>dålig</w:t>
      </w:r>
      <w:r>
        <w:t>.</w:t>
      </w:r>
    </w:p>
    <w:p w14:paraId="5660B1ED" w14:textId="68AECCA1" w:rsidR="00911D21" w:rsidRDefault="00911D21" w:rsidP="00911D21">
      <w:pPr>
        <w:pStyle w:val="Liststycke"/>
        <w:numPr>
          <w:ilvl w:val="0"/>
          <w:numId w:val="5"/>
        </w:numPr>
      </w:pPr>
      <w:r>
        <w:t xml:space="preserve">Stadsutveckling: Införande av standardutformning och placeringsrekommendationer i Teknisk Handbok, </w:t>
      </w:r>
      <w:r w:rsidR="00C7366C">
        <w:t>j</w:t>
      </w:r>
      <w:r>
        <w:t>ustering av rekommendationer i anvisningar till Riktlinje för mobilitet och parkering i Göteborgs Stad och granskning av ny</w:t>
      </w:r>
      <w:r w:rsidR="00C7366C">
        <w:t>a</w:t>
      </w:r>
      <w:r>
        <w:t xml:space="preserve"> byggnadshandling</w:t>
      </w:r>
      <w:r w:rsidR="00C7366C">
        <w:t>ar</w:t>
      </w:r>
      <w:r>
        <w:t xml:space="preserve"> </w:t>
      </w:r>
    </w:p>
    <w:p w14:paraId="5696B61A" w14:textId="77777777" w:rsidR="00911D21" w:rsidRDefault="00911D21" w:rsidP="00911D21">
      <w:pPr>
        <w:pStyle w:val="Rubrik2"/>
      </w:pPr>
      <w:bookmarkStart w:id="2" w:name="_Toc134518913"/>
      <w:r>
        <w:t>Område för reglerad parkering 2023/2024</w:t>
      </w:r>
      <w:bookmarkEnd w:id="2"/>
    </w:p>
    <w:p w14:paraId="6ED4D796" w14:textId="0CEA3755" w:rsidR="00911D21" w:rsidRDefault="00911D21" w:rsidP="00911D21">
      <w:pPr>
        <w:pStyle w:val="Liststycke"/>
        <w:numPr>
          <w:ilvl w:val="0"/>
          <w:numId w:val="5"/>
        </w:numPr>
      </w:pPr>
      <w:r>
        <w:t>Inom Vallgraven, med parkeringsförbud den 1 oktober 2023 enligt bilaga.</w:t>
      </w:r>
      <w:r w:rsidR="005C513C">
        <w:t xml:space="preserve"> </w:t>
      </w:r>
    </w:p>
    <w:p w14:paraId="765F9504" w14:textId="77777777" w:rsidR="00911D21" w:rsidRDefault="00911D21" w:rsidP="00911D21">
      <w:pPr>
        <w:pStyle w:val="Rubrik2"/>
      </w:pPr>
      <w:bookmarkStart w:id="3" w:name="_Toc134518914"/>
      <w:r>
        <w:t>Definitioner och undantag</w:t>
      </w:r>
      <w:bookmarkEnd w:id="3"/>
      <w:r>
        <w:t xml:space="preserve"> </w:t>
      </w:r>
    </w:p>
    <w:p w14:paraId="4BE4C0A6" w14:textId="0655940B" w:rsidR="00911D21" w:rsidRDefault="00911D21" w:rsidP="00911D21">
      <w:r>
        <w:t xml:space="preserve">Definitionen </w:t>
      </w:r>
      <w:r w:rsidR="00A0760A">
        <w:t xml:space="preserve">av </w:t>
      </w:r>
      <w:r>
        <w:t>och funktione</w:t>
      </w:r>
      <w:r w:rsidR="00A0760A">
        <w:t>n</w:t>
      </w:r>
      <w:r>
        <w:t xml:space="preserve"> </w:t>
      </w:r>
      <w:r w:rsidR="00A0760A">
        <w:t>bland</w:t>
      </w:r>
      <w:r>
        <w:t xml:space="preserve"> olika typer av system för delad mikromobilitet påverkar hur man använder och hanterar elsparkcyklar. Stationsbaserat och friflytande är två teoretiska termer för grundläggande funktionsutformning för mobilitetstjänster. I praktiken är system sällan det ena eller det andra, framför allt inom delad mikromobilitet. Friflytande parkering innebär en i regel fri parkering, med undantag för utpekade platser och regleringar.</w:t>
      </w:r>
      <w:r w:rsidR="00F300F7">
        <w:t xml:space="preserve"> Liknelse kan göras med den systemdesign som tillämpas för biltrafik idag, där det i praktiken finns tillgänglighet att parkera vid varje kvarter.</w:t>
      </w:r>
      <w:r>
        <w:t xml:space="preserve"> I Göteborg är det</w:t>
      </w:r>
      <w:r w:rsidR="00F300F7">
        <w:t xml:space="preserve"> med</w:t>
      </w:r>
      <w:r>
        <w:t xml:space="preserve"> inte tillåtet att parkera trafikfarligt eller hindrande någonstans och ej </w:t>
      </w:r>
      <w:r w:rsidR="004C2003">
        <w:t xml:space="preserve">heller </w:t>
      </w:r>
      <w:r>
        <w:t>tillåtet med parkering på cykelbanor</w:t>
      </w:r>
      <w:r w:rsidR="00A10A2A">
        <w:t xml:space="preserve">, men </w:t>
      </w:r>
      <w:r>
        <w:t>parkering</w:t>
      </w:r>
      <w:r w:rsidR="00E651F4">
        <w:t>s</w:t>
      </w:r>
      <w:r>
        <w:t>systemet</w:t>
      </w:r>
      <w:r w:rsidR="00E651F4">
        <w:t xml:space="preserve"> i </w:t>
      </w:r>
      <w:r w:rsidR="00F9330E">
        <w:t>Göteborgs Stad</w:t>
      </w:r>
      <w:r w:rsidR="00E651F4">
        <w:t xml:space="preserve"> kan</w:t>
      </w:r>
      <w:r>
        <w:t xml:space="preserve"> definieras som friflytande. Styr &amp; Ställ </w:t>
      </w:r>
      <w:r w:rsidR="00275B59">
        <w:t xml:space="preserve">är ett tydligt exempel på </w:t>
      </w:r>
      <w:r w:rsidR="00CC4CD0">
        <w:t xml:space="preserve">ett stationsbaserat system </w:t>
      </w:r>
      <w:r>
        <w:t>med definierad</w:t>
      </w:r>
      <w:r w:rsidR="00EC639E">
        <w:t>e</w:t>
      </w:r>
      <w:r>
        <w:t xml:space="preserve"> stationer. </w:t>
      </w:r>
      <w:r w:rsidR="00B41C09">
        <w:t>G</w:t>
      </w:r>
      <w:r>
        <w:t xml:space="preserve">enom en </w:t>
      </w:r>
      <w:r w:rsidR="00EC639E">
        <w:t>tät placering</w:t>
      </w:r>
      <w:r>
        <w:t xml:space="preserve"> av parkeringsytor </w:t>
      </w:r>
      <w:r w:rsidR="00D938E8">
        <w:t xml:space="preserve">samt hög ledig kapacitet </w:t>
      </w:r>
      <w:r>
        <w:t xml:space="preserve">kan ett stationsbaserat system uppnå liknande funktion </w:t>
      </w:r>
      <w:r w:rsidR="00EC639E">
        <w:t>som</w:t>
      </w:r>
      <w:r>
        <w:t xml:space="preserve"> ett friflytande system</w:t>
      </w:r>
      <w:r w:rsidR="00EC639E">
        <w:t>.</w:t>
      </w:r>
    </w:p>
    <w:p w14:paraId="7E0C348A" w14:textId="3D7344DC" w:rsidR="00B805A8" w:rsidRDefault="00911D21" w:rsidP="00911D21">
      <w:r>
        <w:t xml:space="preserve">Typen av reglering kan påverka tillgängligheten och därmed attraktiviteten för att använda elsparkcyklarna, och kan också påverka hur stadsmiljön ser ut och hur trafiken fungerar. Det är viktigt att förstå dessa skillnader för att kunna utnyttja fördelarna med </w:t>
      </w:r>
      <w:r w:rsidR="005B5622">
        <w:t>delad mikromobilitet</w:t>
      </w:r>
      <w:r>
        <w:t xml:space="preserve"> på bästa sätt och samtidigt minimera negativa effekter. Vid reglerad parkering (stationsbaserad) kan den som hyr e</w:t>
      </w:r>
      <w:r w:rsidR="004C2003">
        <w:t>tt</w:t>
      </w:r>
      <w:r>
        <w:t xml:space="preserve"> </w:t>
      </w:r>
      <w:r w:rsidR="005B5622">
        <w:t>mikromobilitetsfordon</w:t>
      </w:r>
      <w:r>
        <w:t xml:space="preserve"> inte avsluta en resa var som helst. Att använda e</w:t>
      </w:r>
      <w:r w:rsidR="004C2003">
        <w:t>tt</w:t>
      </w:r>
      <w:r>
        <w:t xml:space="preserve"> </w:t>
      </w:r>
      <w:r w:rsidR="005B5622">
        <w:t>mikromobilitetsfordon</w:t>
      </w:r>
      <w:r>
        <w:t xml:space="preserve"> blir därmed ett mindre flexibelt alternativ </w:t>
      </w:r>
      <w:r w:rsidR="0068170A">
        <w:t>om parkeringen inte är väl utbyggd</w:t>
      </w:r>
      <w:r>
        <w:t xml:space="preserve">. Stora begränsningar av var </w:t>
      </w:r>
      <w:r w:rsidR="005B5622">
        <w:lastRenderedPageBreak/>
        <w:t xml:space="preserve">mikromobilitetsfordon </w:t>
      </w:r>
      <w:r>
        <w:t xml:space="preserve">får parkera skulle </w:t>
      </w:r>
      <w:r w:rsidR="0068170A">
        <w:t>minska funktionen av tjänsten och dess ändamål</w:t>
      </w:r>
      <w:r>
        <w:t xml:space="preserve">. En </w:t>
      </w:r>
      <w:r w:rsidR="00F82B31">
        <w:t>a</w:t>
      </w:r>
      <w:r>
        <w:t>spekt är också att vid gränsytan mellan e</w:t>
      </w:r>
      <w:r w:rsidR="007B3C36">
        <w:t>n</w:t>
      </w:r>
      <w:r>
        <w:t xml:space="preserve"> </w:t>
      </w:r>
      <w:r w:rsidR="00A81B1E">
        <w:t>reglerad zon (stationsbaserad) och en oreglerad (friflytande)</w:t>
      </w:r>
      <w:r>
        <w:t xml:space="preserve"> bildas </w:t>
      </w:r>
      <w:r w:rsidR="0082183D">
        <w:t xml:space="preserve">det ofta </w:t>
      </w:r>
      <w:r>
        <w:t>ansamling</w:t>
      </w:r>
      <w:r w:rsidR="0082183D">
        <w:t>ar</w:t>
      </w:r>
      <w:r>
        <w:t xml:space="preserve"> av fordon som har resmål </w:t>
      </w:r>
      <w:r w:rsidR="00A81B1E">
        <w:t>i den reglerade zonen. Det kräver extra mycket parkeringsinfrastruktur i gräns</w:t>
      </w:r>
      <w:r w:rsidR="001C3CDC">
        <w:t>ytorna mellan</w:t>
      </w:r>
      <w:r w:rsidR="00A02FD0">
        <w:t xml:space="preserve"> olika former av parkering.</w:t>
      </w:r>
    </w:p>
    <w:p w14:paraId="320F9AFF" w14:textId="77777777" w:rsidR="00911D21" w:rsidRPr="00553F75" w:rsidRDefault="00911D21" w:rsidP="00911D21">
      <w:pPr>
        <w:pStyle w:val="Rubrik3"/>
      </w:pPr>
      <w:bookmarkStart w:id="4" w:name="_Toc134518915"/>
      <w:r w:rsidRPr="00553F75">
        <w:t>Reglerad parkering</w:t>
      </w:r>
      <w:bookmarkEnd w:id="4"/>
    </w:p>
    <w:p w14:paraId="45F5E26C" w14:textId="30CD03F4" w:rsidR="00911D21" w:rsidRDefault="00833376" w:rsidP="00911D21">
      <w:r>
        <w:t xml:space="preserve">Områden med reglerad parkering </w:t>
      </w:r>
      <w:r w:rsidR="008969A8">
        <w:t xml:space="preserve">införs i regel genom </w:t>
      </w:r>
      <w:proofErr w:type="spellStart"/>
      <w:r w:rsidR="008969A8">
        <w:t>geofencing</w:t>
      </w:r>
      <w:proofErr w:type="spellEnd"/>
      <w:r w:rsidR="008969A8">
        <w:t xml:space="preserve"> </w:t>
      </w:r>
      <w:r w:rsidR="005C1B3E">
        <w:t>(</w:t>
      </w:r>
      <w:r w:rsidR="008969A8">
        <w:t>digitala staket</w:t>
      </w:r>
      <w:r w:rsidR="00BE6426">
        <w:t>)</w:t>
      </w:r>
      <w:r w:rsidR="008969A8">
        <w:t xml:space="preserve">. </w:t>
      </w:r>
      <w:r w:rsidR="00911D21">
        <w:t xml:space="preserve">Teknologin för </w:t>
      </w:r>
      <w:proofErr w:type="spellStart"/>
      <w:r w:rsidR="00911D21">
        <w:t>geofencing</w:t>
      </w:r>
      <w:proofErr w:type="spellEnd"/>
      <w:r w:rsidR="00911D21">
        <w:t xml:space="preserve"> utvecklas fortfarande </w:t>
      </w:r>
      <w:r w:rsidR="00EE7117">
        <w:t>men är också</w:t>
      </w:r>
      <w:r w:rsidR="00522474">
        <w:t xml:space="preserve"> begränsad i sin funktion eftersom den är baserad på satelliter för positionering.</w:t>
      </w:r>
      <w:r w:rsidR="00911D21">
        <w:t xml:space="preserve"> Det går inte att använda </w:t>
      </w:r>
      <w:proofErr w:type="spellStart"/>
      <w:r w:rsidR="00911D21">
        <w:t>geofencing</w:t>
      </w:r>
      <w:proofErr w:type="spellEnd"/>
      <w:r w:rsidR="00911D21">
        <w:t xml:space="preserve"> till att reglera på en allt för geografisk detaljerad nivå, och det går inte heller att lita på att tekniken alltid fungerar. Trots dessa brister är </w:t>
      </w:r>
      <w:proofErr w:type="spellStart"/>
      <w:r w:rsidR="00911D21">
        <w:t>geofencing</w:t>
      </w:r>
      <w:proofErr w:type="spellEnd"/>
      <w:r w:rsidR="00911D21">
        <w:t xml:space="preserve"> ändå en vedertagen och effektiv metod för att styra parkeringar bort från vissa platser, och något som denna utredning därmed förordar. </w:t>
      </w:r>
      <w:r w:rsidR="00A12D2F">
        <w:t xml:space="preserve">Med användning av parkeringsförbud för elsparkcyklar, måste elsparkcyklarna parkeras exakt </w:t>
      </w:r>
      <w:r w:rsidR="00723BBD">
        <w:t>rätt för att inte vara grund för flyttning. I Malmö och Stockholm observeras</w:t>
      </w:r>
      <w:r w:rsidR="00954575">
        <w:t xml:space="preserve"> att även </w:t>
      </w:r>
      <w:r w:rsidR="00A02FD0">
        <w:t>”rätt” parkerade</w:t>
      </w:r>
      <w:r w:rsidR="00954575">
        <w:t xml:space="preserve"> elsparkcyklar vid ett cykelställ behöver flyttas</w:t>
      </w:r>
      <w:r w:rsidR="001B6760">
        <w:t>, d</w:t>
      </w:r>
      <w:r w:rsidR="00F47A35">
        <w:t xml:space="preserve">etta trots att en användare kanske har parkerat korrekt enligt informationen i applikationen och </w:t>
      </w:r>
      <w:proofErr w:type="spellStart"/>
      <w:r w:rsidR="00341B36">
        <w:t>geofencingsystemet</w:t>
      </w:r>
      <w:proofErr w:type="spellEnd"/>
      <w:r w:rsidR="00341B36">
        <w:t xml:space="preserve">. </w:t>
      </w:r>
      <w:r w:rsidR="00911D21">
        <w:t>Varken</w:t>
      </w:r>
      <w:r w:rsidR="00954575">
        <w:t>, lagstiftaren</w:t>
      </w:r>
      <w:r w:rsidR="00C34AAD">
        <w:rPr>
          <w:rStyle w:val="Fotnotsreferens"/>
        </w:rPr>
        <w:footnoteReference w:id="2"/>
      </w:r>
      <w:r w:rsidR="00954575">
        <w:t>,</w:t>
      </w:r>
      <w:r w:rsidR="00911D21">
        <w:t xml:space="preserve"> kommun eller operatörer vill ha ett system </w:t>
      </w:r>
      <w:r w:rsidR="00121713">
        <w:t xml:space="preserve">som </w:t>
      </w:r>
      <w:r w:rsidR="00911D21">
        <w:t>där stora delar av företagets fordonsflotta fortlöpande måste flyttas och därefter lösas ut vilket inträffar när parkeringsförbud implementeras utan tydlig</w:t>
      </w:r>
      <w:r w:rsidR="00341B36">
        <w:t xml:space="preserve"> </w:t>
      </w:r>
      <w:proofErr w:type="spellStart"/>
      <w:r w:rsidR="00341B36">
        <w:t>geofencing</w:t>
      </w:r>
      <w:proofErr w:type="spellEnd"/>
      <w:r w:rsidR="00341B36">
        <w:t xml:space="preserve"> och tydlig markering i den fysiska miljön. </w:t>
      </w:r>
    </w:p>
    <w:p w14:paraId="04FC11EB" w14:textId="77777777" w:rsidR="00911D21" w:rsidRDefault="00911D21" w:rsidP="00911D21">
      <w:pPr>
        <w:pStyle w:val="Rubrik3"/>
      </w:pPr>
      <w:bookmarkStart w:id="5" w:name="_Toc134518916"/>
      <w:r>
        <w:t>Ej reglerad parkering</w:t>
      </w:r>
      <w:bookmarkEnd w:id="5"/>
    </w:p>
    <w:p w14:paraId="55481F30" w14:textId="09D17FD0" w:rsidR="00911D21" w:rsidRDefault="00911D21" w:rsidP="00911D21">
      <w:r>
        <w:t xml:space="preserve">På platser där det inte införs ett parkeringsförbud </w:t>
      </w:r>
      <w:r w:rsidR="005514D5">
        <w:t>eller</w:t>
      </w:r>
      <w:r>
        <w:t xml:space="preserve"> </w:t>
      </w:r>
      <w:proofErr w:type="spellStart"/>
      <w:r>
        <w:t>geofencing</w:t>
      </w:r>
      <w:proofErr w:type="spellEnd"/>
      <w:r>
        <w:t xml:space="preserve"> för delade elsparkcyklar bli</w:t>
      </w:r>
      <w:r w:rsidR="00BC5FD6">
        <w:t>r</w:t>
      </w:r>
      <w:r>
        <w:t xml:space="preserve"> det tillåtet att parkera fritt så länge det inte sker på ett trafikfarligt sätt eller så att de hindrar framkomligheten. Göteborgs </w:t>
      </w:r>
      <w:r w:rsidR="00D41CFA">
        <w:t>S</w:t>
      </w:r>
      <w:r>
        <w:t>tad kan dock välja att antingen inte ordna några dedikerade</w:t>
      </w:r>
      <w:r w:rsidR="00BC5FD6">
        <w:t xml:space="preserve"> parkeringar för</w:t>
      </w:r>
      <w:r>
        <w:t xml:space="preserve"> </w:t>
      </w:r>
      <w:r w:rsidR="005B5622">
        <w:t>mikromobilitet</w:t>
      </w:r>
      <w:r w:rsidR="00496F98">
        <w:t>,</w:t>
      </w:r>
      <w:r>
        <w:t xml:space="preserve"> eller att styra användare att ställa elsparkcyklarna på ordade platser för elsparkcyklar genom att erbjuda sådana i attraktiva lägen. Båda dessa typer av parkeringar är dock rent juridiskt samma,</w:t>
      </w:r>
      <w:r w:rsidR="00944DC8">
        <w:t xml:space="preserve"> det</w:t>
      </w:r>
      <w:r>
        <w:t xml:space="preserve"> är tillåtet att parkera</w:t>
      </w:r>
      <w:r w:rsidR="00944DC8">
        <w:t xml:space="preserve"> fritt </w:t>
      </w:r>
      <w:r>
        <w:t>så länge det inte sker på ett trafikfarligt sätt eller så att de hindrar framkomligheten.</w:t>
      </w:r>
      <w:r w:rsidR="00674657">
        <w:t xml:space="preserve"> </w:t>
      </w:r>
      <w:r w:rsidR="009C6C62">
        <w:t xml:space="preserve">Den anordnade parkeringen </w:t>
      </w:r>
      <w:r w:rsidR="00824E5F">
        <w:t xml:space="preserve">skapar </w:t>
      </w:r>
      <w:r w:rsidR="00407C19">
        <w:t>då</w:t>
      </w:r>
      <w:r w:rsidR="00824E5F">
        <w:t xml:space="preserve"> enbart </w:t>
      </w:r>
      <w:r w:rsidR="00407C19">
        <w:t xml:space="preserve">ett </w:t>
      </w:r>
      <w:r w:rsidR="00824E5F">
        <w:t xml:space="preserve">incitament för ordnad parkering. </w:t>
      </w:r>
    </w:p>
    <w:p w14:paraId="6A48EEB5" w14:textId="130EC497" w:rsidR="00911D21" w:rsidRDefault="003F1487" w:rsidP="00DC279E">
      <w:r>
        <w:t>Utan</w:t>
      </w:r>
      <w:r w:rsidR="00911D21">
        <w:t xml:space="preserve"> </w:t>
      </w:r>
      <w:r w:rsidR="00B00B91">
        <w:t>an</w:t>
      </w:r>
      <w:r w:rsidR="00911D21">
        <w:t>ordna</w:t>
      </w:r>
      <w:r>
        <w:t xml:space="preserve">de </w:t>
      </w:r>
      <w:r w:rsidR="00F9330E">
        <w:t>parkeringar</w:t>
      </w:r>
      <w:r w:rsidR="00911D21">
        <w:t xml:space="preserve"> kommer </w:t>
      </w:r>
      <w:r w:rsidR="00A57DD6">
        <w:t>fordonen</w:t>
      </w:r>
      <w:r w:rsidR="00911D21">
        <w:t xml:space="preserve"> </w:t>
      </w:r>
      <w:r w:rsidR="00A57DD6">
        <w:t>ofta</w:t>
      </w:r>
      <w:r w:rsidR="00911D21">
        <w:t xml:space="preserve"> att spridas ut mer över området, eftersom olika användare har olika målpunkter och därmed parkerar på olika platser. Det finns både fördelar och nackdelar med detta. En fördel är att det inte blir en stor ansamling av elsparkcyklar eller stora ytor för parkering på en </w:t>
      </w:r>
      <w:r w:rsidR="00A57DD6">
        <w:t>specifik</w:t>
      </w:r>
      <w:r w:rsidR="00911D21">
        <w:t xml:space="preserve"> plats, vilket tar </w:t>
      </w:r>
      <w:r w:rsidR="008A1E8F">
        <w:t xml:space="preserve">stora </w:t>
      </w:r>
      <w:r w:rsidR="00911D21">
        <w:t>ytor i stadsrummet i anspråk</w:t>
      </w:r>
      <w:r w:rsidR="008A1E8F">
        <w:t xml:space="preserve"> och oftare utgör hinder för andra trafikanter</w:t>
      </w:r>
      <w:r w:rsidR="00911D21">
        <w:t xml:space="preserve">. En mer jämnt utspridd flotta använder ytor som är mindre till storleken, men på fler platser. En annan fördel är att användarna kan komma nära sin destination och starta sin resa från många olika platser, givet att det finns ett tillgängligt fordon, vilket ger en flexibilitet och attraktivitet. För </w:t>
      </w:r>
      <w:r w:rsidR="00F9330E">
        <w:lastRenderedPageBreak/>
        <w:t>Göteborgs Stad</w:t>
      </w:r>
      <w:r w:rsidR="00911D21">
        <w:t xml:space="preserve"> innebär flexibiliteten att parkeringar inte behöver flyttas och anpassas när verksamheter och aktiviteter byter lokaler eller plats.</w:t>
      </w:r>
      <w:r w:rsidR="006E1983">
        <w:t xml:space="preserve"> </w:t>
      </w:r>
      <w:r w:rsidR="00F9330E">
        <w:t>N</w:t>
      </w:r>
      <w:r w:rsidR="00911D21">
        <w:t xml:space="preserve">ackdelen är att det kan upplevas som stökigt när elsparkcyklar inte parkeras </w:t>
      </w:r>
      <w:r w:rsidR="00FF71C1">
        <w:t>på ett</w:t>
      </w:r>
      <w:r w:rsidR="00911D21">
        <w:t xml:space="preserve"> ordnat</w:t>
      </w:r>
      <w:r w:rsidR="00FF71C1">
        <w:t xml:space="preserve"> sätt</w:t>
      </w:r>
      <w:r w:rsidR="00911D21">
        <w:t xml:space="preserve">. Tillgängligheten för vissa funktionshindrade påverkas negativt när fordonen står parkerade på ledstråk eller intill fasader som vanligtvis används för navigering av till exempel synskadade. </w:t>
      </w:r>
      <w:r w:rsidR="00285DE4">
        <w:t>Delad mikromobilitet kan även ansamlas tillfälligt vid</w:t>
      </w:r>
      <w:r w:rsidR="00911D21">
        <w:t xml:space="preserve"> attraktiv</w:t>
      </w:r>
      <w:r w:rsidR="00285DE4">
        <w:t>a</w:t>
      </w:r>
      <w:r w:rsidR="00911D21">
        <w:t xml:space="preserve"> målpunkt,</w:t>
      </w:r>
      <w:r w:rsidR="00285DE4">
        <w:t xml:space="preserve"> vilket både är positivt ur aspekten att det då finns en funktion av anpassningsbarhet i transportsystemet vid tillfälliga behov men negativt att det blir oordning på den platser vid tillfället. </w:t>
      </w:r>
    </w:p>
    <w:p w14:paraId="0AFA8806" w14:textId="0E281357" w:rsidR="00911D21" w:rsidRDefault="00911D21" w:rsidP="00911D21">
      <w:r>
        <w:t xml:space="preserve">Att ha ordnad parkering men ingenting som tvingar </w:t>
      </w:r>
      <w:r w:rsidR="00A75C82">
        <w:t>en användare</w:t>
      </w:r>
      <w:r>
        <w:t xml:space="preserve"> att ställa </w:t>
      </w:r>
      <w:r w:rsidR="00A75C82">
        <w:t>sig</w:t>
      </w:r>
      <w:r>
        <w:t xml:space="preserve"> där kan på </w:t>
      </w:r>
      <w:r w:rsidR="00A75C82">
        <w:t>en specifik plats kan</w:t>
      </w:r>
      <w:r>
        <w:t xml:space="preserve"> vara att föredra då det bidrar till en tydligare användning av platsen, men samtidigt upprätthåller en viss flexibilitet. Om det </w:t>
      </w:r>
      <w:r w:rsidR="005F089E">
        <w:t>förekommer för många och tätt ansamlade mikromobilitetsfordon kan d</w:t>
      </w:r>
      <w:r>
        <w:t>et upplevs rörigt och ger en negativ inverkan på stadsmiljön och framkomligheten. Detta kan speciellt lämpa sig på platser där det finns många funktioner och många människor som vistas eller är i rörelse, men där ytorna ändå är väl tilltagna och det finns plats att anlägga så väl en ordnad parkering. Det förutsätter att den ordnade parkeringen finns i attraktiva lägen som blir naturliga att använda. Göteborgs Stad placerade ut liknande parkeringar under 2022 i olika lägen</w:t>
      </w:r>
      <w:r w:rsidR="0039723C">
        <w:t>, och</w:t>
      </w:r>
      <w:r>
        <w:t xml:space="preserve"> </w:t>
      </w:r>
      <w:r w:rsidR="0039723C">
        <w:t>p</w:t>
      </w:r>
      <w:r>
        <w:t xml:space="preserve">å platser </w:t>
      </w:r>
      <w:r w:rsidR="0039723C">
        <w:t xml:space="preserve">med </w:t>
      </w:r>
      <w:r>
        <w:t xml:space="preserve">god placering </w:t>
      </w:r>
      <w:r w:rsidR="0039723C">
        <w:t>går det att observera</w:t>
      </w:r>
      <w:r>
        <w:t xml:space="preserve"> en mycket god efterlevnad och marginell parkering utanför den frivilliga parkeringsplatsen. På platser där kompromisser med andra intressen tvingade fram mindre lämpliga platser sker betydande mindre parkering frivilligt i parkeringsplatserna. </w:t>
      </w:r>
    </w:p>
    <w:p w14:paraId="34B1AFB4" w14:textId="5C9D9FE5" w:rsidR="00F25E6E" w:rsidRDefault="00F25E6E" w:rsidP="00F25E6E">
      <w:pPr>
        <w:pStyle w:val="Rubrik2"/>
      </w:pPr>
      <w:bookmarkStart w:id="6" w:name="_Toc134518917"/>
      <w:r>
        <w:t xml:space="preserve">Princip för </w:t>
      </w:r>
      <w:r w:rsidR="00BA752C">
        <w:t>reglerad parkering</w:t>
      </w:r>
      <w:bookmarkEnd w:id="6"/>
    </w:p>
    <w:p w14:paraId="34B443B0" w14:textId="48842720" w:rsidR="00BA752C" w:rsidRPr="00BA752C" w:rsidRDefault="00BA752C" w:rsidP="00BA752C">
      <w:r>
        <w:t xml:space="preserve">Med bakgrund i ovan beskrivning bedöms det inte möjligt att </w:t>
      </w:r>
      <w:r w:rsidR="007D3DAB">
        <w:t xml:space="preserve">definiera en generell princip med kriterier för vilken det kan bedömas lämpligt med reglerad eller ej reglerad parkering. </w:t>
      </w:r>
      <w:r w:rsidR="008904BE">
        <w:t xml:space="preserve">Tillvägagångssättet </w:t>
      </w:r>
      <w:r w:rsidR="00D42F68">
        <w:t>är</w:t>
      </w:r>
      <w:r w:rsidR="007A103F">
        <w:t xml:space="preserve"> bedömning av område och gata </w:t>
      </w:r>
      <w:r w:rsidR="00D42F68">
        <w:t>genom</w:t>
      </w:r>
      <w:r w:rsidR="008904BE">
        <w:t xml:space="preserve"> h</w:t>
      </w:r>
      <w:r w:rsidR="007D3DAB">
        <w:t xml:space="preserve">uvudsakliga kriterier </w:t>
      </w:r>
      <w:r w:rsidR="00996355">
        <w:t>exempelvis:</w:t>
      </w:r>
      <w:r w:rsidR="00680667">
        <w:t xml:space="preserve"> </w:t>
      </w:r>
      <w:r w:rsidR="00864BCD">
        <w:t>gatustruktur</w:t>
      </w:r>
      <w:r w:rsidR="005C513C">
        <w:t xml:space="preserve"> </w:t>
      </w:r>
      <w:r w:rsidR="00996355">
        <w:t>och</w:t>
      </w:r>
      <w:r w:rsidR="005C513C">
        <w:t xml:space="preserve"> t</w:t>
      </w:r>
      <w:r w:rsidR="0087583A">
        <w:t>illgång till möbleringzoner</w:t>
      </w:r>
      <w:r w:rsidR="005C513C">
        <w:t xml:space="preserve">, antal </w:t>
      </w:r>
      <w:r w:rsidR="0087583A">
        <w:t>cykelparkering</w:t>
      </w:r>
      <w:r w:rsidR="00766D47">
        <w:t>ar</w:t>
      </w:r>
      <w:r w:rsidR="005C513C">
        <w:t xml:space="preserve"> och </w:t>
      </w:r>
      <w:r w:rsidR="00996355">
        <w:t>mått på</w:t>
      </w:r>
      <w:r w:rsidR="005C513C">
        <w:t xml:space="preserve"> gångbana. Vidare påverkar också platsens ändamål och syfte med resorna samt antalet och typ av målpunkter beslutet. Varje område måste därför bedömas och utvecklas för sig om tjänsten för delad mikromobilitet och annan påverkan av reglerad parkering ska genomföras på bästa möjliga sätt. Det </w:t>
      </w:r>
      <w:r w:rsidR="00D42F68">
        <w:t>är</w:t>
      </w:r>
      <w:r w:rsidR="005C513C">
        <w:t xml:space="preserve"> inte möjligt att generalisera varje områdes</w:t>
      </w:r>
      <w:r w:rsidR="006C3454">
        <w:t xml:space="preserve"> eller gångbanors lämplighet</w:t>
      </w:r>
      <w:r w:rsidR="005C513C">
        <w:t xml:space="preserve"> för reglerad parkering. </w:t>
      </w:r>
    </w:p>
    <w:p w14:paraId="61080DA4" w14:textId="77777777" w:rsidR="00A35B9E" w:rsidRDefault="00A35B9E">
      <w:pPr>
        <w:spacing w:after="240" w:line="240" w:lineRule="auto"/>
        <w:rPr>
          <w:rFonts w:asciiTheme="majorHAnsi" w:eastAsiaTheme="majorEastAsia" w:hAnsiTheme="majorHAnsi" w:cstheme="majorBidi"/>
          <w:b/>
          <w:color w:val="0D0D0D" w:themeColor="text1" w:themeTint="F2"/>
          <w:sz w:val="50"/>
          <w:szCs w:val="32"/>
        </w:rPr>
      </w:pPr>
      <w:r>
        <w:br w:type="page"/>
      </w:r>
    </w:p>
    <w:p w14:paraId="5FD91ADA" w14:textId="76602212" w:rsidR="00E919B3" w:rsidRDefault="00663BEF" w:rsidP="00E919B3">
      <w:pPr>
        <w:pStyle w:val="Rubrik1"/>
      </w:pPr>
      <w:bookmarkStart w:id="7" w:name="_Toc134518918"/>
      <w:r>
        <w:lastRenderedPageBreak/>
        <w:t>Utformningsp</w:t>
      </w:r>
      <w:r w:rsidR="00E919B3">
        <w:t>rinciper</w:t>
      </w:r>
      <w:bookmarkEnd w:id="7"/>
    </w:p>
    <w:p w14:paraId="0D20D150" w14:textId="63FDDCC1" w:rsidR="00911D21" w:rsidRDefault="00911D21" w:rsidP="00663BEF">
      <w:pPr>
        <w:pStyle w:val="Rubrik2"/>
      </w:pPr>
      <w:bookmarkStart w:id="8" w:name="_Toc134518919"/>
      <w:r>
        <w:t>Utformning</w:t>
      </w:r>
      <w:bookmarkEnd w:id="8"/>
    </w:p>
    <w:p w14:paraId="3F0A9239" w14:textId="0D419B1D" w:rsidR="00911D21" w:rsidRDefault="00911D21" w:rsidP="00911D21">
      <w:r>
        <w:t xml:space="preserve">Delad mikromobilitet ställer nya krav på utformningen av parkering. Göteborgs Stads </w:t>
      </w:r>
      <w:r w:rsidR="00AB357D">
        <w:t xml:space="preserve">nuvarande </w:t>
      </w:r>
      <w:r>
        <w:t xml:space="preserve">cykelparkering ska ge varje fordon låsningsmöjlighet i cykelramen och blir därför tätt placerade pollare med låsbara öglor. </w:t>
      </w:r>
      <w:r w:rsidR="00D35183">
        <w:t xml:space="preserve">Dessa ställ </w:t>
      </w:r>
      <w:r>
        <w:t>ger en struktur som cykelanvändaren tvingas följa för att uppnå god låsbarhet. Delad mikromobilitet saknar behov av fastlåsning</w:t>
      </w:r>
      <w:r w:rsidR="00E3188D">
        <w:t xml:space="preserve">, </w:t>
      </w:r>
      <w:r>
        <w:t xml:space="preserve">men har ett behov av </w:t>
      </w:r>
      <w:r w:rsidR="00C37C81">
        <w:t xml:space="preserve">strukturell </w:t>
      </w:r>
      <w:r>
        <w:t xml:space="preserve">ordning för att uppnå </w:t>
      </w:r>
      <w:r w:rsidR="00E3188D">
        <w:t xml:space="preserve">en </w:t>
      </w:r>
      <w:r>
        <w:t>strukturerad parkering. Struktur är också viktigt för att säkerställa</w:t>
      </w:r>
      <w:r w:rsidR="000F7198">
        <w:t xml:space="preserve"> en</w:t>
      </w:r>
      <w:r>
        <w:t xml:space="preserve"> trafiksäker integration med övriga trafikslag</w:t>
      </w:r>
      <w:r w:rsidR="001869A3">
        <w:t>.</w:t>
      </w:r>
    </w:p>
    <w:p w14:paraId="13987C56" w14:textId="756B599B" w:rsidR="00911D21" w:rsidRDefault="00911D21" w:rsidP="00911D21">
      <w:pPr>
        <w:rPr>
          <w:lang w:eastAsia="sv-SE"/>
        </w:rPr>
      </w:pPr>
      <w:r>
        <w:t xml:space="preserve">I arbetet med utformningsprinciper har också övriga behov för parkering av mikromobilitet tagits hänsyn till, för att skapa ett flexibelt och tolerant system som kan användas </w:t>
      </w:r>
      <w:r w:rsidR="00E43917">
        <w:t xml:space="preserve">för parkering av </w:t>
      </w:r>
      <w:r w:rsidR="00BF725F">
        <w:t>många olika typer av mikromobilitetsfordon.</w:t>
      </w:r>
      <w:r>
        <w:t xml:space="preserve"> P</w:t>
      </w:r>
      <w:r>
        <w:rPr>
          <w:lang w:eastAsia="sv-SE"/>
        </w:rPr>
        <w:t xml:space="preserve">arkeringsytorna </w:t>
      </w:r>
      <w:r w:rsidR="00BF725F">
        <w:rPr>
          <w:lang w:eastAsia="sv-SE"/>
        </w:rPr>
        <w:t>kommer</w:t>
      </w:r>
      <w:r>
        <w:rPr>
          <w:lang w:eastAsia="sv-SE"/>
        </w:rPr>
        <w:t xml:space="preserve"> där</w:t>
      </w:r>
      <w:r w:rsidR="00BF725F">
        <w:rPr>
          <w:lang w:eastAsia="sv-SE"/>
        </w:rPr>
        <w:t>med att</w:t>
      </w:r>
      <w:r>
        <w:rPr>
          <w:lang w:eastAsia="sv-SE"/>
        </w:rPr>
        <w:t xml:space="preserve"> </w:t>
      </w:r>
      <w:r w:rsidR="00BF725F">
        <w:rPr>
          <w:lang w:eastAsia="sv-SE"/>
        </w:rPr>
        <w:t>erbjuda möjlighet för</w:t>
      </w:r>
      <w:r>
        <w:rPr>
          <w:lang w:eastAsia="sv-SE"/>
        </w:rPr>
        <w:t xml:space="preserve"> ordnad parkering </w:t>
      </w:r>
      <w:r w:rsidR="00BF725F">
        <w:rPr>
          <w:lang w:eastAsia="sv-SE"/>
        </w:rPr>
        <w:t>av</w:t>
      </w:r>
      <w:r>
        <w:rPr>
          <w:lang w:eastAsia="sv-SE"/>
        </w:rPr>
        <w:t xml:space="preserve"> </w:t>
      </w:r>
      <w:r w:rsidR="008C0427">
        <w:rPr>
          <w:lang w:eastAsia="sv-SE"/>
        </w:rPr>
        <w:t xml:space="preserve">dagens </w:t>
      </w:r>
      <w:r>
        <w:rPr>
          <w:lang w:eastAsia="sv-SE"/>
        </w:rPr>
        <w:t xml:space="preserve">delade mikromobilitetstjänster, men </w:t>
      </w:r>
      <w:r w:rsidR="00BF725F">
        <w:rPr>
          <w:lang w:eastAsia="sv-SE"/>
        </w:rPr>
        <w:t>kan</w:t>
      </w:r>
      <w:r>
        <w:rPr>
          <w:lang w:eastAsia="sv-SE"/>
        </w:rPr>
        <w:t xml:space="preserve"> även nyttjas </w:t>
      </w:r>
      <w:r w:rsidR="00BF725F">
        <w:rPr>
          <w:lang w:eastAsia="sv-SE"/>
        </w:rPr>
        <w:t>för</w:t>
      </w:r>
      <w:r>
        <w:rPr>
          <w:lang w:eastAsia="sv-SE"/>
        </w:rPr>
        <w:t xml:space="preserve"> parkering av </w:t>
      </w:r>
      <w:r w:rsidR="00615632">
        <w:rPr>
          <w:lang w:eastAsia="sv-SE"/>
        </w:rPr>
        <w:t>privat</w:t>
      </w:r>
      <w:r>
        <w:rPr>
          <w:lang w:eastAsia="sv-SE"/>
        </w:rPr>
        <w:t>ägda elsparkcyklar, lådcyklar, permobil, moped</w:t>
      </w:r>
      <w:r w:rsidR="00EC7483">
        <w:rPr>
          <w:lang w:eastAsia="sv-SE"/>
        </w:rPr>
        <w:t xml:space="preserve"> </w:t>
      </w:r>
      <w:r>
        <w:rPr>
          <w:lang w:eastAsia="sv-SE"/>
        </w:rPr>
        <w:t xml:space="preserve">klass II </w:t>
      </w:r>
      <w:r w:rsidR="008154A8">
        <w:rPr>
          <w:lang w:eastAsia="sv-SE"/>
        </w:rPr>
        <w:t>och framtida typer av mikromobilitet</w:t>
      </w:r>
      <w:r>
        <w:rPr>
          <w:lang w:eastAsia="sv-SE"/>
        </w:rPr>
        <w:t>. P</w:t>
      </w:r>
      <w:r w:rsidR="008C0427">
        <w:rPr>
          <w:lang w:eastAsia="sv-SE"/>
        </w:rPr>
        <w:t>rivat</w:t>
      </w:r>
      <w:r>
        <w:rPr>
          <w:lang w:eastAsia="sv-SE"/>
        </w:rPr>
        <w:t xml:space="preserve">ägda cyklar ska i första hand parkeras i någon av </w:t>
      </w:r>
      <w:r w:rsidR="008154A8">
        <w:rPr>
          <w:lang w:eastAsia="sv-SE"/>
        </w:rPr>
        <w:t>de befintliga cykelparkeringarna</w:t>
      </w:r>
      <w:r>
        <w:rPr>
          <w:lang w:eastAsia="sv-SE"/>
        </w:rPr>
        <w:t xml:space="preserve"> med bättre möjlighet till fastlåsning, men det är viktigt att den föreslagna utformningen möjliggör </w:t>
      </w:r>
      <w:r w:rsidR="002E4FA7">
        <w:rPr>
          <w:lang w:eastAsia="sv-SE"/>
        </w:rPr>
        <w:t>parkering</w:t>
      </w:r>
      <w:r>
        <w:rPr>
          <w:lang w:eastAsia="sv-SE"/>
        </w:rPr>
        <w:t xml:space="preserve"> </w:t>
      </w:r>
      <w:r w:rsidR="00A95779">
        <w:rPr>
          <w:lang w:eastAsia="sv-SE"/>
        </w:rPr>
        <w:t>också</w:t>
      </w:r>
      <w:r>
        <w:rPr>
          <w:lang w:eastAsia="sv-SE"/>
        </w:rPr>
        <w:t xml:space="preserve"> </w:t>
      </w:r>
      <w:r w:rsidR="004311E4">
        <w:rPr>
          <w:lang w:eastAsia="sv-SE"/>
        </w:rPr>
        <w:t xml:space="preserve">av </w:t>
      </w:r>
      <w:r>
        <w:rPr>
          <w:lang w:eastAsia="sv-SE"/>
        </w:rPr>
        <w:t>privata cyklar</w:t>
      </w:r>
      <w:r w:rsidR="00A764FF">
        <w:rPr>
          <w:lang w:eastAsia="sv-SE"/>
        </w:rPr>
        <w:t>.</w:t>
      </w:r>
      <w:r>
        <w:rPr>
          <w:lang w:eastAsia="sv-SE"/>
        </w:rPr>
        <w:t xml:space="preserve"> </w:t>
      </w:r>
      <w:r w:rsidR="008154A8">
        <w:rPr>
          <w:lang w:eastAsia="sv-SE"/>
        </w:rPr>
        <w:t>Därför föreslås en</w:t>
      </w:r>
      <w:r w:rsidR="00A764FF">
        <w:rPr>
          <w:lang w:eastAsia="sv-SE"/>
        </w:rPr>
        <w:t xml:space="preserve"> flexibel utformning</w:t>
      </w:r>
      <w:r w:rsidR="002166F6">
        <w:rPr>
          <w:lang w:eastAsia="sv-SE"/>
        </w:rPr>
        <w:t xml:space="preserve"> som möjliggör parkering av olika typer av fordon</w:t>
      </w:r>
      <w:r w:rsidR="008154A8">
        <w:rPr>
          <w:lang w:eastAsia="sv-SE"/>
        </w:rPr>
        <w:t>. Det</w:t>
      </w:r>
      <w:r w:rsidR="00A764FF">
        <w:rPr>
          <w:lang w:eastAsia="sv-SE"/>
        </w:rPr>
        <w:t xml:space="preserve"> är särskilt viktig</w:t>
      </w:r>
      <w:r w:rsidR="002166F6">
        <w:rPr>
          <w:lang w:eastAsia="sv-SE"/>
        </w:rPr>
        <w:t xml:space="preserve"> för </w:t>
      </w:r>
      <w:r w:rsidR="001106CA">
        <w:rPr>
          <w:lang w:eastAsia="sv-SE"/>
        </w:rPr>
        <w:t>cykelfordon</w:t>
      </w:r>
      <w:r w:rsidR="008154A8">
        <w:rPr>
          <w:lang w:eastAsia="sv-SE"/>
        </w:rPr>
        <w:t xml:space="preserve"> </w:t>
      </w:r>
      <w:r w:rsidR="002166F6">
        <w:rPr>
          <w:lang w:eastAsia="sv-SE"/>
        </w:rPr>
        <w:t>där</w:t>
      </w:r>
      <w:r>
        <w:rPr>
          <w:lang w:eastAsia="sv-SE"/>
        </w:rPr>
        <w:t xml:space="preserve"> utvecklingen av fordon och tjänster sker i högre takt än </w:t>
      </w:r>
      <w:r w:rsidR="002166F6">
        <w:rPr>
          <w:lang w:eastAsia="sv-SE"/>
        </w:rPr>
        <w:t xml:space="preserve">utbyggnaden av </w:t>
      </w:r>
      <w:r>
        <w:rPr>
          <w:lang w:eastAsia="sv-SE"/>
        </w:rPr>
        <w:t xml:space="preserve">parkeringsinfrastruktur. </w:t>
      </w:r>
    </w:p>
    <w:p w14:paraId="5BE6AABC" w14:textId="7E9942F9" w:rsidR="00911D21" w:rsidRDefault="00911D21" w:rsidP="00911D21">
      <w:pPr>
        <w:rPr>
          <w:lang w:eastAsia="sv-SE"/>
        </w:rPr>
      </w:pPr>
      <w:r>
        <w:rPr>
          <w:lang w:eastAsia="sv-SE"/>
        </w:rPr>
        <w:t xml:space="preserve">Utformningen tar avstamp i befintlig utrustning i Göteborgs Stad och Göteborgs </w:t>
      </w:r>
      <w:r w:rsidR="00555CC2">
        <w:rPr>
          <w:lang w:eastAsia="sv-SE"/>
        </w:rPr>
        <w:t>s</w:t>
      </w:r>
      <w:r>
        <w:rPr>
          <w:lang w:eastAsia="sv-SE"/>
        </w:rPr>
        <w:t>tadsmiljöpolicy gällande form</w:t>
      </w:r>
      <w:r w:rsidR="008154A8">
        <w:rPr>
          <w:lang w:eastAsia="sv-SE"/>
        </w:rPr>
        <w:t xml:space="preserve"> och färg</w:t>
      </w:r>
      <w:r>
        <w:rPr>
          <w:lang w:eastAsia="sv-SE"/>
        </w:rPr>
        <w:t xml:space="preserve">språket. Det är utformat för att spegla formspråket av befintliga cykelpollare men har ändå en särskiljande struktur och färgsättning. </w:t>
      </w:r>
    </w:p>
    <w:p w14:paraId="74050A8B" w14:textId="076B8615" w:rsidR="008926BD" w:rsidRPr="008926BD" w:rsidRDefault="00911D21" w:rsidP="008926BD">
      <w:pPr>
        <w:pStyle w:val="Rubrik3"/>
        <w:rPr>
          <w:bCs/>
          <w:iCs/>
        </w:rPr>
      </w:pPr>
      <w:bookmarkStart w:id="9" w:name="_Toc132643290"/>
      <w:bookmarkStart w:id="10" w:name="_Toc134518920"/>
      <w:r w:rsidRPr="00663BEF">
        <w:rPr>
          <w:rStyle w:val="Starkbetoning"/>
          <w:b w:val="0"/>
          <w:i w:val="0"/>
          <w:color w:val="0D0D0D" w:themeColor="text1" w:themeTint="F2"/>
        </w:rPr>
        <w:t>Färg</w:t>
      </w:r>
      <w:bookmarkEnd w:id="9"/>
      <w:bookmarkEnd w:id="10"/>
    </w:p>
    <w:p w14:paraId="0A7B49E1" w14:textId="6039E649" w:rsidR="00F272B1" w:rsidRPr="002F0EE0" w:rsidRDefault="00F272B1" w:rsidP="00F272B1">
      <w:pPr>
        <w:rPr>
          <w:i/>
          <w:iCs/>
        </w:rPr>
      </w:pPr>
      <w:r w:rsidRPr="002F0EE0">
        <w:rPr>
          <w:i/>
          <w:iCs/>
        </w:rPr>
        <w:t xml:space="preserve">Färgen är vid </w:t>
      </w:r>
      <w:r w:rsidR="00AB743E" w:rsidRPr="002F0EE0">
        <w:rPr>
          <w:i/>
          <w:iCs/>
        </w:rPr>
        <w:t xml:space="preserve">datum för fastställande av planen inte bestämt och diskussion pågår. Avsnittet nedan baseras på </w:t>
      </w:r>
      <w:r w:rsidR="002F0EE0" w:rsidRPr="002F0EE0">
        <w:rPr>
          <w:i/>
          <w:iCs/>
        </w:rPr>
        <w:t>den ursprungliga idén</w:t>
      </w:r>
      <w:r w:rsidR="00D50B6A">
        <w:rPr>
          <w:i/>
          <w:iCs/>
        </w:rPr>
        <w:t xml:space="preserve"> och med </w:t>
      </w:r>
      <w:r w:rsidR="0004430B">
        <w:rPr>
          <w:i/>
          <w:iCs/>
        </w:rPr>
        <w:t xml:space="preserve">anledning av tidsbegränsning har inte nya illustrationer tagits fram. Färgen </w:t>
      </w:r>
      <w:r w:rsidR="001106CA">
        <w:rPr>
          <w:i/>
          <w:iCs/>
        </w:rPr>
        <w:t>ska inte ses som en inriktning</w:t>
      </w:r>
      <w:r w:rsidR="002F0EE0" w:rsidRPr="002F0EE0">
        <w:rPr>
          <w:i/>
          <w:iCs/>
        </w:rPr>
        <w:t xml:space="preserve">. </w:t>
      </w:r>
      <w:r w:rsidR="0004430B">
        <w:rPr>
          <w:i/>
          <w:iCs/>
        </w:rPr>
        <w:t>Färg har dock en viktig roll att skapa igenkännbarhet och tydliggöra för användare vad det är för syfte med parkering</w:t>
      </w:r>
      <w:r w:rsidR="0005466B">
        <w:rPr>
          <w:i/>
          <w:iCs/>
        </w:rPr>
        <w:t xml:space="preserve">sytan. </w:t>
      </w:r>
    </w:p>
    <w:p w14:paraId="24D87C7C" w14:textId="77777777" w:rsidR="00911D21" w:rsidRPr="00235087" w:rsidRDefault="00911D21" w:rsidP="00911D21">
      <w:pPr>
        <w:pStyle w:val="Rubrik3"/>
      </w:pPr>
      <w:bookmarkStart w:id="11" w:name="_Toc132643291"/>
      <w:bookmarkStart w:id="12" w:name="_Toc134518921"/>
      <w:r w:rsidRPr="00235087">
        <w:rPr>
          <w:rStyle w:val="Starkbetoning"/>
          <w:b w:val="0"/>
          <w:i w:val="0"/>
          <w:color w:val="0D0D0D" w:themeColor="text1" w:themeTint="F2"/>
        </w:rPr>
        <w:t>Form</w:t>
      </w:r>
      <w:bookmarkEnd w:id="11"/>
      <w:bookmarkEnd w:id="12"/>
    </w:p>
    <w:p w14:paraId="202C690E" w14:textId="59C70BBD" w:rsidR="00911D21" w:rsidRDefault="00911D21" w:rsidP="00911D21">
      <w:pPr>
        <w:rPr>
          <w:lang w:eastAsia="sv-SE"/>
        </w:rPr>
      </w:pPr>
      <w:r>
        <w:rPr>
          <w:lang w:eastAsia="sv-SE"/>
        </w:rPr>
        <w:t xml:space="preserve">Parkeringsytor för mikromobilitet får en egen struktur med anpassat mått mellan utrustningarna som gör den bättre lämpad för parkering av </w:t>
      </w:r>
      <w:r w:rsidR="00C067B3">
        <w:rPr>
          <w:lang w:eastAsia="sv-SE"/>
        </w:rPr>
        <w:t>bred</w:t>
      </w:r>
      <w:r w:rsidR="00D91A23">
        <w:rPr>
          <w:lang w:eastAsia="sv-SE"/>
        </w:rPr>
        <w:t>a</w:t>
      </w:r>
      <w:r>
        <w:rPr>
          <w:lang w:eastAsia="sv-SE"/>
        </w:rPr>
        <w:t xml:space="preserve"> mikromobilitet</w:t>
      </w:r>
      <w:r w:rsidR="00D91A23">
        <w:rPr>
          <w:lang w:eastAsia="sv-SE"/>
        </w:rPr>
        <w:t>sfordon</w:t>
      </w:r>
      <w:r>
        <w:rPr>
          <w:lang w:eastAsia="sv-SE"/>
        </w:rPr>
        <w:t xml:space="preserve"> så som lådcyklar</w:t>
      </w:r>
      <w:r w:rsidR="00D91A23">
        <w:rPr>
          <w:lang w:eastAsia="sv-SE"/>
        </w:rPr>
        <w:t xml:space="preserve"> samt för högre kapacitet mellan utrustningen av</w:t>
      </w:r>
      <w:r w:rsidR="001C0FF7">
        <w:rPr>
          <w:lang w:eastAsia="sv-SE"/>
        </w:rPr>
        <w:t xml:space="preserve"> </w:t>
      </w:r>
      <w:r w:rsidR="00D91A23">
        <w:rPr>
          <w:lang w:eastAsia="sv-SE"/>
        </w:rPr>
        <w:t>exempelvis elsparkcyklar</w:t>
      </w:r>
      <w:r>
        <w:rPr>
          <w:lang w:eastAsia="sv-SE"/>
        </w:rPr>
        <w:t>. Tillsammans med färgen bidrar det till att särskilja ytan från befintlig cykelparkering</w:t>
      </w:r>
      <w:r w:rsidR="00D91A23">
        <w:rPr>
          <w:lang w:eastAsia="sv-SE"/>
        </w:rPr>
        <w:t xml:space="preserve"> och därmed</w:t>
      </w:r>
      <w:r w:rsidR="00A45E96">
        <w:rPr>
          <w:lang w:eastAsia="sv-SE"/>
        </w:rPr>
        <w:t xml:space="preserve"> signalera delningstjänst</w:t>
      </w:r>
      <w:r>
        <w:rPr>
          <w:lang w:eastAsia="sv-SE"/>
        </w:rPr>
        <w:t xml:space="preserve">. Vid val av utrustning har ett mjukt formspråk eftersträvats, vilket samspelar väl med </w:t>
      </w:r>
      <w:r w:rsidR="00F9330E">
        <w:rPr>
          <w:lang w:eastAsia="sv-SE"/>
        </w:rPr>
        <w:t>Göteborgs Stad</w:t>
      </w:r>
      <w:r>
        <w:rPr>
          <w:lang w:eastAsia="sv-SE"/>
        </w:rPr>
        <w:t xml:space="preserve">s befintliga utrustningar för cykelparkering. </w:t>
      </w:r>
      <w:r>
        <w:rPr>
          <w:lang w:eastAsia="sv-SE"/>
        </w:rPr>
        <w:lastRenderedPageBreak/>
        <w:t xml:space="preserve">Konceptet byggs upp av två utrustningar för uppställning och låsning av mikromobilitet, se </w:t>
      </w:r>
      <w:r>
        <w:rPr>
          <w:lang w:eastAsia="sv-SE"/>
        </w:rPr>
        <w:fldChar w:fldCharType="begin"/>
      </w:r>
      <w:r>
        <w:rPr>
          <w:lang w:eastAsia="sv-SE"/>
        </w:rPr>
        <w:instrText xml:space="preserve"> REF _Ref125650368 \h </w:instrText>
      </w:r>
      <w:r>
        <w:rPr>
          <w:lang w:eastAsia="sv-SE"/>
        </w:rPr>
      </w:r>
      <w:r>
        <w:rPr>
          <w:lang w:eastAsia="sv-SE"/>
        </w:rPr>
        <w:fldChar w:fldCharType="separate"/>
      </w:r>
      <w:r>
        <w:t xml:space="preserve">Figur </w:t>
      </w:r>
      <w:r>
        <w:rPr>
          <w:lang w:eastAsia="sv-SE"/>
        </w:rPr>
        <w:fldChar w:fldCharType="end"/>
      </w:r>
      <w:r w:rsidR="00EA3261">
        <w:rPr>
          <w:lang w:eastAsia="sv-SE"/>
        </w:rPr>
        <w:t xml:space="preserve">1 &amp; 2. </w:t>
      </w:r>
    </w:p>
    <w:p w14:paraId="62C706EA" w14:textId="6DA116AB" w:rsidR="00911D21" w:rsidRDefault="00911D21" w:rsidP="00911D21">
      <w:pPr>
        <w:keepNext/>
      </w:pPr>
      <w:r>
        <w:rPr>
          <w:noProof/>
        </w:rPr>
        <w:drawing>
          <wp:inline distT="0" distB="0" distL="0" distR="0" wp14:anchorId="1BCBFC78" wp14:editId="16ECD987">
            <wp:extent cx="1676129" cy="1130060"/>
            <wp:effectExtent l="0" t="0" r="0" b="0"/>
            <wp:docPr id="14" name="Picture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 name="Bildobjekt 14"/>
                    <pic:cNvPicPr/>
                  </pic:nvPicPr>
                  <pic:blipFill rotWithShape="1">
                    <a:blip r:embed="rId12">
                      <a:extLst>
                        <a:ext uri="{28A0092B-C50C-407E-A947-70E740481C1C}">
                          <a14:useLocalDpi xmlns:a14="http://schemas.microsoft.com/office/drawing/2010/main" val="0"/>
                        </a:ext>
                      </a:extLst>
                    </a:blip>
                    <a:srcRect l="25478" t="16731" r="49010" b="49500"/>
                    <a:stretch/>
                  </pic:blipFill>
                  <pic:spPr bwMode="auto">
                    <a:xfrm>
                      <a:off x="0" y="0"/>
                      <a:ext cx="1718882" cy="1158884"/>
                    </a:xfrm>
                    <a:prstGeom prst="rect">
                      <a:avLst/>
                    </a:prstGeom>
                    <a:ln>
                      <a:noFill/>
                    </a:ln>
                    <a:extLst>
                      <a:ext uri="{53640926-AAD7-44D8-BBD7-CCE9431645EC}">
                        <a14:shadowObscured xmlns:a14="http://schemas.microsoft.com/office/drawing/2010/main"/>
                      </a:ext>
                    </a:extLst>
                  </pic:spPr>
                </pic:pic>
              </a:graphicData>
            </a:graphic>
          </wp:inline>
        </w:drawing>
      </w:r>
    </w:p>
    <w:p w14:paraId="08612E21" w14:textId="52C48D78" w:rsidR="00911D21" w:rsidRDefault="00911D21" w:rsidP="00911D21">
      <w:pPr>
        <w:pStyle w:val="Beskrivning"/>
      </w:pPr>
      <w:bookmarkStart w:id="13" w:name="_Ref125650368"/>
      <w:r>
        <w:t xml:space="preserve">Figur </w:t>
      </w:r>
      <w:r>
        <w:fldChar w:fldCharType="begin"/>
      </w:r>
      <w:r>
        <w:instrText>SEQ Figur \* ARABIC</w:instrText>
      </w:r>
      <w:r>
        <w:fldChar w:fldCharType="separate"/>
      </w:r>
      <w:r w:rsidR="00EA3261">
        <w:rPr>
          <w:noProof/>
        </w:rPr>
        <w:t>1</w:t>
      </w:r>
      <w:r>
        <w:fldChar w:fldCharType="end"/>
      </w:r>
      <w:bookmarkEnd w:id="13"/>
      <w:r>
        <w:t xml:space="preserve">- Cykelställ Sheffield från </w:t>
      </w:r>
      <w:proofErr w:type="spellStart"/>
      <w:r>
        <w:t>Falco</w:t>
      </w:r>
      <w:proofErr w:type="spellEnd"/>
      <w:r>
        <w:t xml:space="preserve"> (artikelnummer 02.004.000). Utrustningen är 750 mm bred med en rördiameter på 42 mm. Utrustningen monteras så att den når en topphöjd av 700 mm över markytan, vilket är något lägre än standardhöjd för cykelställ. </w:t>
      </w:r>
      <w:r w:rsidR="0005466B">
        <w:t>Färgen är inte besluta</w:t>
      </w:r>
      <w:r w:rsidR="00E42E15">
        <w:t>d</w:t>
      </w:r>
      <w:r w:rsidR="0005466B">
        <w:t xml:space="preserve">. </w:t>
      </w:r>
    </w:p>
    <w:p w14:paraId="298A5621" w14:textId="3B16FC6A" w:rsidR="00A476AB" w:rsidRPr="00A476AB" w:rsidRDefault="00A476AB" w:rsidP="00A476AB">
      <w:r>
        <w:rPr>
          <w:noProof/>
        </w:rPr>
        <w:drawing>
          <wp:inline distT="0" distB="0" distL="0" distR="0" wp14:anchorId="7BDE52D5" wp14:editId="1B1CBDE7">
            <wp:extent cx="2727960" cy="1155940"/>
            <wp:effectExtent l="0" t="0" r="0" b="6350"/>
            <wp:docPr id="18" name="Picture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Bildobjekt 18"/>
                    <pic:cNvPicPr/>
                  </pic:nvPicPr>
                  <pic:blipFill rotWithShape="1">
                    <a:blip r:embed="rId13" cstate="print">
                      <a:extLst>
                        <a:ext uri="{28A0092B-C50C-407E-A947-70E740481C1C}">
                          <a14:useLocalDpi xmlns:a14="http://schemas.microsoft.com/office/drawing/2010/main" val="0"/>
                        </a:ext>
                      </a:extLst>
                    </a:blip>
                    <a:srcRect l="13299" t="8612" r="35528" b="48819"/>
                    <a:stretch/>
                  </pic:blipFill>
                  <pic:spPr bwMode="auto">
                    <a:xfrm>
                      <a:off x="0" y="0"/>
                      <a:ext cx="2854799" cy="1209686"/>
                    </a:xfrm>
                    <a:prstGeom prst="rect">
                      <a:avLst/>
                    </a:prstGeom>
                    <a:ln>
                      <a:noFill/>
                    </a:ln>
                    <a:extLst>
                      <a:ext uri="{53640926-AAD7-44D8-BBD7-CCE9431645EC}">
                        <a14:shadowObscured xmlns:a14="http://schemas.microsoft.com/office/drawing/2010/main"/>
                      </a:ext>
                    </a:extLst>
                  </pic:spPr>
                </pic:pic>
              </a:graphicData>
            </a:graphic>
          </wp:inline>
        </w:drawing>
      </w:r>
    </w:p>
    <w:p w14:paraId="133369C7" w14:textId="383744F3" w:rsidR="00911D21" w:rsidRDefault="00911D21" w:rsidP="00911D21">
      <w:pPr>
        <w:pStyle w:val="Beskrivning"/>
      </w:pPr>
      <w:bookmarkStart w:id="14" w:name="_Ref125650382"/>
      <w:r>
        <w:t xml:space="preserve">Figur </w:t>
      </w:r>
      <w:r>
        <w:fldChar w:fldCharType="begin"/>
      </w:r>
      <w:r>
        <w:instrText>SEQ Figur \* ARABIC</w:instrText>
      </w:r>
      <w:r>
        <w:fldChar w:fldCharType="separate"/>
      </w:r>
      <w:r w:rsidR="00EA3261">
        <w:rPr>
          <w:noProof/>
        </w:rPr>
        <w:t>2</w:t>
      </w:r>
      <w:r>
        <w:fldChar w:fldCharType="end"/>
      </w:r>
      <w:bookmarkEnd w:id="14"/>
      <w:r>
        <w:t xml:space="preserve">- Cykelställ Sheffield från </w:t>
      </w:r>
      <w:proofErr w:type="spellStart"/>
      <w:r>
        <w:t>Falco</w:t>
      </w:r>
      <w:proofErr w:type="spellEnd"/>
      <w:r>
        <w:t xml:space="preserve"> (artikelnummer 02.102.000). Utrustningen är 1800 mm bred med en rördiameter på 42 mm. Utrustningen monteras så att den når en topphöjd av 700 mm över markytan, vilket är något lägre än standardhöjd för cykelställ. </w:t>
      </w:r>
      <w:r w:rsidR="0005466B">
        <w:t>Färgen är inte beslutad.</w:t>
      </w:r>
    </w:p>
    <w:p w14:paraId="5E8A19D2" w14:textId="77777777" w:rsidR="00093CA0" w:rsidRDefault="00911D21" w:rsidP="00093CA0">
      <w:pPr>
        <w:pStyle w:val="Rubrik2"/>
        <w:rPr>
          <w:rStyle w:val="Starkbetoning"/>
          <w:b/>
          <w:bCs w:val="0"/>
          <w:i w:val="0"/>
          <w:iCs w:val="0"/>
          <w:color w:val="0D0D0D" w:themeColor="text1" w:themeTint="F2"/>
        </w:rPr>
      </w:pPr>
      <w:bookmarkStart w:id="15" w:name="_Toc132643292"/>
      <w:bookmarkStart w:id="16" w:name="_Toc134518922"/>
      <w:r w:rsidRPr="00093CA0">
        <w:rPr>
          <w:rStyle w:val="Starkbetoning"/>
          <w:b/>
          <w:bCs w:val="0"/>
          <w:i w:val="0"/>
          <w:iCs w:val="0"/>
          <w:color w:val="0D0D0D" w:themeColor="text1" w:themeTint="F2"/>
        </w:rPr>
        <w:t>Placering</w:t>
      </w:r>
      <w:bookmarkEnd w:id="15"/>
      <w:bookmarkEnd w:id="16"/>
    </w:p>
    <w:p w14:paraId="6E547F12" w14:textId="1A98BA11" w:rsidR="00986D94" w:rsidRDefault="00986D94" w:rsidP="00986D94">
      <w:r>
        <w:t xml:space="preserve">I stadsmiljön ska många funktioner rymmas så som cykelparkering, vistelse, framkomlighet, bilparkering, </w:t>
      </w:r>
      <w:r w:rsidR="00C52AC4">
        <w:t>parkering för rörelsehindrad</w:t>
      </w:r>
      <w:r>
        <w:t>, lastplatser för varutransporter, sopkärl, belysningsarmaturer</w:t>
      </w:r>
      <w:r w:rsidR="004311E4">
        <w:t>, vägmärken</w:t>
      </w:r>
      <w:r>
        <w:t xml:space="preserve"> och mycket mer. I många fall är det svårt att hitta en lämplig plats utan att påverka de funktioner som finns på platsen idag. Prioriteringen behöver göras enligt styrande dokument. Följande principer för placering av parkeringsplatser för delad mikromobilitet ska styra valet av parkering. </w:t>
      </w:r>
    </w:p>
    <w:p w14:paraId="3A9BC4BC" w14:textId="77777777" w:rsidR="00986D94" w:rsidRDefault="00986D94" w:rsidP="00986D94">
      <w:pPr>
        <w:pStyle w:val="Liststycke"/>
        <w:ind w:left="360"/>
      </w:pPr>
      <w:r>
        <w:t>Övergripande principer för placering</w:t>
      </w:r>
    </w:p>
    <w:p w14:paraId="04D7290E" w14:textId="77777777" w:rsidR="00986D94" w:rsidRDefault="00986D94" w:rsidP="00986D94">
      <w:pPr>
        <w:pStyle w:val="Liststycke"/>
        <w:numPr>
          <w:ilvl w:val="0"/>
          <w:numId w:val="5"/>
        </w:numPr>
      </w:pPr>
      <w:r>
        <w:t>Ytan bör vara väl synlig på flera håll, exempelvis i öppna stadsrum eller i närheten av korsningspunkter mellan gator.</w:t>
      </w:r>
    </w:p>
    <w:p w14:paraId="4D4EBFDF" w14:textId="36C13217" w:rsidR="00986D94" w:rsidRDefault="00986D94" w:rsidP="00986D94">
      <w:pPr>
        <w:pStyle w:val="Liststycke"/>
        <w:numPr>
          <w:ilvl w:val="0"/>
          <w:numId w:val="5"/>
        </w:numPr>
      </w:pPr>
      <w:r>
        <w:t xml:space="preserve">Ytan bör placeras i närheten av viktiga målpunkter, kollektivtrafik och besökspunkter. </w:t>
      </w:r>
    </w:p>
    <w:p w14:paraId="6123BA48" w14:textId="77777777" w:rsidR="00986D94" w:rsidRDefault="00986D94" w:rsidP="00986D94">
      <w:pPr>
        <w:pStyle w:val="Liststycke"/>
        <w:numPr>
          <w:ilvl w:val="0"/>
          <w:numId w:val="5"/>
        </w:numPr>
      </w:pPr>
      <w:r>
        <w:t xml:space="preserve">Ytan bör placeras i nivå med utpekad körbana för cykel och enpersonsfordon för att användare ska kunna ta sig till och från ytan fritt från hinder och förebygga felaktig användning på gångbana. </w:t>
      </w:r>
    </w:p>
    <w:p w14:paraId="32AE480E" w14:textId="15088BB1" w:rsidR="00986D94" w:rsidRDefault="00986D94" w:rsidP="00986D94">
      <w:pPr>
        <w:pStyle w:val="Liststycke"/>
        <w:numPr>
          <w:ilvl w:val="0"/>
          <w:numId w:val="5"/>
        </w:numPr>
      </w:pPr>
      <w:r>
        <w:t xml:space="preserve">Placering på gångyta ska i möjligaste mån undvikas, men kan övervägas </w:t>
      </w:r>
      <w:r w:rsidR="0016510D">
        <w:t>om ingen annan möjlighet finns</w:t>
      </w:r>
      <w:r>
        <w:t xml:space="preserve"> sig eller vid anslutning till torg </w:t>
      </w:r>
      <w:r w:rsidR="0016510D">
        <w:t>från exempelvis gångfartsområde.</w:t>
      </w:r>
    </w:p>
    <w:p w14:paraId="630F0A24" w14:textId="76057B9A" w:rsidR="00986D94" w:rsidRDefault="00986D94" w:rsidP="00986D94">
      <w:pPr>
        <w:pStyle w:val="Liststycke"/>
        <w:numPr>
          <w:ilvl w:val="0"/>
          <w:numId w:val="5"/>
        </w:numPr>
      </w:pPr>
      <w:r>
        <w:t xml:space="preserve">Placering av ytan bör anpassas så att den samspelar med platsens befintliga utformning och följer platsens befintliga riktningar, </w:t>
      </w:r>
      <w:r>
        <w:lastRenderedPageBreak/>
        <w:t>exempelvis gränser mellan markmaterial, markmönster</w:t>
      </w:r>
      <w:r w:rsidR="0016510D">
        <w:t xml:space="preserve"> och</w:t>
      </w:r>
      <w:r>
        <w:t xml:space="preserve"> utrustningar</w:t>
      </w:r>
      <w:r w:rsidR="0016510D">
        <w:t>.</w:t>
      </w:r>
    </w:p>
    <w:p w14:paraId="5304E4BD" w14:textId="77777777" w:rsidR="00986D94" w:rsidRDefault="00986D94" w:rsidP="00986D94">
      <w:pPr>
        <w:pStyle w:val="Liststycke"/>
        <w:numPr>
          <w:ilvl w:val="0"/>
          <w:numId w:val="5"/>
        </w:numPr>
      </w:pPr>
      <w:r>
        <w:t>Ytan bör placeras så att den inte utgör en barriär för befintlig gång, led- eller cykelstråk.</w:t>
      </w:r>
    </w:p>
    <w:p w14:paraId="78055E94" w14:textId="5D13D128" w:rsidR="00100747" w:rsidRDefault="00FE199C" w:rsidP="00AF4B8D">
      <w:r>
        <w:t>P</w:t>
      </w:r>
      <w:r w:rsidR="00100747">
        <w:t xml:space="preserve">arkering av delad mikromobilitet </w:t>
      </w:r>
      <w:r>
        <w:t>vid befintlig i</w:t>
      </w:r>
      <w:r w:rsidR="00100747">
        <w:t>nfrastruktur för privat cykling</w:t>
      </w:r>
      <w:r>
        <w:t xml:space="preserve"> ska</w:t>
      </w:r>
      <w:r w:rsidR="00100747">
        <w:t xml:space="preserve"> undvika</w:t>
      </w:r>
      <w:r>
        <w:t>s</w:t>
      </w:r>
      <w:r w:rsidR="00100747">
        <w:t xml:space="preserve"> </w:t>
      </w:r>
      <w:r w:rsidR="00D86835">
        <w:t xml:space="preserve">som </w:t>
      </w:r>
      <w:r w:rsidR="00100747">
        <w:t>regel, eftersom att åtgärda en målkonflikt med gångtrafik genom att öka målkonflikten med ett annat högt prioriterat färdsätt</w:t>
      </w:r>
      <w:r w:rsidR="0054168D">
        <w:t>, cykel,</w:t>
      </w:r>
      <w:r w:rsidR="00100747">
        <w:t xml:space="preserve"> inte bedömts vara en fungerande lösning på problemet. </w:t>
      </w:r>
      <w:r w:rsidR="00C91C4D">
        <w:t>Utformningen av</w:t>
      </w:r>
      <w:r w:rsidR="00100747">
        <w:t xml:space="preserve"> cykelparkering för privat cykling och delad mikromobilitet </w:t>
      </w:r>
      <w:r w:rsidR="00C91C4D">
        <w:t xml:space="preserve">skiljer sig </w:t>
      </w:r>
      <w:r w:rsidR="00100747">
        <w:t>åt.</w:t>
      </w:r>
      <w:r w:rsidR="00C91C4D" w:rsidRPr="00C91C4D">
        <w:t xml:space="preserve"> </w:t>
      </w:r>
      <w:r w:rsidR="00100747">
        <w:t xml:space="preserve">Cykelparkering är dessutom endast utbyggd i de centrala stadsdelarna och i nära anslutning till viktiga målpunkter. </w:t>
      </w:r>
    </w:p>
    <w:p w14:paraId="7DC80272" w14:textId="2D38BD62" w:rsidR="00986D94" w:rsidRDefault="00986D94" w:rsidP="00986D94">
      <w:r>
        <w:t>Parkering för mikromobilitet bör i första hand placeras inom befintlig yta för längs</w:t>
      </w:r>
      <w:r w:rsidR="00272E05">
        <w:t xml:space="preserve">gående </w:t>
      </w:r>
      <w:r>
        <w:t xml:space="preserve">parkeringar, företrädesvis ytor avsedda för personbilar. Detta går i linje med </w:t>
      </w:r>
      <w:r w:rsidR="004A7141">
        <w:t>de</w:t>
      </w:r>
      <w:r w:rsidR="00645F31">
        <w:t>n</w:t>
      </w:r>
      <w:r w:rsidR="004A7141">
        <w:t xml:space="preserve"> politiskt beslutade</w:t>
      </w:r>
      <w:r>
        <w:t xml:space="preserve"> stadsmiljö</w:t>
      </w:r>
      <w:r w:rsidR="00645F31">
        <w:t>planen</w:t>
      </w:r>
      <w:r>
        <w:t xml:space="preserve"> och Göteborgs Stads prioriterade strategier att minska motortrafikarbetet och främja cyklande</w:t>
      </w:r>
      <w:r w:rsidR="00BD7A14">
        <w:t xml:space="preserve"> samt budgetuppdrag för 2023 om </w:t>
      </w:r>
      <w:r w:rsidR="00061798">
        <w:t xml:space="preserve">att </w:t>
      </w:r>
      <w:r w:rsidR="00061798" w:rsidRPr="00061798">
        <w:t>p-platser ska reserveras till en ökad andel gröna bilpooler och delningstjänster</w:t>
      </w:r>
      <w:r>
        <w:t xml:space="preserve">. Där sådan yta inte finns att tillgå kan ianspråktagande av lastzon övervägas, särskilt om det finns alternativa lastzoner i närheten. Vid behov kan lastzon flyttas några meter för att ge utrymme åt parkering för mikromobilitet. Kvarvarande parkeringsyta för personbilar eller lastzon bör vara tillräckligt stor för att rymma tänkt antal fordon inklusive manövreringsyta för dessa. </w:t>
      </w:r>
      <w:r w:rsidR="00E45368">
        <w:t>Slutligen</w:t>
      </w:r>
      <w:r>
        <w:t xml:space="preserve"> bör ytor med god kapacitet på gångbanor eller torgytor övervägas. Där kan även befintlig cykelparkering som har låg nyttjandegrad dedikeras eller ändras till </w:t>
      </w:r>
      <w:r w:rsidR="00FC4FC7">
        <w:t xml:space="preserve">parkering för </w:t>
      </w:r>
      <w:r>
        <w:t xml:space="preserve">delad mikromobilitet. </w:t>
      </w:r>
    </w:p>
    <w:p w14:paraId="7D12BCCE" w14:textId="6A83D55B" w:rsidR="00986D94" w:rsidRDefault="00986D94" w:rsidP="00986D94">
      <w:r>
        <w:t xml:space="preserve">Befintlig </w:t>
      </w:r>
      <w:r w:rsidR="00D50B6A">
        <w:t>parkering för rörelsehindrad</w:t>
      </w:r>
      <w:r>
        <w:t xml:space="preserve"> bör inte omvandlas till parkering för mikromobilitet men kan övervägas då behovet av</w:t>
      </w:r>
      <w:r w:rsidRPr="00C71B6A">
        <w:t xml:space="preserve"> parkering för mikromobilitet anses särskilt högt samt under förutsättning att det finns en alternativ </w:t>
      </w:r>
      <w:r w:rsidR="00061798">
        <w:t>parkering för rörelsehindrad</w:t>
      </w:r>
      <w:r w:rsidRPr="00C71B6A">
        <w:t xml:space="preserve"> i direkt anslutning.</w:t>
      </w:r>
    </w:p>
    <w:p w14:paraId="2B00396D" w14:textId="731579F6" w:rsidR="00911D21" w:rsidRDefault="00911D21" w:rsidP="00FB757F">
      <w:r>
        <w:rPr>
          <w:lang w:eastAsia="sv-SE"/>
        </w:rPr>
        <w:t xml:space="preserve">Vid placering av parkeringsytan i trafikmiljö används en kombination av de båda </w:t>
      </w:r>
      <w:proofErr w:type="spellStart"/>
      <w:r>
        <w:rPr>
          <w:lang w:eastAsia="sv-SE"/>
        </w:rPr>
        <w:t>cykelbågarna</w:t>
      </w:r>
      <w:proofErr w:type="spellEnd"/>
      <w:r>
        <w:rPr>
          <w:lang w:eastAsia="sv-SE"/>
        </w:rPr>
        <w:t xml:space="preserve">. </w:t>
      </w:r>
      <w:r>
        <w:t>Placerade invid varandra skapar de en tydlig struktur som uppmanar användarna att parkera sina mikromobilitetsfordon i anvisad riktning</w:t>
      </w:r>
      <w:r w:rsidR="00AB3EC1">
        <w:t>, samtidigt som det finns utrymme också för stö</w:t>
      </w:r>
      <w:r w:rsidR="00460F30">
        <w:t>rre fordon så som lådcyklar</w:t>
      </w:r>
      <w:r>
        <w:t xml:space="preserve">. Utrustningens bågform innebär </w:t>
      </w:r>
      <w:r w:rsidR="00460F30">
        <w:t xml:space="preserve">dessutom </w:t>
      </w:r>
      <w:r>
        <w:t xml:space="preserve">att den lämpar sig för ramlåsning av många olika typer av mikromobilitetsfordon samt att den kan fungera som stöd </w:t>
      </w:r>
      <w:r w:rsidR="0001043B">
        <w:t xml:space="preserve">och riktningsgivare </w:t>
      </w:r>
      <w:r>
        <w:t xml:space="preserve">för fordon som exempelvis elsparkcyklar. </w:t>
      </w:r>
    </w:p>
    <w:p w14:paraId="42A7D3A7" w14:textId="69B85176" w:rsidR="00911D21" w:rsidRDefault="008B621A" w:rsidP="00911D21">
      <w:pPr>
        <w:keepNext/>
      </w:pPr>
      <w:r>
        <w:rPr>
          <w:noProof/>
          <w:sz w:val="16"/>
          <w:szCs w:val="16"/>
        </w:rPr>
        <w:lastRenderedPageBreak/>
        <w:drawing>
          <wp:inline distT="0" distB="0" distL="0" distR="0" wp14:anchorId="5F1A171F" wp14:editId="5A290FF5">
            <wp:extent cx="4499610" cy="1875188"/>
            <wp:effectExtent l="0" t="0" r="0" b="0"/>
            <wp:docPr id="22" name="Picture 22" descr="En bild som visar diagram&#10;&#10;Automatiskt genererad beskrivn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Bildobjekt 5" descr="En bild som visar diagram&#10;&#10;Automatiskt genererad beskrivning"/>
                    <pic:cNvPicPr/>
                  </pic:nvPicPr>
                  <pic:blipFill>
                    <a:blip r:embed="rId14" cstate="print">
                      <a:extLst>
                        <a:ext uri="{28A0092B-C50C-407E-A947-70E740481C1C}">
                          <a14:useLocalDpi xmlns:a14="http://schemas.microsoft.com/office/drawing/2010/main" val="0"/>
                        </a:ext>
                      </a:extLst>
                    </a:blip>
                    <a:stretch>
                      <a:fillRect/>
                    </a:stretch>
                  </pic:blipFill>
                  <pic:spPr>
                    <a:xfrm>
                      <a:off x="0" y="0"/>
                      <a:ext cx="4499610" cy="1875188"/>
                    </a:xfrm>
                    <a:prstGeom prst="rect">
                      <a:avLst/>
                    </a:prstGeom>
                  </pic:spPr>
                </pic:pic>
              </a:graphicData>
            </a:graphic>
          </wp:inline>
        </w:drawing>
      </w:r>
    </w:p>
    <w:p w14:paraId="3B6F8B54" w14:textId="645DDC2B" w:rsidR="00911D21" w:rsidRDefault="00911D21" w:rsidP="00911D21">
      <w:pPr>
        <w:pStyle w:val="Beskrivning"/>
      </w:pPr>
      <w:r>
        <w:t xml:space="preserve">Figur </w:t>
      </w:r>
      <w:r>
        <w:fldChar w:fldCharType="begin"/>
      </w:r>
      <w:r>
        <w:instrText>SEQ Figur \* ARABIC</w:instrText>
      </w:r>
      <w:r>
        <w:fldChar w:fldCharType="separate"/>
      </w:r>
      <w:r w:rsidR="00FB07E4">
        <w:rPr>
          <w:noProof/>
        </w:rPr>
        <w:t>3</w:t>
      </w:r>
      <w:r>
        <w:fldChar w:fldCharType="end"/>
      </w:r>
      <w:r>
        <w:t>- Placering av parkeringsyta för mikromobilitet i trafikmiljö.</w:t>
      </w:r>
    </w:p>
    <w:p w14:paraId="11926B7C" w14:textId="77777777" w:rsidR="00911D21" w:rsidRDefault="00911D21" w:rsidP="00911D21">
      <w:pPr>
        <w:pStyle w:val="Brdtext1"/>
        <w:keepNext/>
      </w:pPr>
      <w:r>
        <w:rPr>
          <w:noProof/>
        </w:rPr>
        <w:drawing>
          <wp:inline distT="0" distB="0" distL="0" distR="0" wp14:anchorId="1F37D898" wp14:editId="1E1205EB">
            <wp:extent cx="4145515" cy="2596119"/>
            <wp:effectExtent l="0" t="0" r="7620" b="0"/>
            <wp:docPr id="26" name="Picture 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 name="Bildobjekt 26"/>
                    <pic:cNvPicPr/>
                  </pic:nvPicPr>
                  <pic:blipFill rotWithShape="1">
                    <a:blip r:embed="rId15" cstate="print">
                      <a:extLst>
                        <a:ext uri="{28A0092B-C50C-407E-A947-70E740481C1C}">
                          <a14:useLocalDpi xmlns:a14="http://schemas.microsoft.com/office/drawing/2010/main" val="0"/>
                        </a:ext>
                      </a:extLst>
                    </a:blip>
                    <a:srcRect t="7352" b="4141"/>
                    <a:stretch/>
                  </pic:blipFill>
                  <pic:spPr bwMode="auto">
                    <a:xfrm>
                      <a:off x="0" y="0"/>
                      <a:ext cx="4146923" cy="2597001"/>
                    </a:xfrm>
                    <a:prstGeom prst="rect">
                      <a:avLst/>
                    </a:prstGeom>
                    <a:ln>
                      <a:noFill/>
                    </a:ln>
                    <a:extLst>
                      <a:ext uri="{53640926-AAD7-44D8-BBD7-CCE9431645EC}">
                        <a14:shadowObscured xmlns:a14="http://schemas.microsoft.com/office/drawing/2010/main"/>
                      </a:ext>
                    </a:extLst>
                  </pic:spPr>
                </pic:pic>
              </a:graphicData>
            </a:graphic>
          </wp:inline>
        </w:drawing>
      </w:r>
    </w:p>
    <w:p w14:paraId="393225BA" w14:textId="30D32060" w:rsidR="00911D21" w:rsidRPr="000B5F83" w:rsidRDefault="00911D21" w:rsidP="00911D21">
      <w:pPr>
        <w:pStyle w:val="Beskrivning"/>
      </w:pPr>
      <w:r>
        <w:t xml:space="preserve">Figur </w:t>
      </w:r>
      <w:r>
        <w:fldChar w:fldCharType="begin"/>
      </w:r>
      <w:r>
        <w:instrText>SEQ Figur \* ARABIC</w:instrText>
      </w:r>
      <w:r>
        <w:fldChar w:fldCharType="separate"/>
      </w:r>
      <w:r w:rsidR="00EA3261">
        <w:rPr>
          <w:noProof/>
        </w:rPr>
        <w:t>4</w:t>
      </w:r>
      <w:r>
        <w:fldChar w:fldCharType="end"/>
      </w:r>
      <w:r>
        <w:t>- Illustration som visar hur konceptet kan tillämpas vid placering i trafikmiljö.</w:t>
      </w:r>
    </w:p>
    <w:p w14:paraId="09C395B6" w14:textId="245852E8" w:rsidR="00911D21" w:rsidRDefault="00911D21" w:rsidP="00911D21">
      <w:r>
        <w:t>Den långa varianten av utrustning används vid placering av parkeringsytan i direkt anslutning till trafikmiljö</w:t>
      </w:r>
      <w:r w:rsidR="00286CB4">
        <w:t xml:space="preserve"> och </w:t>
      </w:r>
      <w:r w:rsidR="00273945">
        <w:t xml:space="preserve">har </w:t>
      </w:r>
      <w:r>
        <w:t xml:space="preserve">flera funktioner. Den används som inramning och styrande av parkeringsriktning, för fastlåsning av lådcykel och som skyddsbarriär mot passerande trafik. Utrustningen förses med vit reflextejp typ ATA, eller likvärdig, för ökad synlighet. Den korta modellen utgör parkeringsytans inre struktur. </w:t>
      </w:r>
    </w:p>
    <w:p w14:paraId="2F532C5A" w14:textId="0EB7B05E" w:rsidR="00911D21" w:rsidRDefault="00911D21" w:rsidP="00911D21">
      <w:r>
        <w:t>Utrustningarna monteras med höjden 700 mm över mark. Det är något lägre än vad som rekommenderas för cykelparkering. Modifieringen möjliggör smidigare fastlåsning av lådcykel och andra låga mikromobilitetsfordon och bidrar samtidigt till att ytterligare särskilja parkeringsytan från befintlig</w:t>
      </w:r>
      <w:r w:rsidR="009158C4">
        <w:t>a</w:t>
      </w:r>
      <w:r>
        <w:t xml:space="preserve"> cykelparkering</w:t>
      </w:r>
      <w:r w:rsidR="009158C4">
        <w:t>ar för privat cykling.</w:t>
      </w:r>
      <w:r>
        <w:t xml:space="preserve"> Utrustningarna monteras med fundament under mark eller med anordning för fastbultning i mark beroende på tidsperspektiv för placeringen. Fundament får ej sticka upp ovan mark eller på annat sätt vara synligt. </w:t>
      </w:r>
    </w:p>
    <w:p w14:paraId="24D94C3E" w14:textId="77777777" w:rsidR="00911D21" w:rsidRPr="00214C91" w:rsidRDefault="00911D21" w:rsidP="00911D21">
      <w:pPr>
        <w:pStyle w:val="Rubrik3"/>
      </w:pPr>
      <w:bookmarkStart w:id="17" w:name="_Toc132643293"/>
      <w:bookmarkStart w:id="18" w:name="_Toc134518923"/>
      <w:r w:rsidRPr="00214C91">
        <w:rPr>
          <w:rStyle w:val="Starkbetoning"/>
          <w:b w:val="0"/>
          <w:i w:val="0"/>
          <w:color w:val="0D0D0D" w:themeColor="text1" w:themeTint="F2"/>
        </w:rPr>
        <w:lastRenderedPageBreak/>
        <w:t>Placering i torgmiljö/gångbana</w:t>
      </w:r>
      <w:bookmarkEnd w:id="17"/>
      <w:bookmarkEnd w:id="18"/>
    </w:p>
    <w:p w14:paraId="3F4EAE4E" w14:textId="6CB32F53" w:rsidR="00911D21" w:rsidRPr="00683A55" w:rsidRDefault="00911D21" w:rsidP="00911D21">
      <w:r>
        <w:rPr>
          <w:lang w:eastAsia="sv-SE"/>
        </w:rPr>
        <w:t xml:space="preserve">Vid placering av parkeringsytan i torgmiljö eller på gångbana är det </w:t>
      </w:r>
      <w:r w:rsidR="00043DB6">
        <w:rPr>
          <w:lang w:eastAsia="sv-SE"/>
        </w:rPr>
        <w:t xml:space="preserve">mer </w:t>
      </w:r>
      <w:r>
        <w:rPr>
          <w:lang w:eastAsia="sv-SE"/>
        </w:rPr>
        <w:t>flexibelt att enbart använda den mindre av de båda utrustningarna</w:t>
      </w:r>
      <w:r w:rsidR="005856FE">
        <w:rPr>
          <w:lang w:eastAsia="sv-SE"/>
        </w:rPr>
        <w:t xml:space="preserve"> d</w:t>
      </w:r>
      <w:r>
        <w:rPr>
          <w:lang w:eastAsia="sv-SE"/>
        </w:rPr>
        <w:t>å behovet av inramning eller skyddsbarriär inte är nödvändigt i denna typ av miljö. Vid placering i torgmiljö eller på gångbana gäller</w:t>
      </w:r>
      <w:r w:rsidR="00D25420">
        <w:rPr>
          <w:lang w:eastAsia="sv-SE"/>
        </w:rPr>
        <w:t xml:space="preserve"> fortfarande</w:t>
      </w:r>
      <w:r>
        <w:rPr>
          <w:lang w:eastAsia="sv-SE"/>
        </w:rPr>
        <w:t xml:space="preserve"> samma höjd och monteringsanvisningar som i trafikmiljö. </w:t>
      </w:r>
      <w:r>
        <w:t>Detta förslag gör sig bäst om det placeras fristående från befintlig cykelparkering, för att undvika ett stökigt helhets</w:t>
      </w:r>
      <w:r w:rsidR="00014E11">
        <w:t>in</w:t>
      </w:r>
      <w:r>
        <w:t>tryck. Med fristående menas att de bör placeras minst några meter från befintliga ytor för cykelparkering. Vid placering bör kraven för hinderfri bredd för gång- och cykelbanor beaktas, enligt Teknisk handbok.</w:t>
      </w:r>
      <w:r w:rsidRPr="00FF2D26">
        <w:t xml:space="preserve"> </w:t>
      </w:r>
      <w:r>
        <w:t xml:space="preserve">Vid placering invid naturligt ledstråk bör avståndet mellan utrustningarna och det naturliga ledstråket uppgå till minst </w:t>
      </w:r>
      <w:r w:rsidR="00014E11">
        <w:t>1,4</w:t>
      </w:r>
      <w:r>
        <w:t xml:space="preserve"> meter.</w:t>
      </w:r>
    </w:p>
    <w:p w14:paraId="4881C0A0" w14:textId="6E807BF7" w:rsidR="00911D21" w:rsidRDefault="000E13A6" w:rsidP="00911D21">
      <w:pPr>
        <w:pStyle w:val="Brdtext"/>
      </w:pPr>
      <w:r>
        <w:rPr>
          <w:noProof/>
        </w:rPr>
        <w:drawing>
          <wp:inline distT="0" distB="0" distL="0" distR="0" wp14:anchorId="5220A72B" wp14:editId="0BDDA953">
            <wp:extent cx="4499610" cy="1942875"/>
            <wp:effectExtent l="0" t="0" r="0" b="635"/>
            <wp:docPr id="23" name="Picture 23" descr="En bild som visar diagram&#10;&#10;Automatiskt genererad beskrivn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Bildobjekt 7" descr="En bild som visar diagram&#10;&#10;Automatiskt genererad beskrivning"/>
                    <pic:cNvPicPr/>
                  </pic:nvPicPr>
                  <pic:blipFill>
                    <a:blip r:embed="rId16" cstate="print">
                      <a:extLst>
                        <a:ext uri="{28A0092B-C50C-407E-A947-70E740481C1C}">
                          <a14:useLocalDpi xmlns:a14="http://schemas.microsoft.com/office/drawing/2010/main" val="0"/>
                        </a:ext>
                      </a:extLst>
                    </a:blip>
                    <a:stretch>
                      <a:fillRect/>
                    </a:stretch>
                  </pic:blipFill>
                  <pic:spPr>
                    <a:xfrm>
                      <a:off x="0" y="0"/>
                      <a:ext cx="4499610" cy="1942875"/>
                    </a:xfrm>
                    <a:prstGeom prst="rect">
                      <a:avLst/>
                    </a:prstGeom>
                  </pic:spPr>
                </pic:pic>
              </a:graphicData>
            </a:graphic>
          </wp:inline>
        </w:drawing>
      </w:r>
    </w:p>
    <w:p w14:paraId="1925BE36" w14:textId="2D6C48F9" w:rsidR="00EA3261" w:rsidRDefault="00911D21" w:rsidP="00911D21">
      <w:pPr>
        <w:pStyle w:val="Beskrivning"/>
      </w:pPr>
      <w:r>
        <w:t xml:space="preserve">Figur </w:t>
      </w:r>
      <w:r>
        <w:fldChar w:fldCharType="begin"/>
      </w:r>
      <w:r>
        <w:instrText>SEQ Figur \* ARABIC</w:instrText>
      </w:r>
      <w:r>
        <w:fldChar w:fldCharType="separate"/>
      </w:r>
      <w:r w:rsidR="00EA3261">
        <w:rPr>
          <w:noProof/>
        </w:rPr>
        <w:t>5</w:t>
      </w:r>
      <w:r>
        <w:fldChar w:fldCharType="end"/>
      </w:r>
      <w:r>
        <w:t>- Placering av parkeringsyta för mikromobilitet i torgmiljö eller på gångbana.</w:t>
      </w:r>
    </w:p>
    <w:p w14:paraId="6EF226D8" w14:textId="77777777" w:rsidR="00911D21" w:rsidRDefault="00911D21" w:rsidP="00911D21">
      <w:pPr>
        <w:pStyle w:val="Rubrik3"/>
        <w:rPr>
          <w:lang w:eastAsia="sv-SE"/>
        </w:rPr>
      </w:pPr>
      <w:bookmarkStart w:id="19" w:name="_Toc134518924"/>
      <w:r>
        <w:rPr>
          <w:lang w:eastAsia="sv-SE"/>
        </w:rPr>
        <w:t>Tillfällig placering</w:t>
      </w:r>
      <w:bookmarkEnd w:id="19"/>
    </w:p>
    <w:p w14:paraId="5AC9160B" w14:textId="40DCAABB" w:rsidR="00911D21" w:rsidRDefault="00636DAB" w:rsidP="00911D21">
      <w:pPr>
        <w:rPr>
          <w:lang w:eastAsia="sv-SE"/>
        </w:rPr>
      </w:pPr>
      <w:r>
        <w:rPr>
          <w:noProof/>
          <w:lang w:eastAsia="sv-SE"/>
        </w:rPr>
        <mc:AlternateContent>
          <mc:Choice Requires="wpg">
            <w:drawing>
              <wp:anchor distT="0" distB="0" distL="114300" distR="114300" simplePos="0" relativeHeight="251658243" behindDoc="0" locked="0" layoutInCell="1" allowOverlap="1" wp14:anchorId="6C8E9C73" wp14:editId="08C14DE2">
                <wp:simplePos x="0" y="0"/>
                <wp:positionH relativeFrom="margin">
                  <wp:align>left</wp:align>
                </wp:positionH>
                <wp:positionV relativeFrom="paragraph">
                  <wp:posOffset>872119</wp:posOffset>
                </wp:positionV>
                <wp:extent cx="5039360" cy="2837180"/>
                <wp:effectExtent l="0" t="0" r="8890" b="1270"/>
                <wp:wrapTopAndBottom/>
                <wp:docPr id="1" name="Group 1"/>
                <wp:cNvGraphicFramePr/>
                <a:graphic xmlns:a="http://schemas.openxmlformats.org/drawingml/2006/main">
                  <a:graphicData uri="http://schemas.microsoft.com/office/word/2010/wordprocessingGroup">
                    <wpg:wgp>
                      <wpg:cNvGrpSpPr/>
                      <wpg:grpSpPr>
                        <a:xfrm>
                          <a:off x="0" y="0"/>
                          <a:ext cx="5039360" cy="2837180"/>
                          <a:chOff x="0" y="0"/>
                          <a:chExt cx="5039360" cy="2837180"/>
                        </a:xfrm>
                      </wpg:grpSpPr>
                      <wps:wsp>
                        <wps:cNvPr id="8" name="Text Box 4"/>
                        <wps:cNvSpPr txBox="1"/>
                        <wps:spPr>
                          <a:xfrm>
                            <a:off x="125095" y="694713"/>
                            <a:ext cx="2317750" cy="444500"/>
                          </a:xfrm>
                          <a:prstGeom prst="rect">
                            <a:avLst/>
                          </a:prstGeom>
                          <a:solidFill>
                            <a:prstClr val="white"/>
                          </a:solidFill>
                          <a:ln>
                            <a:noFill/>
                          </a:ln>
                        </wps:spPr>
                        <wps:txbx>
                          <w:txbxContent>
                            <w:p w14:paraId="08D35B4E" w14:textId="24DA7904" w:rsidR="00911D21" w:rsidRPr="000C2E27" w:rsidRDefault="00911D21" w:rsidP="00636DAB">
                              <w:pPr>
                                <w:pStyle w:val="Bildtext"/>
                                <w:rPr>
                                  <w:noProof/>
                                  <w:szCs w:val="24"/>
                                </w:rPr>
                              </w:pPr>
                              <w:r>
                                <w:t xml:space="preserve">Figur </w:t>
                              </w:r>
                              <w:r>
                                <w:fldChar w:fldCharType="begin"/>
                              </w:r>
                              <w:r>
                                <w:instrText>SEQ Figur \* ARABIC</w:instrText>
                              </w:r>
                              <w:r>
                                <w:fldChar w:fldCharType="separate"/>
                              </w:r>
                              <w:r w:rsidR="00EA3261">
                                <w:rPr>
                                  <w:noProof/>
                                </w:rPr>
                                <w:t>6</w:t>
                              </w:r>
                              <w:r>
                                <w:fldChar w:fldCharType="end"/>
                              </w:r>
                              <w:r>
                                <w:t xml:space="preserve"> – Utförande av tillfällig parkeringsplats för elsparkcykla</w:t>
                              </w:r>
                              <w:r w:rsidR="00636DAB">
                                <w:t>r</w:t>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pic:pic xmlns:pic="http://schemas.openxmlformats.org/drawingml/2006/picture">
                        <pic:nvPicPr>
                          <pic:cNvPr id="10" name="Picture 3" descr="Parkeringsruta för elsparkcyklar på Gustav Adolfs torg. Bild Göteborgs Stad"/>
                          <pic:cNvPicPr>
                            <a:picLocks noChangeAspect="1"/>
                          </pic:cNvPicPr>
                        </pic:nvPicPr>
                        <pic:blipFill>
                          <a:blip r:embed="rId17" cstate="print">
                            <a:extLst>
                              <a:ext uri="{28A0092B-C50C-407E-A947-70E740481C1C}">
                                <a14:useLocalDpi xmlns:a14="http://schemas.microsoft.com/office/drawing/2010/main" val="0"/>
                              </a:ext>
                            </a:extLst>
                          </a:blip>
                          <a:srcRect/>
                          <a:stretch>
                            <a:fillRect/>
                          </a:stretch>
                        </pic:blipFill>
                        <pic:spPr bwMode="auto">
                          <a:xfrm>
                            <a:off x="0" y="0"/>
                            <a:ext cx="5039360" cy="2837180"/>
                          </a:xfrm>
                          <a:prstGeom prst="rect">
                            <a:avLst/>
                          </a:prstGeom>
                          <a:noFill/>
                          <a:ln>
                            <a:noFill/>
                          </a:ln>
                        </pic:spPr>
                      </pic:pic>
                    </wpg:wgp>
                  </a:graphicData>
                </a:graphic>
              </wp:anchor>
            </w:drawing>
          </mc:Choice>
          <mc:Fallback>
            <w:pict>
              <v:group w14:anchorId="6C8E9C73" id="Group 1" o:spid="_x0000_s1028" style="position:absolute;margin-left:0;margin-top:68.65pt;width:396.8pt;height:223.4pt;z-index:251658243;mso-position-horizontal:left;mso-position-horizontal-relative:margin" coordsize="50393,28371" o:gfxdata="UEsDBBQABgAIAAAAIQCKFT+YDAEAABUCAAATAAAAW0NvbnRlbnRfVHlwZXNdLnhtbJSRwU7DMAyG&#10;70i8Q5QratPtgBBqu8M6joDQeIAocdtA40RxKNvbk3abBNNA4pjY3+/PSbna2YGNEMg4rPgiLzgD&#10;VE4b7Cr+un3I7jijKFHLwSFUfA/EV/X1VbndeyCWaKSK9zH6eyFI9WAl5c4DpkrrgpUxHUMnvFTv&#10;sgOxLIpboRxGwJjFKYPXZQOt/Bgi2+zS9cHkzUPH2frQOM2quLFTwFwQF5kAA50x0vvBKBnTdmJE&#10;fWaWHa3yRM491BtPN0mdX54wVX5KfR9w5J7ScwajgT3LEB+lTepCBxKwdI1T+d8Zk6SlzLWtUZA3&#10;gTYzdXL6LVu7Twww/je8SdgLjKd0MX9q/QU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KPF74KsAwAAcAgAAA4AAABkcnMvZTJvRG9jLnhtbKRW227bOBB9X2D/&#10;gdB7I19zESIXbrIJCmTbYJOizzRFWUQokktSlt3/2V/oD+TH9pCSnDrJoov0wcqQHHJmDs8c5vz9&#10;tpZkw60TWuXJ+GiUEK6YLoRa58mX+6t3pwlxnqqCSq14nuy4S94vfv/tvDUZn+hKy4JbgkOUy1qT&#10;J5X3JktTxypeU3ekDVdYLLWtqcfQrtPC0han1zKdjEbHaattYaxm3DnMXnaLySKeX5ac+c9l6bgn&#10;Mk+Qm49fG7+r8E0X5zRbW2oqwfo06BuyqKlQCLo/6pJ6ShorXhxVC2a106U/YrpOdVkKxmMNqGY8&#10;elbNtdWNibWss3Zt9jAB2mc4vflY9mlzbc2dubVAojVrYBFHoZZtaevwF1mSbYRst4eMbz1hmJyP&#10;pmfTYyDLsDY5nZ6MT3tQWQXkX+xj1R8/2ZkOgdODdFoDgrgnDNyvYXBXUcMjtC4DBreWiCJPQFZF&#10;a9D0PtT3QW/JLDAkxIZTQIn4LabB9GHeYfIVsMaT+ehsnhCgcnw2OxlPO6YNsE2m45OTeQ/bbDab&#10;jyJq+9ppZqzz11zXJBh5YsHkSDC6uXEeOcF1cAnhnZaiuBJShkFYuJCWbChY31bC8xAdOw68pAq+&#10;Sodd3XKYAeou64oKlt+uthGayVDwShc74GB110vOsCuBeDfU+Vtq0TyoCoLgP+NTSt3mie6thFTa&#10;fnttPvjjPrGakBbNmCfu74ZanhD5UeGmQ+cOhh2M1WCopr7QqHQMqTEsmthgvRzM0ur6K3RiGaJg&#10;iSqGWHniB/PCd5IAnWF8uYxO6E9D/Y26MywcPeB6v/1KrelvxeM+P+mBSzR7djmdb7wes2w8kI43&#10;F3DtUOzhBq8X50awDL++yWG9IPjPxRC7fBNg6wS1/l9n1NQ+NOZdV69YCSn8Lmorag5Jqc2tYIHk&#10;YfDUK2MA2TULlkNUMk1IwR0DlCDCA7fQY2cbCGH5+N0SLp3BNNs9SGqJefyHXDd4GTZkWWhZOuIh&#10;7kfkg5AFuX787vkKY0fuPC0C84bYXSaguGA3mj04ovRFRdWaL51Bi/SNmR66x+FBGSspzNAtwe4B&#10;Q+rPhPUVzDvRvtSsqbny3StkuaQeT6CrhHHgXsbrFS/Qth8LsJKhTg9VMYDEd0LgLPsL+aIydKW3&#10;3LMqmCV6sZ8P7TosxAKecg7VhRYlq/ZPXeBgCnJFhv6KZL9dfPYaQrP/EJUhYxA+mPhF6sdnDdbB&#10;u/njOHo9/aOw+BcAAP//AwBQSwMECgAAAAAAAAAhAP3YNbLhYQEA4WEBABUAAABkcnMvbWVkaWEv&#10;aW1hZ2UxLmpwZWf/2P/gABBKRklGAAEBAAABAAEAAP/bAIQABgYGBgYGBgcHBgkKCQoJDQwLCwwN&#10;FA4PDg8OFB8TFhMTFhMfGyEbGRshGzEmIiImMTgvLS84RD09RFZRVnBwlgEMDAwMDQwODw8OExUS&#10;FRMcGhgYGhwrHiEeIR4rQSgvKCgvKEE5RTg0OEU5Z1FHR1Fnd2ReZHeQgICQtay17Oz//8IAEQgB&#10;pALqAwERAAIRAQMRAf/EADUAAAAHAQEAAAAAAAAAAAAAAAECAwQFBgcACAEAAwEBAQEBAAAAAAAA&#10;AAAAAAECAwQFBgf/2gAMAwEAAhADEAAAAPPebRBpRcMQqF02Q21EHY+RZYbtOyDqlKzxVC1m/bYl&#10;lVWdI1FcomwapoMjWto43UtaXCuXM5FARZZTxKqtWOSDRKsCnHiDRUHakwkIH0lnxZ6IUHVD3Bz+&#10;c1vZWDAJY10GticjiFLSVvpGtDWh7mP8SdyNC9nkt/ocvAAcCabCakLzOPg4BAwUvPalY7Zxhves&#10;dF9JaMg0cAAIcBAEODgKDwM3yqWhzU1MTUIIhLShsDuR+nYoqdbjB2CLgblFpO8n9zWs6kxU7Sqf&#10;pMpIKpwqQFZM7Y3LUT0ctBZMBo81XLVjgGAGALK/0jBONG5RMQSGZG2WzBksdZKB0mxYMaFEVvZO&#10;QnYFMwUQXQN9BLQ7NP8AEkoNE9LC9+nxkc8EcrQmpKWNypWYgI+EIZHy90RjdJz19Ecm2Xd/Is1E&#10;AZqPpPkKptXM6qcS02NWTMVgWG0lJOw24PJdO1JNJ0kkOQzJEVxVwzsUSs3pmTyH0uSVU5/lTJkZ&#10;TXbksyWzcFZGWrhhrUNsiNMxyqdizLxg6xtkhI4BChrIS6i+iUQRipeQg7hk0oE9HI5kfUBAtKEF&#10;QhNVX93ofKJylpcdajeggtRoleOUOjQPRw0L0uTmuEIVONbXWZ6SCawuAwCjI+fth+XeP4ujRWUn&#10;v5FQaAImjHQGDk1YtcCBCNGYXn0r9o0u1w6JoP0GTjlMlAix3LsM3YlcAG48+knDwb0+QtRQ8hcc&#10;a3WNXas1asRg3G0PUVLRNmOAjmn6q04tWZUcyCDIZU67rT6lFNETdJx9F/56PmS4RSaFQZC8y0tV&#10;nocpm46xwFw5kzSMEDuV3oJuCx86XRrXrcln6cn8aCDTTOoRd0qIgazl05EOAwVDLoy3g7ovmvUq&#10;zpPVLtUWLa9HMvh0C5S0ze4btdsipu8tITo52zLbLix2NFMTm2/UMnDimRqIpEAwubtnPs5zqN2h&#10;Tk2xHv5j6Z42FkCvTUTTk5V3wEGLIAK3qQdS4G0C540UUVadhYoGiUonA3Vf2lKW6TFtNEpDdJxj&#10;T+Rypl8EAhCu9SirqazE0WzASpI0m0lX7G3FdeYmErv3YX/0OYzXAvF1GNLDrlFTUy5O5BowCFRw&#10;6Mh5OuqqdxUVrao+NVJEenme8vW31yCoe8/Qx6eYc9HOerPq46/G3oyVB0mgMwgG/SOVyUuuPtdm&#10;T0yeKBEICBgAbRjBqHY4DLxwDcNJPJVJFcyBhsNCt1KI7Fac5OCpWJEIOSkeyKAiOv7JVNFVItQq&#10;btNdNAI9zbMlN4Lk6x0qrbi0t2h/LsmI6mWyUdabaj5kviSEEz0xdvS5Y0S7JgbIdv0yrMXaKgjX&#10;AICLOubsyXHaMM9szdb1trnpzQXKmehbgyBiya5niwQ01zd53d9crfAmESzOLPR+dzU15cv74roA&#10;OS8WT55Plk/WL4xfmL5YyJk/MX6xkDJck4cDdqOCAbrrItEVREohZWesiMiSlvaHQSElK3maTcSz&#10;N0aXY5pghIFQl1Mtm49lC6JeIOm3EVlnzpWVM4Jtcwu5J5t7CtyUl1KV2FTnIZxh0PC9P7eKsxdj&#10;vMwCIBqI8yc/bmuVvxXhRexwc7p3ma4d4dEd0crjPY033Xwhyd3ObHebbPWU1yvcBAr7KPa9BRdp&#10;ivL1/eoPQA4AAQ4OAAOHIABDgETozfmMisZBYSJi/MX5k9MXxi/WUkZYHrlgyJISeku4pWXR2T6J&#10;6LKKqRUn2YpZVCZW+3yncbgGzqotoiZUxQeRELVk7PmVTWITUnMnP4llSeJSfWldbUMUXm/ne+9/&#10;DhOW+bq0Jdnc+h9eeeqfMHN20GSUDZ5wDTeEx2JccNeLaa4rZ6HYntgtz9LlzPCrM3LdGGkZiYRD&#10;KJa3ebucPzPX3ce9wDgABDg4ORwGDg4ADg4DAYQgICHBwCHBb15YX8h516ckWmmslCVvOB8/rvHR&#10;jZuzz2Pj+vmmWjv1OVlpA3JGEl2KsNX9T5/MvF+gT870rzhrpuTyTbKDy0VkiNFV9FO5uYzdnzlO&#10;pdQMrN32rQaMBzF7V16cPLJpTG2SYhY1OsxdEuYgizJXVQ7rePz1YuXSZwIxdMgkQdDjmjIkU1+j&#10;BdHAUEaW2xd/h+cH9vC11gHAAcHAIcgAEODgABDgEDAIcAhwcAAIXZeSpfyOMep52NeX6hkEBYVu&#10;gk6KXpNqqHfD0N/R4a3HQ7luHMNorBvz6D6HlUbz/Ta8XbqGVnioX2PGfYbxY6Tydc5htHS3sKWU&#10;rKU2PR+htqch5T6+Ra4tXOZ5fRGNxLHemcVhrZqRoZSLhJJ3lM6kYqr006jUUSedEtFaQCQTozLQ&#10;h6OV0zhFSgrAhva2CK0uH55f2lcruAOAA4ODkcAD4XBwcBg4OAQ4BDg4YBwGC+Lx2x8tjPreZnXl&#10;+kzAiCsukEoGXWWxFt5bzzrzbhNoeCqY3Y59OvOZhEZorMqrLlznQin4q19WcTrlH7RLPGfeCnk+&#10;nbstD2U3WcBuioEJ+aODG8nLSoCCmbknNzhdtlS+zJRzLkteXtdKpfO1WlAQuTtQU1anLpp9nrCS&#10;0wEJ251KXq+dYG/r6hXp8ABwwDg4ARwAHAIcAgIuDh8HBw+DgEXD0NeJEHzGR+x5VC8n1IhqfEro&#10;pbnsQpVqapXng2oXbnEubEg6KrRLxV+x6cu6eS+43A7QrUzkFod1nHJ/O6frcjnh623Vz1/k2mZv&#10;nF056oXbiycw2ejRzFTpOTTOk0lORNwlR8TIub8odtUt6wc09ZHUowc1UuQYjhobUciyKAoel3MH&#10;DIBAnNJ0dPYsqwx/WUevWAAAB8HBwFRwcHBwcAgIcHD4ODg4OAQENHXh0k+YyL2fOz3yu9cJMJ9D&#10;/Ol2qZTYhq3FeRd2b2ptUDZOsUWBOTz3YXlZImO6cbZj0V9VbILNMU4dO9HBPm10uKq++Fzp16CP&#10;y0p/Tjb1S3L0Vvo56xcWPDftcm+NxIR47BNkeT4V1mOozStGRSqb1zGDlGnKaIxSbjdtN2otVvdR&#10;EZ0gCQT+k39PbcqxV/UZ7XtAHAAcMA5AAAcHAIcHAYADh8HBwcHAYODTV4NY5/EyP6f5vPPC9lZE&#10;2iMZc5DjrzBC8c/RC9HNGg+ltmRHXyy8Ox49NT9DglfP7V9IgrFstLblrAXNxyJOiJEeNLNrzT2f&#10;UkZkCOtZ56XPYuPW0aZeY7lzydTrbG9HmMyuvHP8PYsEymzSZzZ9vNlt6kVSGmJgjOLtXi9C2j0j&#10;nXkPWK5I5y0m89js0rXnjs6ZAmOx6Rdh71jWPn0mZX7wBwAMA4Co4OAAEODgEODg4fAIcHBwCAhq&#10;a+fx6fApXpedF8HbDMBqT1wuWOk118cBvhpfn+rp9Rg/0PzD7XCD8D6KB5e2ye78+nydrzm60/a8&#10;Sn/N/ST+/PIcvZnNz6OyulqjETKun3MnFyNy7BgLgRazPWblDvOeuK9WCCtXOZozDSIgIiNHcygz&#10;Y5yqPQssjqRRavS82wYaUbk7tBzpfqxuG0Zt2eclUxfge+xZI9nDqOG8TFRqEx2i5uDPQmFZQ/oM&#10;pv6IAAYAAAHIAODg4OAQ4BDg4fBwcAhwCAhrC+d87rwKHRffX8We9HzY8uzdXn1X5T657ecv7ngN&#10;vl/sdn25sg+p+TaZawfzn0dYjSw7Yu53qsaTvf5kP5/fdVVTis80n0bhYBIyJNwLJ9OdBASbFQ4W&#10;OaxTGaVlcN14v40aVg/VVbfnWx2kYcDA7C9KbZxdNI6yLY8jWfz0rW/NLIou0Kik7m5OXnJ2YdcW&#10;7u4LjzdTCHEJlCzXNpZ6PxrND3Mer6YrOABgAByADg4XBwcMQ4OAR8HBwCHAYBDXp+a8vnh12jWe&#10;3ir3p+WxHbOnz6B8t9bo+dVr2vIL5Xr7/eGVfS/MUnyPdkeDauR1zRKS1rJEqqcyp5qjMqtrfcas&#10;UuMTnGEabBzUiCwHBJFftUBq7Z3YpeIehxR/RzHjWHnWdwtJSxmpZO2wrv5fRWvRdKuVrm8TcvIA&#10;Y9vkk5mMtdNx2ndIpJLocVviEODTKFkubDR6awqgHsYnX1JRgBRgABwAHC4OAQ4BDh8HD4OAwCHA&#10;ICGyT8x5jPFRae+jwVKbGjQvV8OkfN/S2bOoXt5rPlruM44zO2ZLTQI5q+dUiqtyVGbWEdFhTZFQ&#10;GmXpyHQI3emZwCkDSqbYM2uZoLfnRE0GS0kRSx7qwp3Ri9jWXm49qOmbrzaa7y3PYVle8xW91bTO&#10;NuLPNwzpXTKY59offKlhacr14qPIp2+c8EjDgZZQnrmctencLqC9TB7+uKBRgAAAcHBwuDg4BDg4&#10;YhwcAjEBDgEBDap+WjJ8gjXnX2/DpHF6TDLSf35Zrh7bpDpVPbLyYZTArorrUmcbZdtrzpox4Ewg&#10;oGZWqMW6+b0DDk+bc4FY4TURyDhntXc1EJcvJaQJBX6Wd9GcCyKlqss85WjO9j5Np3mppJT90O15&#10;rvlk+8Pw2jSKtndx5Ok/Rhj7UQGz53Y2s+3ylAl4cDNFCXuZi59PYXALv8939mQYAAAAMFLgAOAQ&#10;4OAQ4BHwSxzTC52xdcfeICBhbfPylVjzOF55aFp01V2SCLdNQDVuc1NRPy103gV2tNRyoQTA4+A7&#10;Taljnfybzz6NeboVBwmIM2mgpdOmVpOGVK0V2gloqNpVm5omudbtOs7cgzReud6Tz6TUN5g4yCle&#10;zllNk+xvaodS+59tAy20jTDN7mjAzF6My1kRZF1Y2FFciihKVMxpPpnG2c9nnC/tigAwDgAXMVUS&#10;JjKHPKLCUMJUwizfLX7/AAxFvE/J2BcmNV9LTn6ggICG5T8lgmPC6mqTvzmB0muCQnqEWTIJA6QI&#10;LIdJ8C4OU1WjgcEAddnK44ewEC3HNKuYFlN1jUsrpDq9QmFyCbNplSIil6RAMYRQhfczSeepXBze&#10;dkxI/ZZD6GWLdBYE5RX2uJurl1qLheTszJzo0kKGrRoKM16cJwVWi0wk6mw6T6Myt1G/ma/uygUA&#10;DmPTL0dHxcssFBcAAICFYOzzhf2oDEBDcY+Uw+/q+GYDAItxj5HzFnxX3DYm3McABqzhEZHNJM4T&#10;NhwkE1ENKQAYABwnyG4aQFQAgRlzF3KdFlhnTPLi1pMGZtsYuNappEDUspqLzpmm/sl2bx57tGFL&#10;jlsnE2QUuu6FV7pibiEpSekVrfHQRbBydXnChaTfZZk0U8w1iZuKTFpBKWrZcegsrsMaeXL+9IMA&#10;ACsljm9PZ/DCGQ19DVTviXvfl5OwT8/XDs83X9qUfAYNvn5TEq+r4ZgEDC3GPjsCy5bJLQrNQDo4&#10;ODgVA41gIIrDgmAgsmcGoM2pOaXAU+FR9Yp/VjJBYobiKl5aOW0vOjh4170PMkOP0Y1jcGyGqI8G&#10;qS+caFy1ac6WGMjSQU6h6SyjVsNM5yhpLkunCoM23z+/RerkzNhcbdseCrO+Rh5vFJhJUXeo3iKu&#10;2deVK++TdgBQ4Hxj6kj4MQ82V9pcjzbeuDEa+m9ET8c2Wnm2/teKAODb5+VxSvqQGIziENyj4zDs&#10;+S0Jx6ODg5oGhDgUGUBQIGBdMQWRw1gACgVBgqNqj9OIhOw70iW59oP0vIg+H17TLdJV3r4rXz9D&#10;ONFhtQVRDXNSIjMo0Xnt3Dksx+UyyCaJToIvsKDZmFxY1Vr0jN+nnuzNI5OqXucuQEtYLprnXgzT&#10;O0mPw0G42yK0TN+Wq+8ZvYoAAAuZ+q5+CFLzlX2WuL5+4rz/ADXX2W/L5Nur81X9uA+Dg2yfmMbr&#10;6RIswzCEN2j4rIcedQFAWAwJiKwQKPg5CoCBgVABHTBPmJhwcBELAkyN6MXMk1UxmOsX6XkYPz+j&#10;o2Otul1rSHrUA0dMAXTqtTKZFr5Kt+LnMqKNzDCFXNZsu2tT00j+nCtUjMj9IousPBSTLWK/VNLj&#10;SAikKLhUZtFtQdhpVxsE1qGT8y19xDvqAChwC59XR8AdLzzX2DN6sDW4Lzdyn5iBOrzRf2/DEODX&#10;J+dzevajjoEYgZLd4+HybPEgisAOA6fAZCozAIKodDEG4QVJUBQsBxnQoAgANAYdGNhvKvdvmsMO&#10;mpFwuWzmNpBprUnaigARWOBRGdPOd3jF2vCrfjS+LcSwRBaqb6nW+h5Z0Q8QuFepbYKvgzZDaTGO&#10;dBDPouLou955zFx4Khqtxqc1reT84V9pXH3AAAACL1TPwLhR5+r66RMdFXj2tcBggzq8zX9vw+Dg&#10;01eFVT0K++7gOIUbrHw2QZ5ABgEDAdCifDUEoJQBVKjTAQSAwcAAUXDOCqCMWRVejCw+r8/TtZS4&#10;+2t8nqPGVxpuyQRWGOWuB4IwM83K4D7N6fyWgOT5xbnb3Vx9k9uV/sVE0awGaasv9ylLkgi6WV6x&#10;uhNd594pUh18+dRUMHBrVxpSrZsX56r7CpP0gAoABmvUcfBvllglfWXteVoS8gR8EGdPmW/uAGIc&#10;F+XkNFpT69QQFAi3iPhMfySojAcOQYAYsIwKpmQCpME2Q9SRjpNyhUCgunSLm2tLSy6RR+vkt/sf&#10;H1PL0Y7j9KpcPq2ZqvsTCoJxDLm5XCfua9nUnkTME3z0p0ua46XFB0E7GaTYfnNonWKP6GaHVb1j&#10;RiukWtOhaKvijRS7NLx0paqT6sKBJXkwZrVxoKe441gj+spNetwEAA4Xp2fhZZYZu/Zs5xWJcnAA&#10;UV+ngtfXAMQELcvNkjGgv2eQYBFvWfwWS5M6AYdI7AEoB1RxpAYSAPE24FYqgAVAQbgdnmLqxmNc&#10;tww0Jjqw3wd/Q/E1nh9xTg9ellOmqymmDQdamrdUTlSwmmsucyJd1P5ClFm88fqisr3WUrsWt+dZ&#10;PH0pPqYWPquB2b2DN7mxVOjomU89pVQd9ms/ubrrnSJKsnwanpN8DfcKxB/U5/XsFGUCAYPS0/Dz&#10;q5ihBvpqT9CpnoVN+hGnRw+AQ4L8vIkVjmb94Q4BJ33P4HJsrKhUEweDKhuwGoSpZsepvk3iBTWA&#10;gINIBWbUq5uEV512iIDV0oG1H3Giev8AMsvG+nboqmiymannM0CYN01mrFcQOWi8VacG8SUhaLhb&#10;Fk/z0+KrNxVvSVftS3OsvqLZm7ZrtAUQrSlLTRNrS6bNE5DGbiunGjtU+XzNPub0P0Lg8af0ua17&#10;iY+AAKGgrxkC6o++ONgHwcMQEOAQUFvs/Ixhvjr+lQNAY4Ubtl8DlOWhQVA4IDVDhMwaVLmadgoD&#10;VjcOYogoZttFc2zfaRo+Zm8aNE1BFYqK/a4s8tp6VjWhRVTlq91DdMB2C4jM6Uirlx6JVNizJDIk&#10;Zc1myy5TC69rNe65Japu8wcTo2G9i3pRqn6KEubS1ZhOEyhnqq1y43oyp9TRU+HpVRdmej8KyV/Q&#10;5TX0BBlGAcBWcIEAHBw+AQMAhwaMvG0GfFkjKAOzCq+t4HxjtOPwuZ5aHBk1HUiNiJwiSlnTUBu0&#10;cDposVBg1me2bfaB0iyyMWqkmoiQVPENgfhZIAow+xpLmHLwQsVCXqYDO5GC78V3KGrm2oS0BMCw&#10;xfY001mJ6FXOqWm8ycXP4bn6ITZnOsxiFtItrVnRTIutxWhUmu+VTuc7muDQ7m50vTOFZge7jtfS&#10;kGAAwAAOAAAODkCAgIGBwRvEfJwh0uXDcvH39Nw5Q5tWy+IzTK0QiNJom2SydkzuQQoqOhpSODiX&#10;JTUVc0zXOgWPtct1kqc32kUdOPa4EmmwGCVirUKAVZyncbhZHJ8FmvOuxYxSuQ8zNT5KjaHuJMp1&#10;lTZsLkMLd6JpSme4uLMzzB7bhGs6tWeSXTzvWNpDOGouNGEVqhLHbOs7RmU1wXypudr09hWeHtYn&#10;X1JQK2AgDgAOAABAgICBwsBx6pPg1xdgshTptRwZE/peZOLj0vH4vJU823zatWWKkobkZ0ygqm8F&#10;JTUO0zuaxcgzK6UlU7ujN2mTRAAExkaSaSC4y6g3UorguuudouIrK2KdhqK1notJZ8KRzU3k5iBg&#10;KXxpkElgT2dKWQfaSYWOKr+2c3d49vUIxkJSlMisg8zRMsb5a6nUFuK/vnlM0IXWpvFL0xlVPXrY&#10;RX1pXQAUOFwrKuHa5+ZkDLEH9NTn6c8cd/nyrgebLrDGn9JT36foOfjo97Yq/qI578FlXC/n4rBL&#10;JeHYYp8m6TQE9GohJkc00YcUfShNIb3NGzuXVaVUQdJk1FtMAIwoAEqh6FEKTBjm7hpHIVC5XnT8&#10;9SpScN3ineTXRZcHHhf+LbsHVOvGxZtfVwnU1+eZfd0H0sZjG7ln0FG6Qwc4JvD9laipWpeaTtnP&#10;ow1iE2jIJrgt1K/1Po/OoOfT8/V9iVsocABJHP6Aj5HCK+psZxbNHzkY9oo6c+fr05+lr8/O5e/d&#10;jDpMIQAYMMFqXnLT8dSc7eSyMACgsDoDoINrUwVKGuEtc2tKrRcRLixuUSwSLTupXpDSI1Hy5pOg&#10;52wGvaVksFQYJGlY6iqY6SUE3A2zQS5DOpSBoh9NO8qlQneZRWyb6qL0D1dA9DPlOh5a2zPZqwrV&#10;NpWWTM9ZipbcW3DTqWO+eMzRQs9LR6n0HnSMd/nS/tSgDfAAazPzsUbaYvFQGojz5f17c0EOCVMI&#10;w3AZg4ODgMFzXl2PD5Smwzgzb5CLChyaLFxPE2dKx3FKHXHLWiFc1ikwYkHAwTIHA8E5aajj0+Dg&#10;s+kOxLhctcqhlq0hzuSewIwJJuk3cFiTloqq9ilOHS38s1vpm88ekwOl+lFD75qqnXcdZWLOw4qZ&#10;agGs10leW/it+hpWojpxxqaSCfa0653qKfZ9fmu/uCjBsAEW0T8xXDroj9XXV8/UD0KO/W4YhwcA&#10;gICHBwCAhfF5Enh8vUJo6CJmAWHQ5ilGjtOrUwFVmoSiRSa0qPcxekRjTOpTBoxGpbzTOWi0mNqC&#10;CbhqdqXYpq4dhXc9FpFoEsxFADdBO5qd0dp47hNxtlNuxZJcnyaWOaR1nN/TzhvQvRMLgGnWSlwo&#10;NqGpY/pBUTmV+kJZaUZ05ZHNMgl2tVpbhLsme/mG/vCjAODgshwb/PyDY0zR+3l797h8AhwcBg4B&#10;DgEODg0VeKrh81UZrgdyFG4A6aiHbU1coJwo2qK1c0jWK9rKIrPcWfoyg8bqOehGk0NxiCYIgmBR&#10;Cx80ijQ98qPhqwTXR0NLNJoQZayulSkLQ+W7dz1UN47N2rK2TbTJ2DNwXVm29DpL2Zx2cx+RFsuS&#10;cNU+ftojWhD1xz6JshurDLZuJCQDXbnZJLznr5Zv74hQBwAAiMTwEK4fBwGDg4ODh8HAIcAi0xeE&#10;jzfPQSZkETFjkGg37mXuajNHQapcK1Ecmm0sKsWqVrnE3DWhoAiIAMMDcAQYEGcD+pdBFw2yaY3O&#10;Y1zTy2WXM07fk4CItvM7HnViyqCJl8qWmq/qpSXBaQ221V7NaZfOLFQMnFUl2s0uWzPUWGiicH14&#10;ZkiBTcM2e51hGmZV5Rv9ATLAODg4OAoCAAIcAgIcADEODgEOARaovn4Pm8KOlt01Akmopu3VDClQ&#10;QZVJKTMUYxYHAO0NBptJNV25SAGGE2G5BAOSajEaxPMn7iuZ6NE1gaAOTaST2xKkLY3J4uywMMi2&#10;crQTeS3sKRxqI2conS+nB3ptHaOXnqovdyMWq1SvsOIocCZ0tZys4oTpyzkKymLNqudPRreb8rP7&#10;9m9QDgAOAQ4ADg4BDgEODh8HAICLg5vXJ+bqnL45EPEVVlgauFxARVHVNbmSctmmQRGkpNQFLmmo&#10;K0kgRQcCMIhdpgCg00HaIm2Ro++VOx0Yqm4JBLZ6t8peRcVeM7u1sy3cbt2I3qmeKQSneajA+ilF&#10;TQUL24tXcbqn2DsPZrD7A1NMpJjeNEFpMPgiujOgNVFPg1/SNMT2bN+YX93Evp4AArfBwuHyBDgE&#10;QgIAPg4BDgEOZLrl3ifk/OWfKkhszRZJYKvnok5VFEWVikk5UAKUW0iDapjhr1KIc0YEEzoYJCwB&#10;yNKOG4B25uOkZzhskDljWbnio3mmTZD1Fgks3K1oLFLiWWTCo9JXJvgdZUimawKUdqgM41udrpN1&#10;2Z5NNCi6TbBTs0g5WVRG+VIpU5MwafrGlBuOT81v7evPt4CtgHBwcHAKOAQ5goEQD5ghwO1lq6+f&#10;ti8Lz7UZoBWrncSGG0OnEstWdKhCaRWKTZrmlwZtAwiJFpuNVCLSAGTRAzRUyI5hwYhqO+OfY7Nk&#10;2KFlUlhYUi5CVD9Q/wA50PkZ1VhmmzTWHGSncN8OYzqHlRu82eNaveVhm6/prNls+jOu9sTY87qd&#10;VlgAiWTjN8qVap8UYNB2jQmt8xfnSvsqo/SBvg4ADgAODg4OAwCjg4AYoLSp8LUJ+epcTkE3D3Da&#10;40Jqv5Xyo80jSq1zLQ4+lWdcwaaMOhUGjS4JAs0imYEgWTbsdOWapYSIAEnStOuVE592QOUGz0l+&#10;hqc9VeMweYBYsyw5Odye83eQYIMnHqTQJstOWkgyoaxYefWP1zea3XlKqpLa+7VQtZvyU/FU6i9y&#10;IBB7513SKZGiYr1rF/a9C4mA19hSn6oBwcAN8BR8HBwCBgFLgELsvJ2FfN16OfOstEE4sL3UyIUJ&#10;WcUnKjClQbVKacRcU/WG1yQbATNh3KQcBAcggDgGA1gTByKPGoxBGu9HPl+GzOaTYuJnNS2GyTTu&#10;smOckBwiWgs0aWjJxMzNYuLpRSUlm5TKnrZgi6HJMjq4Qom2lS2yj+plDZcqQCVCBZyGusVzbPOZ&#10;pENA0nQGvR2RhZ9ZQa9ngKHADfAUfBwCAgKQhZDg2OfmzTwZ5lpESCCQ7vcV1UzlxYHAiEbR0OQZ&#10;NKVNLuYbSY4GDOERpEHDS6ZWcCCHo2wEE2BQG47Vedh0jP8An3QAAZA8nRzzs3ZlK9OlS87M6NYw&#10;aSZZpqi7pXvFst1jPPDiS3YWw1S+bUYZpfYP26RLTCHSuqYcb0HKH4tMy1XTidc4zfHJIoAvdrQb&#10;XpbExg+ozavdECgDfBwFHwcAgYJVc2vL5u2R5GPTpW8qfgZubJm7ikqq0xq5IxATUdhkbg9B4NMW&#10;fay0ajqhASzbUCMeCZJuAODYa4mgHBFBqCo1/p58uw36XFprAyCZ2Zc6c7ncqiMZWo9PYXHk4zDr&#10;TXobG5YKITSoUjmWPGpd1EOD0SVOHR2kyXo7N7qc51F0pNOGEozlUhLr+uaPRljmbFFx0V80n1Hi&#10;8kPpMsr6HgK2AwAQ4ODgdGWrT8/os+DTcqx9VPSzoQZPXABVZpo1H0noRzngjqTWlHMSBNqOB00k&#10;BGmYOmJoFjYHgkk0gXYmAiINUUQO73nJWqHlqnIAyA0Tf25Bp1vcX58SPRUYptu91vzZlclDUtNw&#10;rRVtkkREVE1mXPm0rumcpaVtq89NNZiKJb2OiKaokZ3DFrpuWgHNw3oNbUZ04Y3lQBatJumi9VZV&#10;mq9/IK+l4COgDgEOA5Ojrw9cn52uGOd51E5apNyKDhZbimjjEJtJ0qzSZ1K4OEzBCUkGNQFrnJAE&#10;EgKmmx4KLBzUtFSyEw4blphLftM6HYtO3xy3Dd/vrXebOUAOiz4yywUanKlESmeqkmekfKIOlg1R&#10;YcqeI0zn1qBFpZ06Hylo5jbEbUhNKSQDiS2UD6O2fREdrLJjhpyLd+ToUBG5iunHLIooTlq53PqD&#10;KqYvbxS/qijAODgEV2XlbFPzUScmXtJikctIXLUzdzqeFUZtgANRVwsCAPwjhkRLNJNZ/alWuFEt&#10;MaUi1DpiDQazGaF3IA/YinwN0cxEEdb0GskCWGnVAcsRsy/0pfW5ayuccSibbmm3YHa6VvWNM5y7&#10;j8u7RbsXZGaxwaUgemIjOkovImzgXTttu3J6qnLK8OonXR5vUWk0pVm00FqGWhWmAN+nHOGMQsoX&#10;Cp9I51BL18Jv64g+DgshwbJHzMuvPzLPTzhtGnkT5LrLTs9pO4YKoBN+h+iHY8RG03icS5lkVrSW&#10;rkg465rNzLiapuHLZjdjQCACBGIi0uE0VSIM0KAgDinrHTjkPLtJaaQGEWGnJdVQEE5JE82d64FE&#10;5k9mSktHoeUdJIdlVjGLlT37BpefVL2dywdh61knEPria1rPudK61tG6rEzS5Ohy3XZLctJTKLQl&#10;FNuU4wKp1YVK0YdkkujXoKW0j08B0+y4ZQ1VfObDHztYTzDDWnjzDpw1VzYRTOd2uay2NWY5JMom&#10;IEcnCzgvLpeiz3WJRwyabaKMkrQWhpwxuDdDMH7CsIIwRE1JOWwSjGCbQbdHSaP0ZLakWums8ubJ&#10;O1XUvmo7nIpTFJaTnVu5ihXM9grD364dcL9VockPNXqHK9Dmsb0Vm5K1ToM15zS9SYsxfKVwvtVc&#10;915ozzkc6zj0tPQeN1uEyG2uf//EAD8QAAIDAAEEAQIFAgUCAwUJAAIDAQQFBgAREhMUByEQFSAi&#10;MSMyFiQwM0FAUSU0QiY2Q1JhFzVFU1RVYnGB/9oACAEBAAEJACMIDyrdP/zLhFC47i5UERlWuVgl&#10;aM5NWgayIStnZGQbW+JcJvxjKZuJiwsUmLlzBsFdSSrC4Ro5NTQdWXWVQypoW6mc+7yHJuxNR2ja&#10;vavKm16OdcOMu7e4sjLshTuyWZo5gjhv5NUx2G+0oMvI2abbb9Z+o63bQ3a0cwa9Kg6LZE9EgaSo&#10;5tPUppELZZIscERZvKqiz0Viro9nkZhxIPzbBsULaNa1CXtp1ZdUK/lVLShvpbQIUidNNNxlWB1O&#10;roUmrtD1n79mfemOthVtANrVSsXTfnvrBbqV4+Hs1b9MGVl0wbB3tEtLKh4xW45XYJPr3Hj5GGdd&#10;uGqnTozXam8BPtSMdEt0Ar29HZVZOHdsyg5mgAAOhoJTNgrNbEbTCi8EHyfOJb4uCNVRnVqUq8r1&#10;Pfc/onYtDWWDfk1K9i1dMlM9S67PTSH4gpN8neK6in6ati9QK621o2Qdp1zfZQSwJOk60muT0Um1&#10;UGD+pqUdRlW3XkyrU7Kn+KVRQYdipbsXFRcbZ8/lHDkTJrcR2ihnWQyUEFdjoHtER+P8dNYFdTHu&#10;nJlcZGaRtAxZEyJduu3Xj1268euTcxHjVlaSyrH1YaXb0YfI9tm/bW6KvHuOW8S1RCyXIuUuxr9Z&#10;CaOpyHVzEZkuxY5ndnsUZwc1vzIwFCebaYmPekXN9kQUM0o5pqMkjGgHNtSSCBplzTWVPiVM+Z7M&#10;hJzSHmWy4jEKZ821Zh0FXjl3JSiJHMCxHv8AY1OfUzHK72HMzDMFsQY5vHJp5UFb36NavqvZnssV&#10;5rvT+4NByl/0oY6YN6FGNdzkSsahzZQPsm3xDYsU9InsCtW/MeR6dyr1ewVbVqxq2LnJOR8TrVMn&#10;MlA8mLdpJX+WYXCj5H69tdjkHLCa69n28u/anWwLW4xQ2MwrgwLE2Kl6JUgOTZrsTWbQsxI+tkQB&#10;tyBETgbPxBr+uS6kgSUwIwx0mQQzDWQk8ziyZUDmskzUiyqHGx0tpppFLcERugK5ESsNzIRB15vZ&#10;41vjxZlDs75tpmXbuS/uiGnJ1Ye+nTgbFcClVNAHYjzi7ia+dRRZNajNhpF3WrXGvbsQuVe6Ymq1&#10;5Z9wWFNUct11KbwVgilo6TYcsnVbVIwO021Tl1nKzFnOTYzfRdqONdnPVZ10BmV33nzZvrW2iqLL&#10;qqpD5KRmK6Z8XnCZttK2yZdRQnRO3V+SUlUFp2GMc6s6DsuMYC0mz6jrilJGumNKhTO5FnTl1403&#10;EQVcgyp1oWtlJNZS0CHVeJnuYnxi8iwal/CNZD/Mduu3Vrudumrx115lWnLblSrn16VSotM11AUW&#10;bBGPeYmZjt1267fhzJBPtqZaXGRQYgVOrfFT/iQVIRrZYLuYn5emwlMaaGEnkL7NuvlVL3VaqgM+&#10;14ro0qk3a8pQaUMNjTTo11RNRBLVVSmlekAo1EndqiKTzajSkyQvOqlR8TTXoVUGLFJKhQkDj4kV&#10;gGIju2rYlcWPj0fnyq0pPTotetdYtBOqVdb0hXdPnl0ZTeKyRVTmBpvQFRS7FfOz66iC2RFctBWr&#10;fJX5AQpGJK+zOuV6nq3HZlHUzisVtGpocrv3SfZx9PYz9HIxxQ3g07tGpr4R8WyGY+J+8NWnkFe3&#10;JtBjoqP4ltrcT8oPIFBFJlt6yck99guvrfKq04qc6yi0z2psULAJWvOFufWr99mqimkDT1WrEfmP&#10;nHKXGmU26/Ylrjui1oBZcMzVIi857FR1XV5Jizzd6ivIVn26L6OSj41YLmiqtXpwgzr3LuNkIcFa&#10;vZY170Nm0Dlg5FV4ItrsJ7XdS/rCXxhNXcBpREX2Nr2Slo1w95OV3paljGrW1gs9648RFaaFlkVM&#10;pUL1alXRVUZeNLW1Q+NWTfJGhcYT0rcT9E5AUoZ3s1Pd8hcp8nRVekAGqrq9ZJLQsGOjt2aea30N&#10;S67YtVTfIydlNVh9SPyZJx1xQmVekIRQJBrU4NusDNIrbrCc7SuRK0xXvz4fFNGc51msHqFP7TFP&#10;r49RHQrrZZXEQMQMR2/Hm5HGAxQdJV6kqXMlMDEkU1TBtZDALt+HbqI65Q5Nl2YxMue9KiZLsu+r&#10;U2TqqVZ0oRye6mLtyw359sIr7Ns40XgpBWzinW8a9a2yPkSdcbNj9kFTuWmFabIVztH8JPiijYOX&#10;z5ohN6I+1tsWzEQB4TbAHLJ1jTdSf6ycfJIkzmLJUgiqNZG2/jd9xN8dlfE9kSOVvRwHSfSUq1na&#10;uC1B+Poys2siq8dDNXm6tRPuC37YQIBPVOtmvWKlsp0qkSqZpxpaVU4FFo7Vu7ec7by0aam5YUKf&#10;GdviO1gDR2o6xaFKjn1zpQ9khId2bvZe3rx3xZF/GOWLg61m0JkttnPak2On17wfIrULEnPsGfIY&#10;xdbuivVYDu9gSAGNrl4el00LFuzdM2V0J7ToBYrPuG0mSa5UCvXM9BWAhYfg5cqLxBlJdexYOG9Q&#10;21Sc7HMKgVGaXxUPU/QCWg2/ClndeqxL2ttrU4Hqc8aTiQi/OhUahpmu8Qgz5SX2qsggPQB+hX9R&#10;UMoMICWj2lCbKFHmRchVbSlF1K5ahudqVXzR00k9E3gXaZE09W3llRU2sVWTdYRaZerVZIrMz0bC&#10;FRQptfkEuE5upr0VacLuCsOO3B8Ltawy1bICh4qO1mBbXaOUxVlxMc6x4gogTeuWBbE572aK6xyu&#10;YNlXVqjeOtQKPjoQm1QQk5KurrAsVrJlNRaGIeJGtkOVC/Hwk65RESswCJ/bPKh9zeOVOihIDJMZ&#10;rXFUc65a7qNK6yPCB7FET1Ij367dePXLa1QM6t419cpjNeMRxtrH6DFerDc+zZuWpotlznHHtY6b&#10;V+7YB5z4LafSxsH4RNutJnVAjmzJ90gszGwEBPyO37h6L3sc2AcuXRZhZO7RMl1OcFuDaZzh0O89&#10;z1uPlRfIGKMxRvWLXWOMcelBEO2NOwie6WZ97eBoROzQhVnPrS1DMXEdHZmM7hXEXz3PCd9OOIPI&#10;zim36U8fIGgjQb9EsySglbZ/SO4KDSrWzuH28/Pr0pCzlX2Kct9HNTpBVkbGcwGyUl48pC0rc1hQ&#10;vj1Gxaz+U14D4Wg9zF101uPb9KrNg8iwK/VPrCwuCkO0ZALCwRSZBLmImWpmSY4LctSJqEkHNRgo&#10;iRhuJZmi60Mr7iXicKb2jQ9XQ133e5eOfiZdE5q7KDZoydSnQvUUF7XNPo7UXCWwxqfFl1pEjTWt&#10;T0LtsyK3xY8w0dUEzMi9xjAF8fwOm6wuWAbqTKVpyHj8NVUVtc9IqK0TJJ9oqtNR09KH2tRT7RVX&#10;6FikaFN6ttqXH/I6rNsWKM0a5KRFdMmRHde1za0hbOhJXKaRq28Sjl2bCkJ0n+ldVqKurm5J1vfU&#10;ZdHRbTJOfZqCco+N0pk2kExJuJUJfINZTSpRCVPUyKQUgcFun8laAqpVTg6gxCIq1/KWkcZ213XX&#10;rvWKxWMAAQPXbpfpn+6NsFu5VxdIdW0S8BCG8j0G5ucFlBWgBy2KWJFJlJQrtM9QH/8ALxjrmTIC&#10;lVV1yA5GokYLLCwVyCrllw5WLq2Cs43gevQGeqYJArZICxMRWLo7aAWwoJYeC1B09oBZV5lLlOag&#10;APv+6egsoCH+T6pi6xZYJEXgprJ6RYripY+91pstbI9Gult0FMkT4rWnv42T4p/2uHxWz/6bBh8d&#10;pq8sMvPKpTHTGQoDMug5hx1n8ai+QYjf7NZehRb/ALdwTif4nvHXfrv/APXzL/5i/d/cLs/NsxMP&#10;zg4/hKOTVlRwHi4A0EUv8IZoIlAvs/QqgUHFXdtfQbTjt6NY/otyuoYtBOd9PL6/vpZvJ+IaWduE&#10;2nVrJsIsB7lehSne4Bt3m5/trAxkIM2+E1wcy2Kzm0VN2jWQoNw7YVUodZp1HCLDEsisd3UOq0gB&#10;oWGnXirD7AxAkFf+o8hETZWQmHQFdpCsAZbJrdh02IYDQr+aQFkIQZD1QPNsUDm11Yq2jqvskmK9&#10;hnxwEjGzmXHURh169epprWHLP9iK4FYYjHt3O76d9FaapfHrMpJsNABvn+VWgmrYl6fFIxXq2EUz&#10;VcmmKJsyu1JU2FVCvM2B0HrO0mi6VW1GLRUsyRaNXbWdZBFcE1UZtZAMO64apTbrWl2aJVKtqyhQ&#10;2nIY1jUxmzqWG3lU0fm04+b7rNWhzJp0a7GUA5PpLr+1+XgbD9tt0Zp+Y2ec9hnxj/tyOIa7jtWY&#10;OIn+I8evGevHrt1zKxJ3K9fw5LYBR04kMV3m+koa9mYqccWhlPJvA62b4MXw9ftGSsjVkJkp0xOR&#10;CS/kh6/MATJL8wvDakhE+8RBlPX5qjt/ug8HD7Bn2CkAI5r3zt6dtQKiR7R2Dh9pve7UmZZMx2jr&#10;zmf462bxU6RkPUd+uNH541Cenj5paPRx2KY/EWtX9wYvW1Ff7ekvk/IFf26q+bckX/N9X1B3Q/uB&#10;f1Ivx29ucv6lBP8AuZK/qNlT/fTVz7j5/wAuXzDjrf401b2K3t4ai7VZv3W/yj/vBf8A18v/AKtr&#10;VX/71Z3HsF8zLMe59OOF3f8Adw3/AEX4Yz7qgvojkLMTq7Nz6J3Du17aNnZ+j/JrYLFcv+l/KUUW&#10;rLJdkb2NyHNTdosMwaxds6pOQpMSZqvPL3J6GvZXXbLbCgefb2G9gO1nzBVn3s5Zsr1L6RYgzWXF&#10;aoJVKbFSLJ+7QQVmbWuebCoBYLbNUFO7+AEIdV1kxQSQWarRqR3qiT5pWH+u1oVbOXa8XWRNJgTF&#10;1rMLsi+QGzKoaJVwcKQkSG80GPOaw1FI+KEVdJNonXHvXNeAOut7FXAkK79OkWb3RYpajm2w+Zci&#10;qEU0lK3wc4SJtT8XzXXt5i2pCA3jaDVXK8FSOTCoklqKJU0vl3MZ+khLeKMO7vcgssu9oiO8zo9n&#10;cm46nuLFn9gPyCCgfLvHftMyYDIxJ/8A9R9T500b9lw6IvuPKO7Fv0kDEw2s/l9KzUrPfL77aPIU&#10;OeiPCsgenMUNqvDDaxTLCFqdH909JtJhrAk68+TbJ9WS7VHdd/AOq49qio6sodYNSllx6pv1GAqq&#10;Lr4Q5vjmcWeCdFoGRT1JfbrkceWeueo64ezzwqPU/wAdurIyFh4dTHb/AEI/j8O34R1//q711P8A&#10;tXF8h3Vf26yuY8jD/wDEFc+3g/npX1G0I/3aCvqQP/xcoPqJlT29lRfOsBn9zlcs483+NJW5jN/s&#10;01Wa7v8Aaf8AWU3hrYjVdXEouWSszYVdRRrMWxlq9WsAEIuqcTlpALFarqSRssIeT6WhYhgOsWEJ&#10;VKycDzV4oHFsmBw6xORjhqa/l77dysATWXI6FNLqViupHhDWIYoRXFsGOMbFldCxUqW3Rp17AS6z&#10;Wo6osUytGwi7W9CbErpBbQbTUWbUL44qW/FuIhK7FX4tVIGuHLFpmIB1QoHCWibVCf5eTa67BNdZ&#10;WCnUGuFcJQ+vXeKbno6r1qikRXX1Rtiuo0axhfasHEqZuUb9dzPDjfE43YK7+Ya+PyvNGSQmbeo/&#10;jy32KvAXUZDdK3TOTgxGUcl5z8PVv6FVLOd8mttsOnU/x9yf3k8tTB+quvSsd784Ozn8ipqu1j7R&#10;/wB/qS8TusAeqaiOGTHVZM3LFatHW275/OaSusV8Vczdsev/AJCOjpLewXTYCmCny2HBPeZ+45IR&#10;3n56UxVUQwxiPev1Q59W0SZD5P2GFjHVS2uhcC05FDlta9j3Gp/DNL16NKei+8x1/wAdu+7HfNZ+&#10;HBT8sNEfhqj4aeiH+j3/AA7/AKon8O/Xfrv1368uu/XBvvyKt19WF2bGnRBT7NAabGxabaZSIUh+&#10;aepZgZLtBWBk9ptd3oWEpv2YsWL7J8bVzTzSoK9tDwtrIiWeTp1KCobSxLUItKZKr0ki3cHoHmX3&#10;gZafbtK5aP8AyB+BRPj1g/KTYTKDaipZGIdX5rWTVmimunjqKh03lJcZp0T5BmssC/Dzr2QQenV+&#10;m1vOypt2rNbHXWzE24i/yAQ9YDVayvaXcshBJ9pLIXUclykhqQpWpSlrVKGqVhKFIVTUiyI+J9Ic&#10;L4fEHdkvkApbPpkgamG9vRnVNJ/v0mY9qj67R8M5GOXxmKcrytJeqmz8m1ysYpnbRIKhc17jJH+l&#10;P/MQH/DMfZ0cwTGnoZXKb9qkJL0eWmbb9ZczTCRRM9cTVDuQ4oTA3BdyTdu9IMU8ZryU/wAn0zSQ&#10;siGOq1lVpfmuYMQX5FPyAiO5AU9xjt056UR3YSL1awXgtn/rHrRv1qVd8sflDXHPpAie4/8AcjNU&#10;i0JjlOtH/wAaOV6sT/cfIr96PjOHr6fH3yDHqeuQh69zWHr7f6Pfrv13/RH4d+u/49/w79cAjy3x&#10;65+0D5NWrmHOIQS9FQq+/f8AiPtPUD4zMT1Hl27jPDh9mzVWR/UZb63I+y3Jt3UmBRZqb+nQy7FE&#10;D4dm1NprQaV7mF2XPiax7lsxIfjUn+9Jy+mwKxdxBIOg7ApKcXYr1bTfldFt5gF2i3ym4i4tJJfg&#10;3oVMj4cY5Hj42rQv6FjnPLKelyjObl3Gc0rHCE6Ok/lvGLXguLd/d4TaVan0Xm1G61ReQGjgvQ5K&#10;IgWyrPT5PAs2klb4auV3JEqriQ+aksdYO8SgZBLSFm7a8K6uNXE5nHIixG5yKlUw9G6uyxgvM/O0&#10;poDcU332KmtbpqbRPWxORmFHtiNxtqaZF/h+MjVIxD8nbx7SQh7mZ4ykZ/2Mk0zYrgrrabLNOwXd&#10;ISNQYjrgyvbuCXWco7NXk1hY3gsqocYrJSwbUpZ2r26rAr9/XnSa0uOOtJ5elIz05qviLMgS6Vrr&#10;r8Z8DNpH1Kq3vTKAKxAw0/HaGuNYmS6pKou2HIKWnMzMdMjusvwrvms9ToW3k1q6HxiqxEx19OT7&#10;1LYdT/HXLBgORasf6E/6ff8ADv13/H6d/feZ1z1Zu5pVBQc5z4DS1EL6fgaNexNZ0fl1mfliZNzW&#10;qAXTJ13oiIMuFLBmpS9g/VT9nI5iDhrIKOm5F8KbrLD4GIAF551gW51z40SxbhCDksaqb13J9gQA&#10;2Fd5teUOJkdLW6wVKBFtLUSozkfmPM4WYvS+pkDdUmuTLXhL25l+TRapRXcHsc8imoRLI4rWfiQc&#10;xA9cQyl6m5BP65NoW2cj11qiV4numrGWZVUBbQmlXu0WwmvXNj8qq4q911PjWhyFzrOdZr5enjMG&#10;qVItVo5mhSsRzffG0NqjQNgN9pj1/WCO/UObH8Nm3X8kECD1FLXPrcO7th/bqr5RyMP7Nv8Axjyn&#10;+Pz8OYcn8hgdc3vtE6xZP7wrt1wzuhPIb3Q2m53C7tlddfJrMgBzTLldhQSc1M3n9vPKHBmRznNj&#10;yGePI5Zh3WKUeN+eYjhIXlGnjH6z/MBv4kSPjphscYPsQbX5hhNEh/xDfCjNzHGloVaa4N5LsfEd&#10;/wBiH9sx1Ifz1IdKHs1c9duvpwcRN5ffrm4wPI73+h367/j367/o79d+u/49+o/D6b/fZtT1zXRJ&#10;PPTAJ5kUo0b1xUavJdLVeL3kg2tN8mc3FXG0KjF61w7qSlS+DNUrVpSZ/VcwPlMEs8mi2/dq10Ku&#10;V8Y6mk+bXBVfJo2q6jNrY19ImLiTbAdjxpitXaflPbygumxBD26zYt1f86l9i7evFl050Hp72HuU&#10;sadU+Igfqr0or5r2yGQwq4aCvVm5VBN+XP61K/z0mh1dXGlQhdwdT6eDAvuOGdaq5+jp2yuLyzdk&#10;qshaLEvjUM1LptP3Z8qLk1c6rrTLC8O03LCvfrNr8j07xQ8pszp3LLmwFmzYrVbMyqWqb8VZBrIH&#10;PY6nIqSJVjPq955/oSYekbPdneBkpjxiRNfeGRZ8QV9ozs2wK4tmhYlMfaO0kyZ6x4+Lw7ds9asx&#10;T+mKa/ybNLj9LuDUjUrMOqJBp0sZNJ5VyqYmczPXabayAEnOKepjpsR4rjs+fFDZiaebcupNqAsV&#10;n12ytyqKm1Ssk5Uicf3AUDBTEGyucB5+f/JdT1/Ex1Hb/nr6dnEXbYx1H8dc/Dx5AZdT/wBNH4fT&#10;Ue+peLrl2iul9UtUjDdOJPX84mOkxMF5ds6nNmW2mFogurioJZcJrIPaqrcr6p1UhycxBeTZt42h&#10;Su1WXQKb1me/DrIVsrZNJ/KtNe5xHWBjf3d6dWYzA7CcTJREdEJs9QRDROrWKqQaNk69jONU2HlO&#10;ZXAeshn/ALJXeqJE6njhI6OZnZ2Hn3iRQ2krYK7CrZInFs2QW9/GqnF1+pX06QERml4XbsAy8t0N&#10;0DtZFSqkMbH1Nibtyrq7le/lU7qVNxP87w3IdqEbatY9JDkL0LKAIRV46qjEhp8P41e0b1Zj34fC&#10;OT1uS+z8u5vj23ck1Tmn+Xsq1+zHDVqWOLvJ1rj2BGruUaVouRYLcLevZ1evcho1KQBTFbLjiWQV&#10;N1j8qM3wgPBflEY+nNDRB0rul8fgmUPXPzDNzOBqnq9c9yFsmK1r3nCGhcZM1fDvbMK2adZLcmJF&#10;LTjqP3EMD0Mlbfb8F66QTm1bKm4owqgo/Y2Ti5WJnUNC1ZvtZ1bt2PY5aWsxZWwwm9Fh3aR8m/Zh&#10;x1JdEXQz3GJ64AfbXMev+OvqMPbZql/1P0yHvf0p65FnDo8x5UwlcmpgVO4+uVen3jzOO8JGyoBp&#10;OooRXQ21t3lXXAtLeD9z3qszH1S/95XLEZal/qGIKm66i4pKsHLq1eKaLfWrKFYiHpt5yQBEyASp&#10;WYuuC2UYTbvpkxwdKbUAGbc45reejb+Ho4qtDW0ZWvQxWUDBZt434uwNFBzYpfEOqmpb397RmHVJ&#10;njvEtnlvqtITzHC0MN1yixOvQblYo28q9wM0VK2ETJu4WVdYZ2KscWyKjDt1V4Fa05Oh99fPr6UV&#10;jTNjMz/y3IFhSmn7COOjr0T+5VblfKRWtuinQK0tlpwDR1bSgeS2fU5tJmOpL41nETlh3ig2cF8T&#10;PGuQTlMCxIWNKxqvO/ZmHs+U1XxrZ+NWzMlQRMJb9pHt2iYXK4dKyjeqROdw/O6+oYVLOjUrn1Y0&#10;KaGSlNKvo1muFTqB5lUykokMOucEXvlY1TJAEkj9wQXWFkKpku5og2hhcn4qqvfzOQ42rka2jmUu&#10;hr6lewLWVBOyFb5Cq3HS2X7JvoizjCpM5cvv1bns6epPqT6VPdSp64MfhuK/D6lB2u5h/wDU/TGP&#10;8xrF19QdG7X5luzXunoOt51mmwe0QHbs9KyfEnFmgZ+EipXFdEygIo8PpnV5EmswObcfvaHJbFhV&#10;hPByiQttufTjj9CpX0tKT5V8BvEXqVWHAyBmJ+IrNoK+4UtiYG2PiK2S7kV8Y639C5RUEUWcnYdq&#10;nkoDr5sjtaMkvRoxdsSQO4kUNo6SBPUlzNWK60cp1M3PpMaujjbW5nzFPO2/pzWyrmfYjbR9Ss6l&#10;h5l7Jqh9PYCLGb5VjpA/7sHmPx8TH+QqjxI40uMWvcCadOlYS2EX1FrEmX2/yXx/t05zLMf27LM/&#10;RMCCdvH5HYsbl5tyxm7vHWadYLFzmMo1W7w04vU4TZiuyGjYbVvVlOw+MNXSg7mLRChSVppvVdTZ&#10;UCKK6arkNI9GuAkoExVGDkonyjusGMb261g9/NcipHXN69xDjtzWLNsorDBDFdh+mABbPaMmA4dG&#10;NY210W5S38wGq4N1Vatw7NeasJ1evm1ZsXW8nevKimq8y2dq5Yczp8DIMPrEzbEW6gQfLSQvktlV&#10;Qoz2do7Nie8fbrR+zQ6kupnqpPlWRPXED8N6j1/xHX1MD/7oPqf0z/x/0f0wH77JdfUJ5Fzfka+l&#10;W2KEy75CKj6K2Mr57qptcqsnkXlLM+ImZ7dcfuC/kjb6Vc60+RVNMr9ZNS9F3MQ8OvpTWj594Ijm&#10;bhTiVkERPTErKL46DLJ1m0pvVbQ23vcKrp07j7RJuWDv61qsplkhGvgsSxFlNvRuxeTn7uPSraQR&#10;f43pVs9RVloxtbPvbSk2an1H0AsMopRNBkLsgcxwzSTWyTYHX1wgCnAtiri0K9swcKy1j3iLO7j0&#10;9asqtd0MCtjZlOKqdJhUF9pm4VvHX38tL5lBk+KWd0x9y69tGCiJL8rrNjDJKk+KbhE9XGeQ6Fu0&#10;FZ6WZ3JZI5OlhPCprFGw/W37pWWKqaAUTBeVu3m61sxmM8ip4GnrvzJKxvqy8/4OTVGPA/Z36wh9&#10;+1ljA5mhOlzLds+Ns6N6uqq49vEz0v8AXdXUy8mglSynH0CbsV/yuxtpzmclt2aJW8rSeyXhZv49&#10;3Tx+NU/hhWFU2UPSQTUaSirwikChY5HEMDG1LKPnDscMRx12vYq2l8d0r1S1pHAoCBGPkVik0IKe&#10;tT7Siepnqes+e9RPXHD9e1QnqP7Y6+pId6Gac/6vf/U+mA/0dieuetmeab7x6IYEChSr9obWVns7&#10;0LKFupFSVpbedddSat+mhdrPefv4qi58vvW65MLK1GmFtPF7DvyKyBRwXcnK1Me5JcnsxsUpcqLL&#10;0ksB88u5ZGnn+BN0S0MjSeKbvxrXqtIC7v15qFbSF9FnQOzYGKGchzK0PZc/Ll0WNOpxo7Cu8Ipv&#10;po0xySlHNTfZsU7TAoh5tARPhmLdfx27pkr6gZNnkXHOLQl+bXfWrKUZeyx4wAuh0pOSJ7wq3ImW&#10;IChnTEET0oz1x+y3Prme46XZPaO9k2oVEyNnG4tBTkX7Ghw7EPTvre0cLiC8dk2LBxTqqGe9Lk7q&#10;ljYslWJg2A8S8z02uzIoH0loW3RXh1QyqDNQrmtZuloT82yNrwg5geJkbdjyLrg1K4M8wtsitFOb&#10;0+CuSrsi628tvaW9VtVaLODtVcSsdcTxMU50KGtRBunirt+Vt7dbjYr9jNbPfNq1pWh6tScXZCD5&#10;dyY/fODm6fEta1GVpTWHDbLBs693U42rM3ydm38X/C2LH2/Icdnty85kzqR3WifwmOsyf8oMdY5+&#10;GnSLoPvEdfUYO+LXLqYmP+mj8PpiPalqF1yjJ0NDku+9NRvFOQ18ydBmTpXbZVWSjNxdCwqzArnP&#10;BdwjUMa+fUTn2fQrj2myre864ck5PoX6KEalSjtZGZW0UOZxUEreOjVo0bqUjhZTi+onEwqat+xR&#10;18mqonpF6+E0I0nyKrKlWq+yFa9X2LtHxVNCpSOHUrNT2ZNCYKoTadaoldc6rtPMxtDOXDa3SKej&#10;dhCnUAhVjI3rFuMFfDw1Fs0M5/I8I+KTXqTT1/fF5LAH3OgZF/xe37mWoUPfsL4r2Inv8v1tiZ8r&#10;F2nbtAkQvch5Zq5WlOWd7jV7aew0aW4arSCKYuHYb2nvfxauZmZ51ktm0hYz5aunoAFG29OqrNga&#10;NymMnoPEjjwymQ1j7BJwq+SNttt7buyrVlYxVtRYdbZEBx/i1q4dYnq4rxRGNdvV3TqKUvNSsOuX&#10;P18bQN9a1vN0FUKzvcu3UQswdnBEEwYkg5BbUV0MzW9N9TlXD0dLQoMFthUcZLK067VW63KM0qli&#10;+lJV6TWVm2TVxjWbm6dQLU1KN22/f5Fbu8WKamTy2/HX+Idv/wDc+Mn7MPPnrRjvViepjqRnrLnv&#10;XKOqBeN2rPVYvNCp6+oAeXHmz+Hfrv8Aj9/+j+mcdsu+XWNo+sr5tZo2JfwjfO11d5LmuoaIplN7&#10;LhBJsRXvPz3V2pO9yrYvGSoPhq1qvS4S2dCvrrRnxcw6NUdJlS7T4VSA6unQr9DVDWs6j6M6+hbT&#10;kXAQupi210aWkqePVizOOJey2egvf0M6FOYgjGQaA51mqfag9FG027NzQsCiO0z2kEDH7oFiFxJA&#10;vYqqq8d01ISln+ZLrjQoLjNYZZ61d5iOvAZ/57T37yQjMxH3hc957s9c/YRmSFURE9BSpavNb2kR&#10;PqV7JQ21UHbyPT6z0vbRCSL2dpKIKDexKY7++zYrHDIO5f71SV2t32fLEvJ1atptJ/5fXshukhaL&#10;KqN/Ep0xQ2lj0+O3b1M62fmDWzKHYalZ1bTUiVN1G+kfkd+QWQ9mWya9mgN2uLV0+SoTmUzBtaza&#10;NxT98ZIMYbDr5WcFhQ29HO5QOZY0wdA8Ux6Wyxq6NPV4rp3rLrJ2NHK2K+S20J4xiqzLoTxLn76f&#10;HrmZfyaWY+eDbq6ip45sRMx+V8ZSaMhCjm7Heo38cv7g2OkF4OWXWcXlSqz1zcPPjWj1M9T/ANBV&#10;wdm6AnXzE8G5M7+M/Y4rrYddVi4H4R1HX01Hti2i6siNWkiuPXKPFfGauYpyOHe4Jll0uOpzYY9u&#10;fxkyVnrleJv4Fyndmyqpx/PqaIml1+hx6xj132c29KtJFuioX5O1pqGzTvZOfHKuM6tsMhFmnYsO&#10;Jj3LyVEU+zT0qFLWIUGxeZom1dQa/kI9vJpEExMR0LDn7BPZk9ploAMfyUSIjMeNwgfUtIYHHcD8&#10;3uCkWNqozEVs9AQJMmI8oryJ9iVCx7F3EhYXeIK42lQV77tlXIMEokQ1luS4INbcrTpzvciprCaO&#10;jCbITfr8TLevtbduIx7SLLSVrVq51VGINsBYOZIH38zSesvFmnlXqswVhNhUCJdVX49NEKRdjW7/&#10;AGVyNlOtpWYN+pj8flFBllbKFI3vkBLKGnDLogNarDgrhYZt5mPYr32orxdJQQK8D6gWM9VlFOqO&#10;vxzCu8M4LaruzLuJxys6QVt8q09kmgTMcFlTry0uOouWNFYUb8IhIQIWfqPl06mQd2GcV4xa26Ws&#10;wG8bn0axZVyctE5WbFFbYeyIj9/FiOaDoLq1EzUsz279d+sqf/MR0P8AMdYp+eZSLrlYezj2tHU9&#10;T+mO89AhzJ7ApODtP7SrLTwnkjv4zU/TneZ/eSPpjZn/AHtRP0xoR292jyjg1DKymXqL/wABmImJ&#10;mA+oXHFVk+Mau+GdihrBX5LzG1yBCq01Y/R9PP2cecXWzfsxal1q1y87J2uHPKyzjeiDiKsFbj1v&#10;2ydvOysNVOipF/EnAyfaczx4s6znPGxj5lrk3JvRAOx8vRq1CfYeyeRAIn4045NWjy70Y5TmxE+S&#10;h5Zmff8AqxyrMMvGXfnOYc/t0fzfK/50A1Mqf7dL59GOwg/59We0CyWwyP8AcBap7R1oSmpQtWDH&#10;i/G/8PZYadhc9z9pzP74jtECBnH2i7qUMoRO/dRqULoS5NvbdbtHWTUXc4Vr7cJiwihU+Kx0MVx2&#10;tTbyfXtU7Fm8dWfH4uJYQFrk7DrTyXOgv3dWeX0a8x4LjmeURFBUT5tgx27o0tDL0nk9u3aq0mxP&#10;q3YxHs+4acYOmP8AEYvH4UhluAxa7ZzkV4OhDa4pAoTUA61hcRMS4mC7oM1dum9dZPIaeTBTNYNe&#10;HFpXfMcnYJOXYqNrbDs+1x+rTWirw0MsXu2ul2Piskkq4vCdbJczMrJ5TyULjQucX5De2N7ZRjuV&#10;raFfgvGa9KjHBeJsKY278Q0RbETEvqlMyScNDqTtKi8LBTNexE9eXUn1kHEucPcY+8dcXPzxM+et&#10;4PZi6w9T/PU/ozqnzr9Kp5UuPY1BIKRnApa47AHbqe34R+HMY78b1ep679/wjq//AJr6cgX4R1H4&#10;8Jj18TYfWs35Vm41UOLyr5kkHyJOJ848QmI7dCtR/wAide0Uz6nwjSCe0WmN1k/eaDLb2ftbxiGd&#10;v3L4edx/Yi/wuWtXUP7+Np5BlCRf+Cq3uOl4C2ibeHt7SQMr8RP7Ld+W8ciIn5UVOIhEwd4qHEy/&#10;t0fyHAjvJvnF4x94/OXZGIlL2K3s1B8i+nSATeHjutP877OPa/3lW/dr71UpgN35yrv9G/qBnFDu&#10;9htc3MkgrPTOpKhVSZop5bnV7dixfxo2jzKNjMrQ3mUF2EMq9pI07I3As7/KKSPY6nf3NTRD1ueb&#10;hnv+5ziCO0SxpSMx2Y0pDtPVQK70Mhh5lc3L7RHHa9qpapAAHmV/WiEk4vfX0WElMdrK4aWhJVq6&#10;5TGlN/POiikb64cioJuaPWhy/VxrR0LFObV7k77tmsiplPuRV0WxbK1rewkOF3kPeJ4JrBSts7lp&#10;5Hz4i9RVisFHKdTX2RzEv5ryC3eunXaBAIQpqQb2nxhNiIiPdUaw+R8gIhsfdL+pb0TJ6xWd7hR1&#10;E/frhZ+eDU7zfD2UbodT+E/jhF47OSX4TPaOt3n+rR0r1KvWfzvkzu8ReLkvIDPznY4rzuydlVLW&#10;OPv1y/78c1ep/GOsqflfTto9T9p6j8I/Di49uDnPVulVrZwVA6trgLBL8BUX/aA7d4ku4DBzIwXY&#10;e3U+f8TAqZ3GSka0yKiiPQsYiOoUMfwvwGP3ScnWLtHgUzPbvPlP/HUScR367L7RMx4if26PMoOG&#10;RZQTxyjWPzqtGqyDjtdmp2mfkWUwqokVJU+wpSjc5+ryyXWXUcuAvxnlEXLf5iPJYNz7OfTX4CjG&#10;p1uP8gu2WHqhxynZSnWqDY5E74uLdaSKXkVGgxaigvL7hdWad3j7SCzQpXRhdhR8WyOxweafFMQu&#10;5TRs8Kw2R2mmXBMEjAPQz6eYrYmQOzwjJyi7nbycupnTKqsomI8Pk2EWazUOh/R+5IjZbM2fjuRX&#10;ONBsT8komwaLVWzEhbwbFr3TlP5SevoXIZYy8LRvcX2KF9+Zl7eZmVtftTqbGdZp3fIOc8djIfmX&#10;YOk+adlbIPh/MF1TKiWrvatVlZPzMvd4jnZuknS44K8YVBMFCqih8QfP5aH/AM9qnTr6toqVp0RK&#10;THvJ/eepLrGOfzFUdR1wFnlhhHRjBCQ9MiRMh/TmF4aNAvwn7x1ywfHkev1xbhGXr5Ve/adP0+43&#10;6SXFbXzTx9S3RMsC0d3GzbBzyyO/Hdbr/n9HCv8ANcPuo6L+Z6j9GJEj9Pz7dJoOi0B3D09GvetS&#10;4Kox5B36Ie/t6hcgc9xmFwZd5jx8J8F+oiH9xeED/Iwx3bsISLJ/unxmP/V/UP8AgIiB7yYxPcY+&#10;3hEx27yMhIz61kAzHQdjnsM91jJeZy+Z7gsoeuR/3Y7FMePXO6IXuP2j88WtXo402D0q2G7mj6NS&#10;tWnADjwtwGxnYNZOrpU2QMyuR7dU5JO/eCD39+mczTRYo2vkU4g7sA32TAxyYDVOfZGC9yrdlPn7&#10;USMlJj7CI47j61qk4mwoYnxBdvRp1zODt7I3blL2Ms1q2ip62pb+/Sogbeu806aZEYu+8BX51/XZ&#10;rkkz7h3aZDoJagZmAoaFta1CoOZ8mxMzVIHBa2s12bpWXXMvf2ciD/L9DIzdbkx3WHa5Pqxo8Q4w&#10;DR9TVmIn1hceCzXm0Ozxu1moOcy3u8vyN0AQjBQ9+/nthNywGhqjLYG1/iTQX+yd27uHdpsS+p37&#10;BMdm/tYcd5nrJLx0as9RPfr6dn3y3D1PV9frvXA/TWLwsIL8eaD48m1Y6+n89+NVemuWlZsYfJNI&#10;NjcvW09YNQqWRnVyjlcf+zuv1P6PpmfnlaKerAet7Q6j9GfHhwCI7SI9pgTIYLzKREl/ee4ysv2j&#10;BEPb93XsH/5IjymZgft2+5yUTMzAx5n2iOpGB+5SQQtffx7eQTPSwmPGYjv2+0T2mO8R0QkIRJdE&#10;YDM/YjOZKBOC8PT367SIMguiCTlfhPsiVHPrSBe1c9OSiyooKODxnotbC4pc5qxX26xx0pwxr8St&#10;lNjVyqhSt+q69Rbu0LVe9yS/ZvbFmLreDrvU06dQOn3uQpGTOvobGhaaNW51yje1laVkYtf4m3+6&#10;/HSjlW3MsXFkOXa/pFhdN5tqAPqJF7Rsal9llnWRfNHyQlNSBSlttaK6IJXyEhSARpAq11ISs2V5&#10;WtIKBhAJq8DlR9MsWHPHs0U4H5BfljNCpU3FCuyxPHc2RKuh+txVB6iE0FaOZb45RpNou+a6MTWL&#10;cqr+dU8BsJHYZX8gpnWs6Ch+YHWfyznANpXGPzeeBrX1UrlDk1MsTXs0wX86z/xOQ+AvxU/M+rke&#10;NuyPUz1nn436c9R/MdfTc/8ALXwnqet4PDb1h/GfwCexjPdc+QBP4c5jtyfS6o8p2s2kNKnaubGr&#10;oRI2r/CeLOv2VaNtUdcp/wDd3X67fo+lze35yrrZV6dfTX1H6A7r4AqOu/jBRMyY/wDpj2T26k5n&#10;t13nvPeYmB6kyOYjt6y7feQjt384nsU+HQB4eXboUtIQg5AAiImZlHt8BgirpiS7sscbx7DfP0/k&#10;2ea//NfkiA79rkZ5pkXAQ19Mpns+Rvmsih6iteRQyqTTCZ8ujf6IlnwpttiYn43GjIeXpW0Oel3o&#10;4N+R0bq7HHclynWc2kzR13WEU6tijoulM8wp1qHJdgnVsaxWGjbOyTLZer1r1K7XMeIe7YvOc4Be&#10;4LYpiYlfvXISuK4PSzuRQdOV503rBr7qHuRLlzfGIPj+n6Q8GMzKtjJZB5zs7Ur3KpiwCIIgl9lS&#10;p60yuZk2LEurFSun2xMJ4xTtVCELvM8BVGrSZh3xv8rs2TihZrnv5qbh6FpWlqW7KtG7d2TPT1k1&#10;YtbuXlL45xzYu1X8i41ZVC22WXuP6NG2h9uho4RVqqPyrLuuxteDq2ef0ffo5dxNyaFKZmS1MilY&#10;RoLXoUetWPHRtj136rl4WEF0M9p6+nDO7b4dT/HXKw9fItYf0j9pjqmXnUrF+HPR7cluz1xPhlPd&#10;oTds3KXCuO0iE4piMDECI9uuUR/7PbHUx+j6ZM7aeivrla/XyHWH8I/G8Xq4CjqTkpmZjsU9v29v&#10;57z94+0DK5mfvIAPl2KO4wxkkQzAwEFKwdER++Fx49pLydEdo6FRs/noQSEl++TlkfYvYKx8DI2h&#10;EHB9DJHMl2JYqkvAFBAQ2S6BhFEmHRy77kCVQ02T+1noSPqPoIE49zinzGARHW7DsrdxtIg5m43Z&#10;+glfVAK9nju8kZtaiqwZTDsBUkLcWBsbGg+8qlMwZEbBIZ8zGG/ZbFZVX5VvqNlmrcMzkh8ZFcT/&#10;AOrtEUKhXLKVDOvci3ZgFECZYUeJRn2GQReumN7NZD7CKt2W1K7xU+y31PJEouytCJayraGRkxKr&#10;dB11iBmy/wCXatrBqIuVGKaqNQA5EkZo548V02/FUGvb4jfYAApUYvMlKkIadLlbZL83rN17z+F5&#10;w5jsjkKbkLo34s5tMLq/Klr8ZpOp2AzqWnWZUs0576Daurx3OfHXo1f+Hb6rtqh3phED4/zuj46b&#10;/wAO/ae/QfviCjr6dH20bQdT1zcPDk2l+mP56yi88zOLqevqAPbkTuvpvP8A4E6P0cm+/Htnqf0f&#10;Tk/DkPj1ztXr5Lofojrc/o8JQPaIievSfeO5ysIgYGRjxIojogOJLxlce4wIoiuP2gjiBCIgQ7xM&#10;9Qox8ZZM+C+0wLiFi1w2ZgF+PnLHjEeEqbp3Sb2p5ydjSe31qxgbtOaC4qFZlC/TGc6wX2KUsvpE&#10;oGQi3UIoGG3fqHmZeq+m2pk7mLrBDKV0aAaxECDtZVXMMUJ5Pu0dNsqc7ZGSu5TJGcMoa9iYK9Ez&#10;xyjeOr+ZRDUS09Kq6lmVGyyLcM84bXC1SrM9819y9fvvF9hSXGlkMAkWJelLIGfDtIDAiOXnjHjI&#10;IssKPVTqRL+0oymybV+rpbDkXV2DXKYlcIOk75AvSwiQt73QB27d06zatEbenezrGekDrW1ZwiNu&#10;9WW+1WzCmNfCt2kv10Ot3GLemmVley6WtAOTo1NifE0xubehVqio8nH0M+huaGXZXbq50PejRrbG&#10;tx6iopyNyly3m105CivkdrkNWxULarYvKuZPovCqlWtnMUs2ge7uqMgVhjB+ET35KPjoxP4T1SLy&#10;q1y64EXjuCH4c/Dx5G6evv8AhP44ReeLkl+HJuG3t3Ym0p/G8GOP0Tq/J679SURE9cy5FnV8i7TX&#10;Zn9HBW+vk+d19Rg8N+C/TyiPHi1ZfaIH+oHaCLsIR0A+HYTJ3mPYzgGKVPf2/ITMzEMBLGSQiEgl&#10;M/1GC0p+4K9sF/Vgfu2ZMOlsRTmBGxEewPARW3/gIGCCfimyFT4MWJw8GOFIAuYYuI6BcwwZKCU6&#10;TmJH7OAPXG1Z0NzV0LTkcM0GUdEq8SG/mZ5uqOJmhxx8hIu28/ObTe2s/jjZnNrQcUa787dUhfWm&#10;MU629kt6o5ovsDEBs66yF+QK/F491rbDXd/XJXVDbR2GRWZFACGcuE1x8gxqnzLBNb1ftw1jmnKD&#10;lYGRioFFCSLrQ9tygi3Iceintkmhdk861nPvLMM64Ix20FaOU17C0a3TKitWQsq6coUVqdlqr3bU&#10;16IgFnkauI0UeiMHmlOa9lF2d+9Sucnvi/qblQ0MsWM21ewLJsDM4zk8UoCDbdxtvYCloa1RU29C&#10;nyFNBFu9l8OwKYqadNS01nupDH1EyHWwo3xjjc8loEizUzPTZL9x5KuL3Zie1KuJhXSBjyke1qsX&#10;b8MpnfOpTPXCWSPIKs9R/HX1HDx20F194jv+M9d+uNF5YGRP4EUDEzM3OT4NDvD9O59S8xfeKlO7&#10;9Rdyx3iuNza1b/f5Wh3nv+n6fZDbuyNzr6mr8dSgf6B+5RHXNoAcBAH1KhP2RAyvtBjLYdAz2XED&#10;JzPlAVhme/YorFBFAwRex0rFriSP9BE8szJEfauOSk4pVRx6HIflID3qbo0o9UzaF9Z4x2Jz/AmK&#10;YLo/sDqGQUsiZbcOlEKfW/PcZkwLL2zz9OZYrImrg86wNdzFhEWBI1ib+Y513iPKLwya+U3JaH+X&#10;jJ1biU+7FPGQcs/8LPPzqrw9vXC/C18umudV4RyC4wOuY+Y7j2RO/v1sfOXToF7mdinyzdE2kFVs&#10;sD90L7mtfaFwPpD2eIiRJbMLLq3K6dCKMGNU3nCldBUsNgus6U3UFTf1QrHFqc98V8SF3JhHXzEa&#10;V3OYbNnHVUS25UnHsNNFPsS0zBEZzswMUu3hkZ9TS0WOts0bTNiypik69qhxuhTUlM3rTWnaafGU&#10;auww0q6t8ZrsT/lTLhW0v707VjA06Fqpr6Ico48SM2ns02VcLLv5uRp1yycS9oNskW2zL3Dm7SLk&#10;+PxDexQcuhqi9kiM++PVE9lMsxK3H265X95pn+OFEMyqRdcWP17uf1Efbr6lh20c4+pM/GA79du8&#10;dfbqesPn9jIzQoso3fqHv2e8Jm5raV+Zm3emZ/0FgTDEAGoKeGYWego5/i6OqeYylVs1LNNpJso/&#10;CuPm9I9c9IQzKcT15zM9imVR2g4n48JEfMvaIl2XBvLuBOiQMhCPIm+ZCqAchN71pZ0WNRGCWtC0&#10;KqRMrS4iZK/ZExDu8T1NBBAKnVAxs0PDzy5yKESDq1eKcLMmrI8uQSBpu8k5Fax9RtAlG1vNL5lN&#10;2hks4vuVRvqvuVYoUvta4rbunMC+vw3XAvOlUmryCDbAoO9sgyPcxvItewck13BWjOpYWEcib/4w&#10;qwMaiK1/Mwrzm8tygpWraEl1UEjtIEOin1B9xKCX+7qSMO0TGJSESZccdppNe57IzkrbB9ir0ZdH&#10;x9CRwLy5UDG0q83VhF4dusgm0Xw0qgailPiEmbMyou11kVGZkNpkUwYPNMzpjIGxMwyuggVUBV/E&#10;jjOouafXJaFW9fzPRJ8dOoxPhY4zxtua6L0WaimD7K1lguhVi2AJ5bZQjD2FdYl8buZpZDZ4ZytW&#10;hj0s/SCsI5/IX1TO2poWqljtOuvPGXWVP5Haa9zBTJ+YjJttSRM7QPLF/wCWplH48ZPvkpjrCP17&#10;GaXQz+2OvqcH9THP8Jn8Z/CZ/XH4/TzD+doFovAaiNvRZsXi5ByBGCiq9qOW06PION/mtX8O3WaP&#10;noUR6555HVzljPdCpESM3TCoLx8YkLB9TtZiTlJWmbmVJMZF/wDxLRbYQiv1W0lWy9RmZAUALWPC&#10;0JR+8PIoMErb7QiGq6/ZKvZ6nd64mQmlleTma9kGIX6FBY0trLxTROpaf9RdhWhbldVmVPJ9DTu6&#10;qhx/8Hb9dR2OUj8zFx7qlU9WhcyLlObA7FuqIhYpjvxM9/AOVvjuMW/8W6LQIJsu2HPTYSeXx3VD&#10;P28e/FTSXWYjyBe9dihwwWqD57rZG99puf3mZic7PQiJM+pTMERzC1AXY5iugrbxWHWsSgFGfXss&#10;kEmsIJV6ZmIKONagDM1WTbNfqQSSVeW5KG/G2K5WcYHUDWgs74dserNtKrRVAgLIHAiwVP8AZNkz&#10;i8hbl1IM5DxlrCTvWHrv1k1gyuOavYLh5rMnStFESFNa8qnE2CcBQ5FgAbH7wcQcs2Kty4lKQuYV&#10;jLzgWB/T3QDVe/iGnV2aWzjEtjb1vazXKpVX2OQXCtjQ7r8R694ev9hPcLTEoPlMd84S/Hihd81k&#10;dUD9d2qfQf2x19Th71sk+pn8e/6O/Xf9MfhWrttOUhQWUhxzCzcSqX1A0Py+jnY1XrnX9fimW/rj&#10;jCX9P9aW9T/M9R1iD5bGSPX1DX7U5iu6gUglLOV36ChKCtW93PX7Zr6d/St3WtZbdUzbuj6oVXVk&#10;aCTQly7FS2gF2JwGKrNrgouN2WVhV4lm3Zzo8SO859CRWSuTMc8oE/8AEEVdf4i3Bp6lTYvISD8y&#10;weYiIi3hal6XPbBL4zjo17NiPzVEP7WqLbGqaNLPrVTbiatRtG7mWz0MNyD7CI5dsJmVT8TRH90Q&#10;xVv/AOLTKVRPZlaIq/z7aMmyu6YZOwLUZKmFschLQVfy690ZJTJA4oSgq1YvEhEi/u9XuMYjqzMw&#10;IrgMlI1aT9FrJbPmxkjWSqwUzNi7j2UD3aOccUZ9Rzj34toP3QRzXvubJYmh8XT8G9aWhKAOgorz&#10;oK3SccZ1n2jYXBxYMDEJiy+fWpwiJD7HmssnKrXrLbV6rbZKHIQqF2gZasqbWaq8j5lZ57fI8+jS&#10;goRc5hs8iP4WfS49xX4TE2dMdYASaLTx4lWLJ+pkJEuXx8vjWsQdYl3Lch+VsA4s0iL8tsy7tM9A&#10;sAJkg20Jx6/MeRD55Vj7fhxAu9W2HS/sxc9VzhiVH19Sx75NE+p/R3/R2mP0R1ETP8Rm8X3NXxmt&#10;Q4vwacW0Ohfsr242ud0HeX1LrNjSo2fFuzq8lqZOCiry9qMDjdDArn+HGx8t/Hjr6h2Kqzyws2LG&#10;pWogw67b2g+2yJYClOsftUhWHoR64KsrCv0+7Dp21SlSzHJf3lyIhzbk2AW8NtegxyK8f4iK/o/G&#10;Ny9MB17vgtlSLdeKzwZxJ8cXVUe5uaS8clyauQtsWl1W+rl1mw/ReTnFgW4z9SuUnLmMyK7wO26H&#10;NhLyMn/wToY9Pf1jNqR/kJ0FxMTIzcUXftaJhlEiGpJ2iapIdMWKqDIZ1rG9cJEXuHwPyEWl7QE+&#10;/FlLXUdet5ZWOIWIH+laKnXnxoTTrWbtla4jYuVxFNRM2TFgwsJBiVhPkvIsMQQDPTK3wrbE+2jl&#10;EASAXLBVrIwMuJBH2sragLOgYShWrRu0ZrBaDNdFeFwIueu0meqjWtElGWZYuE3SQ5f5jYpMVIx+&#10;cy6i6yZ5HJculatJu1Y/KNfDgsalt8Qsuskmo2eNcj+JNWyFDM3qa5bJs2bwpaizq8Q5XkY6N65o&#10;xds8u2czRv2or2v2DHku8b47OZP8z94pXq4hFXTsRZgAl6NsfLKu/jw8vvfHoZ7EM9ZZ+edRLr6i&#10;h5YIF1P89T+njnF73InzCozeG8dylDJVLOBgX1SB5vLuLFx6yBKLtM/xGbxjb1fGa1DO+mEx4npX&#10;15XFONBDGBj7+ftzbiiXJeV7Vq5fozarWG1LCLCpo6+DynOAHzb1+K8SS2KKtPStat19y0fUdcSH&#10;y5Fkx19andrOOrvAycf0AooypZ30poliyREhy4oHYUNHVsrteYtq79hPJisxNh9pe6dREmdVe34T&#10;I1/l3akWkxhquZdtpWX8eG3xlt9wtlNmIMfy/kk39mvaeMbbbGzovNSzuMr5PkPnluqpc5dtJ52L&#10;Y/2XZeqC65izq7n17BT67RYr5iIXL6EomZYxheqe0umYOYj2EuQ+09QuDn7DkI9bSmWad5dZXsZL&#10;bHyzJjyZPnBhJhP38eqN9qM+KXmBQ2xPZrB8yWuG0K40c2zdYfsZEyRkoCdLHB1nKXLQJ5u+Etg9&#10;mhd9q4RYCub6DlQJrsAxc+yLriat1kyxd+p8PNUxn1Gs1zjKP01nsBSYnqisVmSbEPY2mtxNXitk&#10;863Y76enWt2ExXBHIqIULXy1bW1V2vbpVLOBvNwEtp2lsldfTjzm8MJCi6Dj22BMfG2tNuu4CF3H&#10;9TH5DVrZ9jkWhzfMqOp7LKTfalciKjiZCZ6+EyfvD/coBiAC402hHlOgPnRtj+PEC7WrQfhx8/PG&#10;zC65+Hnxu1PU/pyMx2xpVaKetG9m8LxFApertaWy8m3LPD1clr3kPo1dvFrbtL4lma+Dxbjy4cad&#10;L6jYtOJCmGnz7evyQqa17XnLHM+l33r6/WyUHraRDMT+M9R19uuFD58mzI6+rtVlvdywWtKuQprS&#10;hOQnUMqld6s6d3KM3MsxNjjlx1Y5bFjAvLdUBZUcO3Iz2HMrqJQM005GiSgNm3Xq7cNdNPacvldQ&#10;5H4LN20EtRpcdtX8Gbds5xxyguBNqBbqoQqa+Spv/IrXbrz38x6KJGfuNfQvVO8JsJ5NeHtDRLkB&#10;KMxbWTymtP2ln5nm2f7upr5joj/KswqUzMBaZiiJdp0a0UcyoyBnR0G6FiWF1JT36Aon7dVK5MdB&#10;dpmR+w9CmVBHYcqod64pMjyC3ASqmtTTkpFQCmm8CXIwFRS0KoM6ZXqBFuFvrIQUM9xEmzR9TAsp&#10;8btUTT1FxZy1FnpNVuKTuztDkVjUVmVnqqroqtAtgui7YkmOrXrLJrMrlNEThMVkJ0KN7NBLWJDO&#10;hNC4i7DKmZS0HUrqNC0d6lDgv8futtU0sdZs0hZUsJBuXow5FWy0l/Nqm6CRzGyLM8LXW7nZ+3ks&#10;RYXZHj1Gi6joamVA3ZZQmZc8ZkZOTiJ+/R+RrKRF8QSWj0UdimPw4mXbTOPw4kfs49mT1zUPPjWp&#10;1P6fpfREm6N8o5/cZd5BNXyzeMcewqq2tU/m2KFhVSmXNtd2RiEdd1m3auMltmx+NDZ08sLK6VuZ&#10;79R+Hf8AGOuBB5cmpT1zmQ/Ol91u9J2GMJwpb3OVBDVAJ11LeipDgbfQ3KrjZMlIPIztASTGWzMx&#10;BWpqah4dZYVgc5PHmOG8Fe6Gfo1XplGqFHapWFBS1bOAugCb2z1v07WhYg5xH8beQA74J8Y0GjJ1&#10;qV3As1BZBUWZxn/er4Qz9+iqRBhAheQ5lh7Jn0zEfeJV379uhJqp/YwL+kj7jYjZvF29kXL1i34i&#10;X49+qZsTViIhQiMkwj9hF3WM0Exk57LbQbE2WG03AHczmCorMIGfe3+mDCJ4yg5ECiJFHeYamwDj&#10;JC7NenZpWp8etB8nZak0hnFeyrud45IKmsTGliKoXAMTfamlnNXXrjoaBJ+NLa2YMZ9qs+Tu12co&#10;rUvjRyEKHHKZKtK1LlPUcFi8RpfTU3wRxipFnKJvlQcF2ulnqUIVH3K6Jts/r5xCf1GapOAYHD+d&#10;mnDUNvATpoTBEYseHtE1EWlLSJjUixAf7aLVhzk+Pn/dHT48XOH8OMl466I/DhB+fHacdcqDz49r&#10;j1P8/j267dfS9oTR009fULKfW2Dvwtti5b9a2P4LxFtMx1tFfOt8NnThNc/9OOvp4HlyIJ65tBnv&#10;MELKTcpkRHX3cIFYD4jQUYrX29Xr+OpVUIaUNsMK6xYqhSbUyIwxBPhA1BbZYi7ce5k9Zeb+ZrBp&#10;2berj4SU1Ut9Xz5JmhWTdrg1qbdRdtdSQ8btjcwK5E0NOxyzQmy5iun8kOxWehtd7q7f6xVUqzVJ&#10;85iKwmXlJOrwf7IBOSxvlMRYTRN7fXWbXI5FayOsS47wqUHEzPYwkuvEv48a9UmlEl0oYMiEAM2K&#10;URl1hZ4W7UGZ8g0ofbiugnsIgkZIVlXEQGcv5JvunWl7vuExVhzA+4Nh5uKA9/qsplapGL7/AHOK&#10;RpFF8JJC6JG74L0t2cuF6EvDqpQg6dRdSrT96DKvbsMqJmz4LIdEzqU4JXHmVZXQgD5PXzdC53fU&#10;s4VK2nQC0MYxKMKA2sx6aVcSTWydRPrisdXTtfF2sQjO3Fd1azHyc6zHKt8NS4nmGorJqVcOsuw8&#10;7T3PZ0kzAoIeoIJiJ8+/j0XcxOPHv/HWiHhfuD+GCXhr0p/D6fn5YXbreDzxNcep/TxjePA0hsSN&#10;e7l7dXyS2anHMSJtHX5Xzyb6mUMqf9SOvpqPluWC65i15bej2lKxZ4+jqBhLJU81L9Xm0RWdeytL&#10;aJFA0xEWVFilkFAQxDa5gVRqoOZUuzRp4VTIh2jbu6Ow/UrwFQjl4MYsU0slPrZHpff0NGm61lAz&#10;L0WqCF4xqs15IXqIobIj7cUcgiItN4aXDqkwSlbmvQvrSWaTyKwce05IFhPcYBpQUl16xMiXEStc&#10;EXlYWrz7NiWQZt9HZtEBHyIU1I7QXgXcey1nCiIYgiSPyXCI9PMcDHkYJSPAO3rZIm6PJJsVETMw&#10;kCABmOntlpjM9NKA7d5NveCjxy7FgadGrdjXyIpJXdXZ4/cL5R3KqnzRU6jsMt3qdfQpiQpGvOWy&#10;rVgba6L7eZcIqki+u4XnopeqoLFVsts0gUxTGvD3HZBY3q1htutPSaBXIpMSdqshitK5ZLGsqTTI&#10;b57/AC3CJdaAaNDkfMyWVweO5n5ei3TA+UKz8O1Q37A6STBvuP8AD79Sg48oAGHYGCFg9bgeGrc/&#10;DKLx06E/h9OT75lsOtAPZRuB0X8/qBjFl5AZtYye5n+mf9H6ZD31dAuuRwH51rvN8qi4SmoW4Uoe&#10;FV01wsyZGPR6mep5rfAJSuDb7BO+4P3pxqCdxS3VhLVzeLGNCdC7raF/RZbXrhvmCbKHGGlQrZ43&#10;bTM/RrX/ABGtoMsrYehVQCEVD7E9IHmaIpTVfenMyVKi5Wfm5dhNy4iboX0ssrfSffYa5AEBC0CR&#10;GqSFplJCZ9uwrYKCEY8GtCvZmJkjOACYTEKmO8yMeRMkJ6MViMyPSPv+/wA3uPt6fVSsLz3ockbm&#10;m7TaBFFtsKCTIECSVxHgyZe8FQB947iMlEGP2kabnKdIjnNQ6JqX43KJ58U1AHGLatZb8jRDSoBx&#10;vRVXBmRKtGhYURYeq6rT0M5k3atfRCGIiHGmjnSggK6tNeTZpANrNtgc0EsbRisRMdCbFaYlwFB3&#10;yrGkAKzTY6bkMLGrpKxtS951Kdxef2q2bC14efznSqo7WaTvqCpzFFTo5S8fYtvu8j1ub4i9ehW0&#10;6z6XHNS65ahU/IvVXururPN0AuQlLfZ27NMZgzjtyUPHWd+FQvC1WPqPt19Nz7o0w6YPkBj0ceJF&#10;HU/qn9Hf9E/r+mAd7OsfXKDcjT07Bi1C0hEUlka6jEruitMzbJ9frztSk48fy9KW9zrVcFCq82tG&#10;3qcj9lc6+YN9tpHds9M1FkkfPp2mmICF2JaJQRjc+QDZU2ETpTEh5GrXcqfGLo8n0ltHyWnfsJgh&#10;MI06Z/u/LmaagVYEaKQBK5+xsJv7Cku89vA0pMZ/dLoMnqDpQBERCrYRDGG05YS5/aE/CX/zMqMo&#10;kRsF4gEyXVah8pyhQO7lZ+ZWAl2lNhQeIMa732AHsTB795GuMTDWzDInwiO8yYDE+ORpGi1MGdbj&#10;y3IJyLlVVutP5doRj59ilrQp1XkaPz6itpq4pMTb8Cr1q0V7pG6MvROvZzFwd+iZ+5q3EZ1ABwCZ&#10;R5L81UUeFb7w6JcwJWy8LBa5quqZrt2mRYp2mMqa/wDVqaWdW5FWtgoM35TR9Cs27m062j56mPGv&#10;WoWzOhT+Ra06Smuxop0qzfaNZXsNVlqmQHJi+5bSrVrvCbdWQSBhEA2JFph1yoO2gsvwifGYmOoK&#10;JiJ6+mrJh2qHU9Xx8LlsP9GP9X6XhPbYPrVqV9HYvlYYwGID3pNxJro97E2btC15JdWz6RWk1lZF&#10;0E0+OxLLTrlzRsx8izGvfk2UxqUJzs5j33Yv1sP3VvAta1g/DbUCbM8Or22kdK8ORMttArWXxy3P&#10;tlFz4llqlvYEKJMRA1hS7y9juoLzgoBhVyiJnvEEye0mcesJP2glkCUl0ZQLAXHSq0JEvWTWA+Yg&#10;qsOrREDBqmSn2lJGwRKRsLABEYmDEHOBQnxvNlSpvGWxenV1WFLXj4LIxKusBVBGNmPIlpTIZQrU&#10;ctWsFDYKBKQWxLlfK/LTtxPxzx8i2laLDOrlN9mhfcCeO6HzadCw2vJd4CTRWoUXusrzTAmnaJTJ&#10;q2RqXXQQMa1ipDsU+uifVm4cUqnYy/ptM4BTP65tktaHViQ+qBUA9CbPhqtfcSBPKhoMzf6lU6NK&#10;o+mMXMTR43me2k2rVt8Lq2f2I11cI06163VTrW6GrnSpOndBLpoeKcqKOf2jz+mJKW0p90gAJkwT&#10;1Zmfcc9cuGPkUziO3XbqqfnWrl19OD7aV0Op63A9exqh+rv1M/62Th6e0310q3FONRxyo4DsbXLa&#10;zr9pdyn/AIyzxNHxnDyIjabTjCU3SrAditd38jEFNGmpd7N1LL7q9ll110mTFsLnwYXKW2runBCf&#10;unkOw1L4oPDmO3kCZWsq7yJtpqLKI/xbak5izUPWbZbYl9NurSKq4KZtsLI5gbgG1LZWm4ZdhmCC&#10;YhkxPiZJAY8J9UwwjOWtEymuIDTeJFIsY1jCJUKgxR2gmyYvkQ9snAjJESJNzif63MiFsIk4mUdx&#10;4IHrk2gvOzfjKhQykIHo/BpAgupEJmezKoHafYZB6U+CqgtM2VgNS/VnnWEgg50pWm40VRjENeQc&#10;yKBjeTD1JqTUx9KaEynRLuFdqGLY0LsNCyMWSpXfddoATR0FdUymyklzNcb6KrkmdgRBZEENsmVX&#10;v1UkX1+y+iza8GDXldBU3CWB384mAAEpVaBbXrxWIyQdetYrX1Kdm2ZBebasvrVoMtSQR6dM6W5p&#10;Ho6El58fA1B5+Un957yZ+RRI9AsYj79XZ7vmZ65UHkukfbw6hc9Z096FKevp4fjttHrt9uuUB4cg&#10;2I/0f+Px7/h37/pp0beg8UVEYP04WHg/YZscl43xCqCnN5b9Rd/kMNr0nG1iSV7FRVXYL/ytDjlW&#10;kpV+4/S5LtNrrqUum7981NVZrRyVZO9zkq5LxuxXcHqC3nnKIpatt9ivbsim9ZCaFU5RbJyra0hd&#10;c5HiKop3JQEFB97TXoclKWLqWUh2joWG2TVKllUiICOjOfaKxn3nE9p6Hs+SOwLyVXUZqOt8gAE3&#10;IuvD7LWqvWKuHitrycyPV4JUdYIERkff/CoSIx/PkTn+EO49nxToDYI9F5aek+0yGSkRKZhCPYJv&#10;bAIayJhcosoo2ZEFReU+rYCxTWw1WmB762uKLLWPZKKehdmQDImpWsWnWhzLR2q6/i2FUKOgx5WG&#10;1sefVNatDqQWGHUJrlXqq1S+qqy1QrWEIIRL1S2reEPOs9wh9/j9MgZSRmNJ9g4UmOm1nLr14a5f&#10;sK22RGuaXOqwmK1JQ2+yTvtqPrJSu1VoLfLiS7Gt3KNq1h3etq5Vii+pcRCwsXAWiTSynTrNTExJ&#10;/vmqa/GY9hAMtmR8NVZqcnzHkYedVM9QHXjHWPPnnVeuDn4chrR1/wAdc0Hw5LqR/pd/wj9K1MaY&#10;gsML6d27Pg/VNKMbjlSYWG1zYoBvxlW8+htW/kttW+OEuJOuGXwve1nz2qTk53FEyAItg50netMq&#10;YVtvvaNq3gtr+isfU8YoOMgNLKfF0tBNmX8Wx5UAqfZ4oKUvYFUc3TFnm5FkpqKlzlDVQUwbAMvQ&#10;S/U/4oeRGsjm+LiUtqAYhQgaX2RNHjALt1J7ADy72HRKoOydf7tVFcrh/J9kzaSEkTjSbXqe7qSU&#10;QxJguFCbmWwYddaykTSD0gA++w94RER1xzNbatqVMct0oq0PjLkas1hgfbcg2SCB6iZAY7x8xAqY&#10;uR489AWhGbmkBVJNsBZr33iAimxlWFBMieVaXU84Ka8kgmQNlG27PJr5VlWIY1dunOY+pGerXu1d&#10;a8Np1y6Rq1LakVrVV7kBaH5CJawBtxIMM/IzEeh0IGrUlq3rRZp+5JZS4rNty4X6YWW0wlEmSnsh&#10;RiLaqAsVHOdLbNM/EyXSWZy//E14ZslVnaGzW0qRsyz0G60lbmxxivUxacbelaO/QCYB1WzZ1U2b&#10;Ck8ZhSa5SLW3LllfhFNFlvt8SnrdGJod+pmI6JkR1gH7MxXXET9fIc2ev+Oueh48ktz+mf8ASj7z&#10;1h8G1dbwc+MnAxuPIk0q0+c1HRZRiP0bm21/ynHY0lVFAywlSqd62VqZpcU9spfes2doKazRndNf&#10;ZRbn51VmjnIssrlo5deqknNqBeqAsDOixV0wovADqaTJrGVnL076SBOOUPraGNUXmLXo61k7YoR0&#10;3VtOlCrlbQ3KzVAJV/bntD7IfXQEhFfpaLCRLs2w2wIEmEq/pBASiYXaYCYldUl9oVZKCOz4Mkgr&#10;yUwYyansJUu9DRnuuxAOlon7Je8IMjXMzabDyT7kR9plBLY5hmWLSVmZ0mfWnZZr6liyQl+2ZiOl&#10;FBOMzI4CY+0rmZiTmBkUEn3lrWS0XpAZoUtFOZZbLrJSbza1EHXM+0Lz/vZmQrXYCsx1a0jBqWvy&#10;e5bbUvWduihS1Xq3s0Mm1XrrwMd7Ui6y26m/jXB+RTKyYaJTHSWwy4spikwPQpbIN8pQgUGfjcWi&#10;yvpYy+Gg8lDZ7JNleFNWCmykxUgXMkL2TY0jVANp43oYzxuflnONRtxiNLAwtJGuk9fEtCi1niFQ&#10;lDQ9TfAQa1YAAdCDFzBt6+TYB0hVTbSaxH29bQTOXanqW9GyZ64oflnMiZ44cBuZXQz+2OvqKHjv&#10;jP6p6n9Mfhi8W1tshJCcTheTjwDSHf5fn4wytYXN+1uREtZZzMlivWyulJQAATnloVrlhK8tKMim&#10;iLtw9fcjQHxoMaV+ugJqrP2e31tqAmhodxNjcDKfnWKaus6haSIAje0HbqHIshTXs6TPKXZg62dy&#10;GzbyYtXc6nRGpKDEMyvLxC7dtJEGiupWZR8JSJ3atYngFcfhWFd217QXrHtJR1jcVVhG5YaFdoyQ&#10;mlZFJMkne9RDCmrgq6xGVnbQxgq7yaSGBno1rgoEOgWKx7Aywb2GdcSEnwMDK7Ng/VKwVxait9oB&#10;nrlumqnS+NEqE0IFc9PY30yqFwUCAD4WGKn+mLK4mLlyLb9soKRVKq7GSz5ZsWq4WiCq19jqrGJ8&#10;qxnZNa6/WNhOy8x1i1S5VlamS9DVzoadrPqhUW4tN8xWULvp3YRWs3jEGxkzycBGv9SLhxiU4GAe&#10;s5QElRZ5tmJ6TYusO0hLLPuXLFNRnscmpTN/TpeXc1xLLqfE6yn7Dwo0lvtU9O1kd51lauy7QNVJ&#10;NjewoilRCzE8T5MjzOcsrm9mWCCLEa23WkGMsU+ZbFY2gg/8Y63/AOmlMqkvbZ+UfsIEB8eUB2m7&#10;qhJ592OpnqeuIFM17YdZBQvVzD6XPcB6+pYdtaif6J67/pj8MvG0th3rpVsL6fUKPg/RLQ1KOUr+&#10;oe1zTf0mMrVsubFTsyXNM1LagYiadaoSzB+TjalhdUWlevUeP1EJA90H7CPXdYGbZFLYrKOxqKBA&#10;Qbt3RoMjwfN4bQEbKtq9SunlV6mlWuUjcsoazUvhftEq1V5WKah2WVM1+fdc6zapajqKs65Wi0lO&#10;jQrwKhvXGTUsSzNrXqIq9cjYtU4A5rxK7Ph3EltdQX2ZXdehioEJCakhABNxSRkBRKEPWwmE9rnp&#10;kYkVJaBm2wE2EREiRJTBFLDlwEhZmNhaXD+/2SVgBmTCmLmuN5BmVV5WaoD6vWw2td9kuvWP8wzy&#10;JjimGeU947QEi2ww5j4iTxStLmiHtkG3C0XWFTVcgLG40c+pWAC97l1/6NRtanrlaIeNbGVeogU6&#10;OhbbYO79t1DqPwGsEWd59g9Y/wCVV+Mxq59XfzqyjyeQR1vcrqb2UuoukJLcFY4CuSgekjjIQ11o&#10;1xD7lafUNXpb1KhFZxeZIWmDnP8AlJKWW+rlSqiwg1vct9xYWie+s4gzbDqLmo1qp0b7aiTt1UNV&#10;a2M2xYyLFYK9S2GnQSYv1cvNtVI9+SPCshgiYVhpW6zBI7jBa1BqrmjLtZiJ/wA/ZiWIeM/h364m&#10;cjN4eqrvB6D6RP8ASX19Tg7WMk/xmf106Vq+8UVa+F9OBHwfsMkqGRXAF9bfLndiRnTsaOrf0yG3&#10;mzcUSu7FgkL4fGFbc+vIfCo1srjr69tt29b1OUzXOalYT1a5iyWFIZrKFiXSFzcQJLr7AbRIlA6t&#10;WNvPuycSl04y5UDejwcCCN0Os5ooom1Gl7NMoD+q/XNJ/HOCtoiYZHVm3c0rIWCtnZvisZglaRd+&#10;71WyzXoY7qtjr9IG0orMT9osNRZ9gNlM25iezkESLboHoadSYiVdeDhaULtMRY94PnqLXkcrmu8Y&#10;iz2dPiqf4hS4ZDJKZH7yUFDbVufX24rnS2xD5jmOp8SpFNJ160SiTELTYrrkhJSBhcFPTRaK58CX&#10;/TUIsitbNdLSSDZaxOJjgt9bOBdCldMrlhuh+UUoqxLY/LIqA2jJ2LCvPjGezSsWk0qzJ1Tf7bB2&#10;84LYjX8kgLnFInxtolFbOvu2tT25qq6IZCkndNAh5HXiVnm1LKmVWTDLYVzOqkWOmvZklSSFPIbM&#10;AulUtKrPqrsO+UBhPWWDdC6kJ6vVNKbBAqvn6ZTSrJ8NyMnTldRw1+R7INCKtzP5Vv1npZZKhyXG&#10;pHch5o5lgB8iIfHI8KYiTtuqygysRYTZKZmYC9mqeQ6LomIn7F00fFzR6gOuM9xs2B6H7THVAvZU&#10;QfX1PD+jkH+rt126WtjjFawwvp1cueDtQ6GXmYtf106+rzGooSXQLZPU1H1nReXQtVYWYaIXb6Fl&#10;OtQGyDqviRVsR+lNgJShFTjKCmxd1+R37Fo/fmov5t9oBCdJdW5NWa6zp1Xx7WnqzYqe2tUWegXc&#10;BtZwXMr3K7w2nUbFZvwLNSsCbfjDM7+rLSv2obTrSwwRfq+AyZ2ba4FYkAUmemC9zhchBnI19WqR&#10;eHeyusyfWCPhQMdl2S+SmwJzPyjn7yptoGWT95sRSsL7ykKngztXfC7wfaCm48yJU1qzVICYcbG0&#10;2CRCdWus59sBCUl9hm0ojgEp6GuJ2ZGkuoleLnQLDu2H6FtmnYGirzi0lqGpS2/8foawlMwsKy2r&#10;0qcdaiGVLH9ZNQFk0/Fdm83sAd6dpg1RljKukujtDDhsPapzdUmcfKB27TKqpxc7PqGefPMuLzS4&#10;RQr0KAXPKIMVlivnLjVO1m5Ts+93f02499rLruIKyYzrNSXp4fmaKLGZXOlnqrVVJNrU5KLRvsLv&#10;0stcCiKtcEGl9Yhr5VyuMFVsprfKOrNWAoW61tYlM6I1bd0JDYVdSwX3iugu7Vui+q7SGvMrqoZJ&#10;WY9hPOPU5ZM6WtRT3E/WH/50Zo+ZWbJV4IfcQHbGXsU07Mff/m4jtdtjECqB7TPWCURf8Y/DBP25&#10;GcfX1MDvl0D6mZ+/U/oj79YXB9XX8HOHH41lYa4+NX5HzvD453S19/lGpyEO72IiPF/VwLfZSkhd&#10;2aeRTB1pdawq1DLIXsvjgj6rmjGrqCgzrZQ3HqqJ/MNGGW032eSbjacuSQWUq47mNkprWHp18OuU&#10;1rmQyK9c0P6uTXqqry2/+Tra3/NMjjVWa7TAq+D6pmVX34d1fewNi0mymz5ajKdVNlYRFhvGFkwG&#10;Im5natUDal9bytn8iwqGIcEhETSqvZ5L6mlKvIhuL+QcecyMnHaJXX7O9hNj4lcZ7iFITKWispB8&#10;R2iUGaO8Gpl1BQwSmpVSwfc1XoUYxKiOra+5hazDJmgr2xxukVi3avHPM9OVVxoANASTQsZ8OqC3&#10;5S5T0hAenzaNVIy5EwZChuhWcq3bqHYdZGqmvCkEJIm1ie+SYlFTPrPVfBIt4PnWGx67d/j7dCnm&#10;5FMa2PtYIWrlRX/2gX+V2OLwKOc2tA+CX5odUVtY6WBXzt18UE4iJx16mjQq37laBa2tF6rYu2Cq&#10;WmrsM46NQm51n08m4wylWu2aNmJlEnZgXIcT0W3GUktbYgs6UzQEmPZ7sy/XdnuwbFWyE2rwim0D&#10;ZbTnb0NqyC7+jWz7RLauCPkGfk3EpL44YXHLSBL4On9Pc06xwi0jhsWafuO7/hKrH2nXsUrTz+TL&#10;yvGAGKAA7VgiawTkQAjMrrlst2GLmSmZ/jCziW5Nttjw64mXngZc9fUcPLBWXU/oxOLa24UElGFw&#10;vJxvBhBsb2Vg1is6FvlXLb9nGuupWYaZ2hI5y/vVHv1WApCwcda12KgD3KsgLilwkqnEMTEthree&#10;pp61kjLNkOQjQoRYv5Cr9K/WC1N0kLgAnRUeWwHFeqPevXpZrLVU4v2FjJ38N1rLxM4te/1Uohcs&#10;P07KrGNSYmGCV516NB2lWv0tTU72ZNF7kFhBOZaId47AFEySqx3juZ8ov6qhDwuP0muaKXo/NlLj&#10;sQ2rC9COxsimpfl4rsy0VjAN+QQx+9A2gcQgBfDrTHaVNrrkPDzFb6wAtZlcsrEpKsUk6ws7CJ9L&#10;e0x1aSBmAj0tPqH9jLMu9R+J5VC5Law15dZ+LXY9sOuHo333mLp3E1VNljDOZ0YgVfmLGXNL101+&#10;NqaVaA2zNDVCIWUixT7s3aKV0LhQDEaFHxrtaw6k13u+V1oWGWM+qFdWdZuQFBs19cOT3kQOZo3n&#10;tCwDs9ODtaxZ9nEfpUEGFm+6OjRjpyFKEOOml2WNRE0spNnRlrZ5DiKxiKhR64xc+ENWg5fNdJEY&#10;Jw47S/8ALmZFg8ddrNspc7U407MzbjilYyLAmH17ve0Sbc53FcduAdSJocHKtn6HztbNv6dmwOdQ&#10;t3a1lDVy5+StW4msKL9e05SHZmyhIofEI78fG7itv5Nzr894xP3c8ntfJS085IH8hp9Jstuiqw6e&#10;S2XCQIg/57T0MR1xyqt90zKf564XMlxzPieuexE8cs9+pj8eB8cyr9dl62iBEAgRHk+rbzaazrTa&#10;kjBxtO6EjgWjJi//ADIR1mz/AJJJdlHMV7kdLoovbNWs6DBAAfhWRpWdTkL6dsqt2zY27VU2QUyx&#10;MT06vXmYE0WZlYgyJ43fsM0tPPaV26y1tFDQqqBoEZxqkM1CCVWcbMVWMlVdG5cqalXP+U220lBE&#10;dNu2gKvEPm005YkpuVFlTsOGamjaXIDDAsMirL46WAx2X2tNn0uKBbXBMzCiCy6HwuSg5JQH0w5i&#10;e3aFgZSwhKuM/cTO05TwnyKycp84EHnZvJQcfwfbrRmRSJjKVz6BZ7CsuUXj5C03NT5zxMBN15pR&#10;yl7VpBQFGbT/ACS7bBJx4xHTwAnMOQVEr1Mqh566VRfszIckH5s0nskwGzYlBQcC3RFhCFetRKm1&#10;KNVU0sWjbF/IWmqthPXOPbbM0hmNMwVtZyxr8tqV1agCpfD+6buq9U5S40olls6hnf0hy7J8SYda&#10;sFQCfE5+PtXqx2uRavIRY++/hV61Oo+qTeV2JPikCxWRSQ57WMjYWE287RGNhQTx+8HXKMalnpa5&#10;MYWVT0cihZsBj6NqV2UeUoRaqOr2UcmyqWDyHVCgGwZX+J177pzrlpU6JLetKr2Viaz12K9c7EAS&#10;LFVdbYyTUbeS6CWsUK//xAA6EQABAwIFAgMFCAICAgMBAAABAAIRAxAEEiAhMQVREyJBMGFicXIj&#10;MjRAQlKBkRRDJDMVc2OCobH/2gAIAQMBAT8AuEQggpuFlRUuUSFMbJzWE8IiW9wg1oiAh6o2MLZC&#10;53hEQVAhRY6yZQtFpQuYR9vVBO8bDSASQFUBDyNdOjnEymYdoO5lBoGwRaW/kPRNylOG+1wvWwcA&#10;gZKPMraESg2UWAEwUNtrbKbQhdqOy5sEQiDrchxeSEBKjdQgjbZQuPaVGEg7otIuB5SVRjOJVcEV&#10;CnBuQQd9VGIT3EBUtyJVQFPJBhOcRACDjlTHGdyszp5T3FAnJKYXTyiT3RJ23QJ7rMe6m8lC07IW&#10;CzLkoL0QKIlAQFUzZzCM65tn23UzaVKBCduLTogQnJvFuFKFzCKibAo+0qvyoknRSHnCJkmxEHTR&#10;EH+F4YO5Tcp2ARdBTgSZhFpPosro4Qaeyyu7LK7ssruyDD2XhBeEvCCNMBZQpUqUIsFGkRbKRver&#10;98r1GsWlGxs0SuNkY0QLGENMaI0QFHsSqwWXuszYUs7ItHoqQguPuWUJrAXDdOG5UWhQsPOfn0Tj&#10;DVRKe6U50ENTCTMr0RqulCYT3ZQm1HExZ7y0qm4us6oQSIXiHspWZZlKnRKlSsyFRq8RndCrvwg4&#10;Kru5drjWdARJOghCxQvClNEoy2xuAoQvGspzOT6ozcBqAAa4hAwqWz0SMxICO5J0YYeZx9yfwFmI&#10;CG7mhEedM4TvuoNM2qyVSac1qklypDZeiIMnZBuwtChQhYAkgDko9Oxo/wBJRweKbzRf/SNGqOab&#10;h/Cgj09lKn2IsEdRQvBhAFcFEk2NpGna0ay2U9pzcLIJ5WQd14RgkHhDakfnZm2Y+5HThhDSe5VT&#10;eEQU1pDpUNlAADZOiIKAZZwaTuU0N9DbK3umgAI8LKO6y62GHtPvCZu0WgIsYeWAp2Fw7uaLP6Tu&#10;n4N3NFqd0nBH/WR8indFwp4Lwj0Ol6VnJ3Q3elcf0j0TE+j2FHpGNH6Wn5FHp2NH+ko4TEt5ov8A&#10;6RY8ctI/jVOmEdUyJuLCb7IlSjGkoDaxGolSqrS1yB3QghBgLDZuzHaIUKlswLZbIuBQQ4VXcKkD&#10;mtUBLlSENR4K3JQ4T9xCyD3qD3OscqkZpsPuHtoB9EaFF3NNp/hOwOEdzQYndLwR/wBad0bCHjOE&#10;7olL0quTuhu9Kw/kI9FxPo9hTuk4wcNB+RTunYxv+ko4XEt5ov8A6RY9vLSE4nspPZGoGrxmoVWd&#10;1nZ3Cbu0ImFOyaZCCdXyuIhMqZwvEa3leK2VnaRyECO6kG8KLxY2hRYrKpzSHCQjQaeCg2DlXFM/&#10;JQm05bBXht7Lw29kaQTmltm7Mb8tDRZwJPCYCDxYg9k3hP4QZvwbHlckexw2+HpH4B+XhQur7YJ3&#10;1BOJAQrSYjdE5uWOWUdnLKO6I39FT+4FXaSdp4QxFelWayHuYTvI4lNIGxIs9mZ52KjIdijvyVBQ&#10;lYggscDwm18Qw+Wq7+10zEVa1N/iOJIKDjmhM3cFWMOCDwTAQCJQtC2RU3FoET6qA4QnUQDsUBoI&#10;UUiPuCU5FFDlN5tmQM2zWJhAg2JQ1i2BM4SifgH5nrJjB/N4TuE0uGN58p0QLFoPIRpsP6VUw9Gq&#10;Wl7d2mQgJRwYLifGq8/uQpx+pyLQsjewRp7eir4U1WZQSJO5BT+m1wTDZE9wsDQfSa7M0iSjsZAV&#10;N++4IVQywkIYbGl8+IQwoYKrO1d5CdQxIJeyu6Z2B4VHxQweLGb3WkKQEToCOwRxTRw1xX+WB+gq&#10;njWVHublcI9TwUHt/cFmbPIRe0AkuCbiKT3ZQ7f5G0wplHlHhOqMZ5nuACGLww/3M/tf5lA/7Wf2&#10;m1qTthUaT80HQs02zwpm2ewMLMNEWFummcFR+X5nrf4Rv1hFssTHE4ogiIdAUewaiNICg9joc77I&#10;tTfuhNcW8WCc9wkhuyLqjSCPNKzPMAu3TqOKzS2pt8053Uabj5czQFSc59NrnCDG4XFnOhCICgLK&#10;3sFlpH9HonU6Efc3Xh0/2BeDS/YF4VP9q8JnY/2oAXqnJ9JtTykkBHAM/e5f+OZ+/wD/AAIdMaHB&#10;2cbfChTqD9Y/pBtQHdwhb91Fi537Cs5/Y5NfM7FGo3uvFZ+4ahbpJnBU/mfyUKNXXPwzPrRMMVN+&#10;fFOEHyuU2K9b7rfMmomCi6EDN2OIILdiq9WoGsE7Fu6BleidCJhrimSWg2c53GUJvCqZsxBJiVTp&#10;AlryJhPbnrvj0IXBRENOyCIRfEqA42a12aZs10IuJuOUQYu5N3egTNpJKJ3R9sLdHM4SOzj+RHsO&#10;un7CkPjRBLU0RXHvdoyiZ0t4KIlFpTQQLjYLE/p+kIQWBES0qJVLKAC4AjsVFIk5CI9ye0CITwDB&#10;Q4TzVc7gJj3ZIPKEhj6jxAB5QdSrVg9skhux9Fj21XYVvhyHZxMKiCxm8kov2RY2ZlUnNYd0zKTM&#10;qtXYx5G6bXDzAaU97WU5IJMqnWa8wJlZ2A7uCzNP6gpHcJzpaBYjZeqp8uQQUbr1TrBpWWEbhs6x&#10;boh/47x2f+Z67/10fqKpU8zCVSqRjXMd+8xqFy1op+9Tcp2MwreazVRxdCs/Kx0ldRxDMOC9wJAg&#10;bKl1BlYDKwpxIYSIVM5mZpB53CAzMgqk0MEJzQ5wM7AKrShwcCUOL12ufhSAYJKw7PBbBMpz5bAU&#10;KERssuYgKMqxTPsg73rDMGUmNyjwhTaKmdVhNV3zTqIFMPz8pgJe35qZsVO6fUe0+UplGq4ZnVCJ&#10;T6NRrSW1HGE3E1AI2KONeP0hNdma1xHIsXngFAmE7EUmmHOgoV6R4eLMaf0leGdJQt0M/Z1h8Q/M&#10;9ePlofNyDnAbFPwTf8htZjoM7i+YdwnYrDN5rM/tMe17Q5pkHgqv1GjQeWODiR2Q6qHFsUXQXATb&#10;EVHsoVHtO7WkhO6jjHf7U7FYh3NZ/wDa6TJwsuJMvKxJy0Kx+Arp+CZiGvfUnKNgumMyV6jN4ZsC&#10;feV1mmatNwa4CHTusK7wmtDhBL4TzFN5PYrCNLMLTnc5ZR4FgnOlotCICmWhZQiAoUe9fygACuSh&#10;BpwU5xZs1UnOfnn0CLAYkJ1Ck4yQnMYaeQ8AyE2nTAEbxo9SvBzFpR2KPBRov/aU3BVHtmQD2QbE&#10;BeidKl/CrAkme6pAl7W9yms4T9jATsVBI1C3QjvXHy/M9eO9AfUvQWxvjNrQKjwCNgFiG1qbWl9R&#10;0k7CVgyctWSokrCUnU8PTYYkBVsBh6rnPe05j6ymipTxLcOT5RWCYQaTwqzQcNXkSMvCylwj/HM+&#10;hEpmGpNzNr+Ix47CQsI6j4LBR+7CrsFWlUYTGYELA0TRwzWHneVQZkrVHkCCRuE9ucuMrEYWpWNI&#10;5WeU7yntz03MmJEJrWsYG9hCNmoqOFFtlIUhSpUp2wJUoHaE9pnhUiGsfKNYz7k5wgGdiuT3hBwa&#10;NggZko2LYhCIUWptkpxDZjlGSijY0KTuQmYekx8tCDtlG0lHCuJJzCwuULdDP21Ud2/meunz0Pkb&#10;AS5u/C6i5j69LLBICxDH1GVPELA7OAwnZUMHXpMeC3c8LDPdSrtbkBlwBBCFsThv+bQqtHLvMqcZ&#10;nNJgEKtldQq0nPjOIHzVKlWp1t2mWlVqbCTma5+baAqVNtEta0QIWWRtymjK0NCZADm90EYURCKN&#10;gERadG1otEoDdRauSHbcIPkqSQAm0ztKeyG7BMgtEIhAJwMhUwC5EQURKDnDgqnLiQi4N2Qc0+qd&#10;uhbI3LPqiCpJUBHlC5Qt0UxinDuw/meun7akPgsRsiyl4oJeAZ2AVajTeBmAgHNPYqs4sYXejWrB&#10;1qlTEMD3ZgN9xKCCfSccY14Msawj+U77yqAEiQqYDmTCAVauKZHllMMwVMHYLdDa0WfsFmCDgTsj&#10;GUaoRkIHfSU5ucFeAmsDRZxMJjYCDEGogLgp28ImzTHBWSd0W+bZMY0hOEOiwe4LOeVPKzOR5Qub&#10;9IMY1vvafzPXPxFP6EAnDYhMwGIFem5xBa3ndFlTOCCIT6bajHMdwRCoYDD0TIBJ95sEIlO5RrUw&#10;Qx0yvRRshTFSsSdwEABtreZFqW73aI0FgyB1pAUjQRF4RDiU2ULFA7ohPsUahHBKpyRJQbAlOBJJ&#10;UWbBO6I2Kg9keU27r9MMY2l7cXqYzDUyQ+s0Eekp3VcE3/ZPyCw3UMPinllOZAnfT1v8W36BYqB3&#10;tJHppySZVSg2pEhCm4bZ14bv3qlSFMH1lRrPCc6FQBgu72jRIs8jK1u8ooAystyCjsgVHvW/dRPq&#10;oQuWwJWc9k7dASn059UGgJmVDdOFolBAKE5Nu6+AMYyh9fsC9jeXAJ2MwreazP7TuqYJv+2U7rOF&#10;HAeU7rjP00SndcrfppNCwPVatauKdRrYdxFzuCj0jGl7tm88yqGFNbE+AXQZIn5LA9NZhHl+cudE&#10;aesmcZ8mBM+8sQ0DLAWVQoUBFSpWZZlmCzBZgpHdSFI7qQp0GmS8A8IAARcmFmCdxygJKDSE+c+9&#10;sxlZgi8BZ2rOEWyeUGqFFxcyibBOILQnOgIkzMpmIqMO5kIvDoItwhtdwQ5ubBYUxiaJ+Maq9Twq&#10;NR/7Wkqri8RVcS6q75Si4nkk6un/AI2j9Wml5OsH/wBjkNPWDOOd9LUz7wWIP3Rq3Unst+y/+qn3&#10;LMOyzN7LyqGqGqGqGrKFlCyotlyynusp7o7cuUu0AuT3veQYAXnVWs2m5ubkrM6EXE2A0hRo3CaG&#10;Pmdk4FphcqCntKheC9/3QmUzSaA42G9gVKehc2CpGKrD2cEONOL3wtf6DfCdJo1aNOo97/MJgJnS&#10;cE39BPzKGBwgEeAxY/pTGsNWgIjcttgPxlD6tOI8nVwf/kbq6r+OqfwmEBwJVRwc4n2saIWUaS7s&#10;i0oCEBYbOITNnAwq5l8xGw2t1EeVruxCABAWVvZZAsoWULKERGuUNlVcXRaUE8AKnVLCmllVm6qU&#10;3UztwmGZUKFC8VtQDKhc8WCGxCYZY0+7TiBNCr9Bv04zgqH0rHdTr0K76TA2Av8Ay2NzA5x8oWGr&#10;DEUGVI5G4WKYKeJqsHAcVgPxlD6tPVPJ1FrvpKHA09S3x9b5i0Wi0qfyJEhQRaEORbFVKtLGUTmO&#10;QuAITSC5omET5jvO9sdTc+jDRJVIHwmTzlGmYTtxrKDXETCmFIiwThKc0oVXM4TcSSIc2USwGWnl&#10;Se6lykoHQbC1AzRpn4Bpq703/Sb9MM4KiurfjanyCaC4gASSsFROHwrGO5iSsVU8TEVX+hcVgfxl&#10;D6xp62IxNJ3dipGabD3A048zja31WnXH5CFwVMqYAQe3uuqjyteOQmPzsa7u0IbKSiSVmKzu7rO5&#10;eIV4hRJKFghwoUWBTXEETwqjQRKyhQFEIyoKyj1Chq8osDYgc6hbBmcLRPwDS/drvkjybdK/BU/5&#10;VXp+GrVTUqNJKp4XD0t2Umg94XU8e2mw0qZl5G/utgvxdD6xp663egfmsIc2Gon4Bpxu+Mr/AFn2&#10;0KEWhQo9g/lPqCmBPBKxlenUaabH+ZdPcX4WkSd4grF0HVqeVpVCmadGmwmYaBKEaIUWneLgoIFC&#10;xULNCzvKlyk2PBQUhbLKE4Ju4UFEEahbpxnB0fp0ngqps94+I26Qf+Ez5lY/qVTDVfDYwcTJVXqe&#10;LqCDUge5EkmTbBfi6H1hDR1wfY0T8a6c6cHR+nTid8XW/wDY781VgbqrjHPxxpD7gEfNOawOnaZg&#10;d10t3krM/bU//qhBxiFN4i5MBARcIWlAqbReFB1PEKnybESLDQLdKM4Kn/OkqsIrVB8Zt0f8GPqK&#10;6z+LH0DRgvxdD6xp60JwgPZ4XSTOCp+4nTV3xFX63WhRrjTJ7KT2W+kugrxGzCMELKT6rGMcWDdM&#10;Jp4pvwvIWLEFj+zwVgWVKeIqktOVzRv71KBWyEII35NxYIIi/qFmanNW4Km55m+6IlBsGbZkUNAt&#10;0czgx7nHViRGIrD43WwPUqWFw+QscXZiVjMV/lVQ/Ll2jR07B1qmIpvLCGNMydPVhOBqe4hdFM4U&#10;js86Xb1X/UfYR7Zx3T/Qpjh6qW91iWh1JyxjcmJd/BWIwz61BppiczAUwOaxubmBKJQuLFOMBAQL&#10;RYQuECiCoRGyCITag4KeTmKaQQtlC9VEGLlBbLKUULlC3RDOGeOz9WM2xdf6zeng8VV+7ScqXRa7&#10;vvva1UujYZv3y56p4XD0vuUmhRp6xiG08P4X6nroZ+yqj49Dtmn5IHzn2BMLOFnQdadBWZF6NUBN&#10;eCJRMGQi6eWhZEWJ7PKQsTQ8XF0Ggxm2/rdNaGtDQIACPAQE7mxGiENzKhNavSEOUeVyiELO4UQF&#10;Mo7ImUEAsqhOUKFHv0O5KFyhboZ+yrD4lAmY304rpDa9Y1G1Ms8iFS6NhWfezPVPDUKX3KTR7EkN&#10;BJOwVUv6hiqrx9xrSR8gukYqjQ8UVHhsxCp1adVuZjg4dxeoYpvPwlN59gRKyoC8BQFCiztinPEJ&#10;27U37qG6yleZeZSTyv8AHpZw4tEjix4QsdDj6IbBBcBbqERcWKdvsgIKdBQCFGG5puUdwp0ZbP5Q&#10;u7lC3Qj/AN4+X5HrGK8OkKLT5n8/JGo6hRFCn/2P3eRz8lhMI/FPexrgCBO66fUq4TG+C/YE5SL4&#10;gxQqn4Cmc6MwUjuswU+w2RICL09/GyePKm7tQ2lSVmcs5XiFZwpBtzaUTeYCb3sCg6wRQRQsbORl&#10;NGykZIubwpTbv5QuULdDP2lYfCPyD3tYxznGABJTXHF4mriH/cYC7+uAukUfGq1a7944+ZXSvLj6&#10;rfc5Y0A9WpBvMslC2LMYWv8A+tyZ62kIuCJlAEqCj8l/Cn3FGPev5X8qDHKMox2R2TjCa1HhN2ke&#10;xGyOl25i8WFgVKJTSpRKC9SoQtMKb+tjsmcKLPQub9EP/JePgvHtK2PwtCc1QT2G6x3VP8lhpU2E&#10;NJRwxw/SqgjzOEuXQ3t8Kqz1DpQwtDBVK2Kc/mf4ldOY7F42pinjYHa+PMYOv9BTNpRKJm2UoAix&#10;X8r5FSUBPZbdkYRjuv8A7WO4TOEfYiwT+YBgqKo7FCfVEgBNHqhabR77wSiE1SgUNkFws+5U+9RK&#10;y7LLocJTDG13oXN+jGMZHdhQ0RbG46lhG77vPDVW6hi67vvkDs1MxWKpOkVXg+8rp2PGKYQ7ao3m&#10;1bHYWjOeoJ7Dcqt1z0o0/wCXJ1fHYwwC93ubwsRha2HyeKAC5YHp+GbTpVSyXkAyVUpioxzHcOEK&#10;rh8VgqxLcw7OCp4fHY94zl2Xu7hYegzD0m02DYX6ltgq303EeqAC/lfyt1upK/hSOylqBHo5Ekeo&#10;RcpJQAPJheH2cCspaUfkttYGggEzcmXRpnQwjZVhEIWFnETspkI8prkDI0EboghN3CIWc2foN+km&#10;Maz5HViq7cPRfUPoFRpVuoYkyed3HsFQwlDDthjB8/VdRdgXUnNe5of6RysNiKmGqeIyJiE/FY3F&#10;OjM4+5qo9HxVTd8MCodIwtPdwLz701jGCGtAHuXXP+yj8isIIw1H6BYjT1Uxgav8ICVv2tIUNXlW&#10;UFZfegPet+684U9wjE8JzgOEGk7nVCyrKoPdbofJblARcm7jATB6+xGyc8uiVlUEW3UEJgB2Kc0g&#10;oDdUzoKhbA2gWcNtBv00xjaPz1ddqn7Kl/JXSaYp4Q1I3cSVWxuLxLyA50E7Nam9NxJY6o8BjQJJ&#10;cum4duIxIa4S0AkqnSp0xDGNaPcNFbC0K7mOqMDi3hAa+sGME/3kJvClTeAsoKytUBZVlPdQQiHH&#10;iF4fuRYshRafYQFAQGgje58zo9jM38TYBOdJQ3TWxuU4ZuFEIkuO6ITAANBU7IwQm8Rdx20GwWBM&#10;Yyh9YQ0SuuA+NSd6Fq6PiGOw/hEjM0oU6VOXBrW9yuqdQbVmhSMt/UV0rCGhRzvHnf7XrJjB/N4T&#10;eNMWARFphQXc2kWleIYhZ/cLTcuhCY3U6Zu8wExsD2E3cIGgEwEE9DdZO5UZdjpdebHjQbBYYxiK&#10;J+NqGnH4QYqjlGzhu0p9Oth3w4OY4LxMXiIZmqP9ywHSvDIq1wJ9G+264YwzB3em8a5tJQFzKyv7&#10;XeXx5QstY+qZmbsVOiToJ0CXO9iRCFiJQ2KKAkLgJpIRgiU07rJO8hOHJtItFjoKKGgKkYqMPZwT&#10;eNTmtdyAU1jW8NA9v10/YUh8abwNZcAueVwi6wtKMFQFAR29EY0Tpi532QbGqLFDfZEQhuE0rlei&#10;ancIbhQhsSeyY0OhxIATjS8OAfMiDCClBxsYPCgqLlDQEDBCZu1vy/LdePloD3lD7o0yi4nYIBFE&#10;qbTCkrMUHFZys4Wb3apvKmxMBNJJ1QpkougxCkFDZO3TFESgURdvFieVh2tc6HLyNrbjZQ2qHBo4&#10;UQigYW9itrnlDQLUDNGmfgH5brx3oD6k0bBG5gLcqIQARai1ZFkRaoRW950m50PO8JogaGsGQuKa&#10;4AlEg04tCy+q9LQF6oI8IcLsgiiE3bdF0mU2q5pkFZX8uHKyqFlv/FzyhoFsGZw1E/APyuIxdDDN&#10;mo8DsPUrH43/ADKjSGw1uwWdZ1nCzoDuhCJtmWYrMVmWZZwpClT7VzoCYJM6GtlT6Tsjl9FB4KOx&#10;QKBsLkLkKF6KdlKAkp6glNEOG0olznAEQE5rABDpPqosUND+ULlC3TjODofR+Tq1qVFpdUcAFi+t&#10;OdLcOIH7inve9xc9xJPqVKlSsxJgBNEBSsyzBZgid1KlTeRrhRrcZMJogXAlBwYTG6a3OUWlsgKm&#10;5oJLk8guMWCAlQFFptK9EeECmpx3KpzmGVUA11TdVnCs4AQI2RYWbG5Q0P5Tebnk36WZwVL8i5zW&#10;glxAAWL60xksoDMf3eiq161d+ao8uKDe6yhFiLV4eZBsWyrIFlWRFqI0wLwbQuL76XmAmNkzoa4B&#10;hHqtoUhrdjui8u0ShebHm07KJCas3CfymEjdScyzFu4WdzwSUVOp6HNzzfo5nBM+o/kMX1ahQlrP&#10;O9YnGYjFGajtvRo4QZ3QAFy7sg2ebG4NiiSiVNypQRtPsnHM5NEAaRAgOVUtMQo2OlrdpTgQF6IB&#10;HZethwidgtiJsZJUwoQph4+8FBBhQ7ug0youQgFUCHNzfohnCEdnn22K6hh8MCHOl/7QsV1PEYmR&#10;ORnYINJQaBaVICJJQEaZRNiVKMLbRAtCPsqhgKmJM6aeXOJVV0nbhBRAXrozECEXSACghynWndbp&#10;xKbwgiUEHQEN+EZUFSVJRcVmN3jQb9CP2FUfH7TEYuhhmzUeB7li+sVq0tpeRv8A+qHOKDQLwpaF&#10;BKiFJW6krMUXIFEqVIRudELdCbRpm7jJTRA0xssxIhRCcVFhCKNo4Uboo2bypF4RHCJkpha0eYIu&#10;aQI0QFA7XfxoN+gny1x7x7KrWp0WF1RwaFi+tEy3DiPiKe99Rxc4lzigzvpLuyaANyi60qUSFstt&#10;EonROmTadb3bQqYkyt9IQ5XoimhEbqNATR6lG0FFGwt6IAL9IAKhp9xUlSpCzBZm97SncaDfoJ89&#10;ce4ewc5rAS4gALF9apsltAZj39FWxFau7NUeSVKpnnQTC3coix9nNxN4ULdfNbKBq4R8zkGwE0eU&#10;23KaE7lBCxG6GwTbGwG02zSItCHCK2tG69SgJR2MIzAQEsOuQjxoN+hmMRUHdmvF9WoUJazzvWJx&#10;uIxJ879vRo4sbUvW5cvmhY7WhZSoULKsqylQoUKEQt1JCnRJRKkICVFpUpnKqmDCpjeV+lAmzeUO&#10;UQm8owgVKcRACmEDujabAKLZtoR2twmp7S2D6ELNtbdMLpUBQFkCyrLc8aI2v0UxjPmw6cX1HD4U&#10;EOdL/wBoWK6niMTInIzsEBKDABJRsVS9bTOwQaoud0GoaCeyzIuWYouWZTaVN40QENtOaE5xeRum&#10;iAgdrDZEwQj6FOJhNRMm0oFRK4Q3RREIIKTd1ws/lgqFlQU77IA88i0qDpOrpBjHM+RQv1bG4im8&#10;UmOygjkcokkyU0SUAidijYqnwbARp9U42CKKJsUNAsdAJ0jRUVIAotETcCSnHcIooIDQ3izV6ooe&#10;ilA7oGSUeUU1O5t6IIor9IVFxBKcIJA0f//EADURAAICAQMDAwMDBAEEAgMAAAABAhEDEiExEEFR&#10;BBMgIjJhMEBSBUJxgSMUM2KRJEOCg6H/2gAIAQIBAT8AF0tpknKSo3XdjYkmkxUN70OWnkc0/qQp&#10;Ratcn0c9zUlK7u9juKUq5FJrgc2+X0W420xSfhiG6MicZqUXuQ4355RdN3z2Iux2txpSX5HHddrN&#10;rd7MV61taa2Y1VU9mJTc+NiqZqvsR2bZFSc/wN0zkqiclGLshG3a/wBMyRvnwYXtpvgfNs9l6Wp1&#10;ztIxK5bK6JyUVxZvKOqYpaoprhijJ8Ib2Ue5GSSZDQk2k9xqLkmOTxqu/Yhq4GvJpbVNDjsyCS4u&#10;j0tRik9m/i2Y2nG1855NFEs7a22HJ8tiyKe6ErKKKKKKKKKKKKXSTkuEav8A+knJvZEJ/TvyRlz0&#10;pjdPk2b4f+ScNSruKGmCTEmqSIxm25cb8M0U7slkUdvwRb2ZWyHqoSknT4KrhnYU/wADY9+k5OKV&#10;Cpq66UTQpK+9+DXGS3L30x2Z2pmy70h2ntuOSSIyi2QHyf4NS7kqfJqjE1KS2LUNUndt1Q5KSpp0&#10;xy1zjDeiVRWmOzHCbaTlaQmqoSclXBG1spJCyRaaW9dx200qsWrjwbqSRJ6mk+ROS+mO9Erkr7oT&#10;k478mS/NITSSpNnp81NXEUk+rZlclB0YJJ41QnLW1p2rn5ZiC3M7qLo9NNODb8keCPca+okthJUR&#10;S3GlqRNKhUlwLkfTSi1dWSaRavihwt8iX1NOJpVko77MlJ1Q4rtyb7iXDKdyal/oi6odNNrkWRR2&#10;kZJWzFpeKNrsbJ7mslS5IKo0bj2Y5bkHbGPHumn3GV0cScLlrTp0JO5Wu4o72OUZZNP4JJVXJFpI&#10;ag07XJFJJd67kCXJdIcVN7iikSSuQpyhLb7KKjNarTRxHaSHKo7bslp2lQo2/wAcocW7vhkU7qzH&#10;BPJddjTGKdIaWppC0xS3tsT5b4Pc38XsYZrS0Jrl7DXeydalqfcX3bHpcVrehJLpfTI/oZFVFdE+&#10;tlmb7W/ye5XBk1wWpy7ij/xx/wA2JpJbkWq5LXkcl5NUfJa8mpeRyXk9z8Hufg9z8Cm2jX+D2ldm&#10;lDX4HqTEpeCePLs4ji+GjSxufgcnXIkmXXDHzu0RnF3GyTbYzA/+KJIcV4JXSIbNoROPLKro6Ued&#10;x8LcSpJHPROyX0o06/qg0XNQtre90aYNp6dxtNbc9yLXDRSsjQo8U6Jc89N+k6trh0a96lG0UoqT&#10;jsq4McXou927Mamm7JU9muCUlFKt7Yo7q9h412NTx2qtXs0PKlsyk/G5NK0ktrOaSWwt/pMaf9yV&#10;FWqZTi6vYyct0RbbR6do1XwVK+Sp+RN9zK/p/wBmp+BydcEXsvjn/wC2xcnqFsRi9tyMbVk0lVC5&#10;FiiPkhFSZKEUm+kIKS3MkVHpHGmjQikzSO/BTFHcdpmqXk1yL8pDUHzBFY/4jxw5JYZttqhYJ2T9&#10;MkrUrHCS7GCLeNEkKJKAl0lx0f4L33L3Eu7H1lOT3jTRCMYylPhvZoZVDGNfgjZHgdITssbZV3aG&#10;oxoUdSZGLjGvDJVdje5GKhcrMSmqlLdNlZHKm9hpDhKV8UaXFNOQr+q2rfAoqOzFRGU5S57ifZkq&#10;HvsxGLK/pjWwq6tyJNtxT89J7wZG9Kt7i2VX8M7+j/ZHuSinyVuL7DJyR+4tUd2YzI/p6QpRMrto&#10;7iao1G8Wa/wa14NUREvufSn+im1wzU3yzW/CHK+xcO8WfR+Rxi+JCxxrsPHtsSxyrgqVcEVcengo&#10;WNKTaHRXRrpXSH2okcsoTV0NpCqSs2TGUpLwTg96l3Ja3ptdyC1xqS7lG72sdrah73saFy1ubPcd&#10;NWjDpttvcWRybSWy7jk6JN0JsxzaexCVQtseauxHLY8iTSfclvOPSfAvjnfCI8DYpamxXQ229yN3&#10;sNz79IuaWyJOXfpc/BJtsXJqdcbmol8ET+59Fx8KRSKRpRpNJTKZT+Vstik14NS/ii4fxLgVHyaT&#10;TXRiVoapGk06djazuTaK4dFRu/gottjg9RDHKM13Qhp9GrEttyV3vHYUajXYf3aUQ5SkiVVpWwpV&#10;G74JviluJJ7GKFMrx0to1N7ksjU4iZLmP+fllaculGlIUWdzG6JyTj0g0kZHbFyjsP7mQ5G7LRLj&#10;quek+ei4X7CkUiiiin8YRi4ttjxryR9NKV0yPpMq5ol6fL/EeGe30smqkxRuytycaJOkY/RvJBS1&#10;Lcy4Hie7FinN3FPY/wClyOCpEcORTblGVJDjXZlNco2Gxyo1WNvo52V9RFx7re6Jf43HW3FjtvVw&#10;U0rojPInszHn1bS5HNdhTT5E1bpjt5I9Jy+scmzUzW0Rkn0l90uj4F9g9v8A10jprdkmq2fT6fJL&#10;khyOW3RLY46dn1XSfPSPH7lmOMXyx4Fp1WqI/RxOJ7kv/E9x+BPYzf8AcZ6Rx0b+TL6fBkxuScYy&#10;SJRbfFolwYsqjijv2HWVLUiKjHZKixmBfWiWDFLnHFn9RwQxOLhGrJQ+hSMjqLZiber/ACUOSuhY&#10;b+pCTVIsnP8AtHF1bNrGSTsglViELJUh5FDJbI+oi6G7lfwZrnfIuOkvtYltEl36aRqulfnolY01&#10;0SY7vrSNKNPSfbpHj9yzGVF+i/I+lsuXkkY5yiqTFmyr+4WfLDVplytzI2qF6tqKXtY+PA89/wBi&#10;Pcl5Fln5Fn82YfVxxytqyP8AUcDW7aZ67PDKo6ZWQqS0t0ZsLcWoyTMGJxaUl3JZfSKO2Nal2ofq&#10;cVO8ELIZsDjGE8MUq3a5Mqx6novSPiym2aZSdGnTyrLV7Icbd3sRSHfBFNuiHoJPduKJ/wBOcl98&#10;bJf0+eKnaYscl2FGQscm6SJenyRjbQ4vwaFXA1W3SfBCEpzUYq2f9Pmd/RLk/wCmyr+yQ8ORbuDH&#10;GzTR3NBRRoFdlNmh/BLpPt0jx+5ZGVMpf9Inf9ovq460SIcdLMr3QnS4LG+rZqj5GJ7m1EV/yRZk&#10;++X+SST5XSbox+nhKEblvyLFhar7Wu5HHiVyjFcCy+iqp4VYsH9NyLZ6bM2FY5yincb2YopUJmJW&#10;0PUm9zVLyzVLyxTzK/r7iyZ73lse7P8Akz3snk92fk92f4G230lykYZvHk1Lsj/r8n8UL18/4Il6&#10;7WqcRzxv+1jcK2TspeD/AEf6FBfyRo/KHChY5Lse3Lx0svrPhdI9/wByyCuRKGn0kfzEjHRx0jsP&#10;gkR4NqP7TKnqRGNxFEkqfWcItOL3RhwYrnJRSalSJRqy3rFdlXOCQm5OV+emtqSTSoycoxShoilF&#10;N6SWanOHncjlUMEbvdM3aZF8EuBptkYKkN6f/Y2aouPHRcjXSuifX+5EPul03F0Xztlv5T+3pHv+&#10;5ZF0yT/+N/8Aj1ujWyRD7bOUXsZU9cP8kWkKaJStiLG7bZg5f5kyV62Q/wC6iTpsk5vLUbsnrhs4&#10;0yE3K7MKm5vVHYn9xBYYx+5k4QU3KL28k5RUowi7tWR1RwtWqct/J6OWKOeWuq0Mz1PJcdke3vYp&#10;yqjLilONommo0YfTTlBO0S9M4K3JEMbnkpNJGXC8atuymymUzSk2+q+5keGJGnohdNSE2726X0tI&#10;pfKX29I8v9yyc9MkicL9Gmv4Ib6MRLgj9tCN72J28kfCfXexNuq7i9J6iS2xyMvpsuGNzVHocM87&#10;UIunu7Zk/p8oW3NEIp5opmVacjVNccjeiepcmfI8jt+CEtMGq3bMWf6JQcVZLdsUmXJqnwRaWTgt&#10;yY00y2an5INuSVmrTC2N6uT0kn7jXaj1U3qoXI5uWNQ3ZHhF7l0SVC6R7s9LjjKDcl3J5cUHSgmR&#10;zwk0nBKyXp8cnfAvSQrlk4qM2l26QhHljtTF6eckpRXI/T5V/aUzJWylZ7nR/B/a+i5f7lmmL5RD&#10;1svYlimrVUn0SdGmXhi9N6h8YpGSEoNxkqaPTegy5sSmmkmP+nONp5Vai2Liu5hxxnmxxlw5oXof&#10;Sr/60L0+BcY4/wDo/qlL1FRVVFHp1eXCv/JHrfWSwSjCFW92evleCE3Vz3P6TJRmm+8TP9equ0SC&#10;fvY6/kj1LU/Uzr+Qr1PcaJkFTH3LItt8j2k2KcjVI1/hGpfxQmr+0lOTVG6Qm4yTTaIRU1ctzJGM&#10;UqXcWSUbpoUpvhoSfJvZJ2LovtMOeMYuN7n3KxbNCyw/kifrseOVNNrySkpNyIu5Mx1XIljvV3Mb&#10;VIm0ot+ETndkbcVfIvStpPo+eqOz6Ln9yxdPRrFLCm8cW0+WYXilJqMI7cujOlqhsN0j1k1kzTku&#10;Gz0/rs2KEYRapE3CeCWZLd4mSvXAxNr1OCv5l6bbnsSzTaTx6ZRZ6v3JZZrJ9xgloy45c6Wetye7&#10;6hzXB6ierFjjbumYmoaTD6rHjU1ctxPTkjPw7JNyk5J8uyPPSfJBlmoTfYdvsblPwUyimR3aRXI1&#10;vZjnBRW6M1y06dyOFVxuJbtJboqrHuTES4Y19KV0QloyPe7fLFItsycCTaSfAqSItXLfuRLti9Rm&#10;jsmjJ6nLKFOik2jV9QvVxSS0vo+q4Oz6Ln9yxF1FquT0EZww5FK1bMEowcFDU1pbkZPU4skotPgz&#10;pTwyepr6eUTFyYc//wAPLCT4jsZL0xa7MxNwzYslXpdslkxzxbNboxZZaUk4xS3tmacp5JSbtsi2&#10;nZN6pOTJSuhsV2Sdke5HnpJkWl0orpbNzcs3LolKojlfTB9m/JpKSdkmKT1UzJyIZkkq57FyVXK3&#10;fJDeKI7DUZconWkUJy7bGiS7C2odISpNmt6km9i1aX5JOt0a5eV0l1XHVcr9y+iasjPJopRbVcmH&#10;NOMm096qvJhqUkvMj1MFHBOttiSK3FlS9LOH9zkhfaLuPK1JK2SkyTob2NNrdjG0W+yG0y67lNtU&#10;OE/I8cluyvjaNQtLGlWyL/DP9MbbKfgS34FJwaZ7pKdls2JJvcnkpOuUZMzlFNEXLUzGoTVMx1/6&#10;K36ON8o1bCn9JPJOL2ZB6oJ9JRT7GmP2nMoo0Q8dJdY8CHyd1+5YyLqSsl63A8U4xtN8bCy49DTu&#10;yGV45qS5Tsy+uzZVTpIbOCTbiR+1WPUpWLdl7k92NNJiOeRv4R+5CRm+xfCy+tuqLfY0zZUuu4pW&#10;ulo1I1MeSWmW/A9U5fdRNSg2mhS7dzCtpEXRC2zgsWLUraRlSi6RKSumQlGMUhtW10aqVpkWvcV+&#10;DVHyhEuseBEuX+0tF/F9dT8F33aJJP8AuoTJOjVZdo10qRaZqLYnRa+ceURSZ6iSbS8Fl9VuaZeC&#10;qKtWKS8Dmkj3PwPcQmiDT4GjV+C4/wAUakuxkyK1SHPa/wAmRvSr3s+6d3Rgz5FneJrZv7hY41yi&#10;CdOxS5IZK7EskmT1Wf5FIjuN00S2VnLvouCXWIiX3P8ATtFossv4U+iXxZLgwyb1WzWhyXkb8SHJ&#10;/wAi72bNMfJpbNB7bPbZ7bNEjRLwaJeGaJeGaX4ZpZXRPc91KDaG23b6pNjhJdiC33TJNJDmpcod&#10;KIlZp+k9uQsUmezLyh45IjLSq0jyX2ZaLRPLFS00TlFu6JqLWw520Rb1GuMWrZCTaOwxXb8EVYqq&#10;qJYcctqoePQ2mzZK0RjqbbJPsulMi00S46x6T+5/oW/2TH9piX3P4JotGz7lL+ZX/mUv5ml/zNEv&#10;5GiXk/5BOZqn+DVkNWTwa5+Ea5+EObf9opqKqj3I/wAUa4/xI1LdQFGH+Gb9HXcaxrsVjWzKxEMW&#10;uLceEKGNvZkYpdJPbqlFp+SDVNMyaJan3st8lbxV8rkrvZCMHktuq3IwxZnkc0uaiOTw5NKdpEKn&#10;FSVnFFkJK6YiWWMeWTmssriTi0kqG9KpdaMX2j46x6T5/SSKRSGvm+fkxptOkRi4qnz+rZfSzU/J&#10;rZZfRIjjqnKyM49iTRJjqm0yW8ExbsT56ejdrJH8FuLdHuS8nuS8jySNcj3GPLIlmlRKTsbaHLYv&#10;uKVsgvqX4ZjjjcKk92Y8ftpq+jj3JcmKWpGTGponGeKWxhmsi5poybJWazUahYpQ5H1jz0ycrouP&#10;0FwNl9H8mL4sTrgtv40v2ON1IckyzVuSb0vphhCfpJ7fUkRi1bJKu3T0c4xyO3SJ1rlXn4pPmhpL&#10;zY9LOGPcaYh3GRj3sg6VLlkYuSRTteCiW1GN6bIyTJQhPlE/TJO4toVyjU1uhwj/ABNMfBUPA0th&#10;9Vz0ydui4/QRLoh/Ji+MuH8a/aWzmKO5Vt/4Hjn4PQXpnBrkcdLaJU+RRhfcUUt0KEXyj24eD2oH&#10;tRPZiUkZBkrGxt1+H0kQaguN2JRlbXNGDK09JrYpbWxS1ciastGp+S5G7JKhq9yhN/Bc9MnC6Lj9&#10;BdX82L4y7/o38rFNo1vwjX/gs2NjbrX5RD7SGPW2enxShJOUdj1H05Zqj0+aOOdtGSSlNtbbjTF/&#10;gfHSy+na2MlyTXck1IlsSlSFM1WJpmOMd9zHjhV0VBclRZS4SOKFbtChIUZryXJC3LqKNX4FJPh/&#10;Bc9J8LouPk+eiG6L/QYvi+H0v9O/1cNvYx4VHEpd2XL6D1sf+RS8o1IcVdldL+CVskxslJWS0yVE&#10;lTaNKUkp8HqNDm9HA1VnsT9r3dqsWOWPTKadckM2GUWovezFNJPUPJHshTRcC49hLkplsUiDsmqj&#10;0g0pK/guekvt6L5Pnoh/osXxlw/0r+FCiu7NMf5H0+RL89KKYsbkuT2clXQtSfAppcwR6PJHW1po&#10;mk4Mx7wkvweqlGUYVLc0ml82K+zHZQnXXhDZKRpckxrdMXpY5YqV1uZYRilT3TMmHHohJcsh6bDB&#10;6sjsw48GaMrgkovY9YvdhoxQ1OiPpM6cnJ0zDnUW4ynaW1sxty3StMUfMGaV+RJeRcG4k3ykfSuy&#10;E64RJ2qfRQXno+fhL7H0XyfPRbD+FfFi+MuH+pz+lBUkRfYnCXY0zXZnppSWWNkfqgv8GLPGMpKb&#10;rdoe8nQkPq+iIqx7vpKjDJJuNcnqIxhNaeK3I5ksRKWrdMeSVQjykxyf2mLJKpwx0tt2elbx4J21&#10;qVnp4z9Rkkeu/pebFl+inZ6aMseCCWzSIbpfV9TJY5w3lIcmPgi7Rb6LgbXcuJrQh/B/a+ke/wAn&#10;z1oor5sXxnx+glZ7Uj20uWOBTK+FWaJeCOKxenm3s0Sxyi6ElKNMUK4kz3K7iyEcm64Pc0YXLwNt&#10;uxSSdDdF/JulQ3RKaRN7pilpdoyzcrZbUa8MxzSbtXsS2lI17UYJvW1zqNXtYVGrcmekhjgnutRN&#10;vLlk3WzopE6S2Flk4JN3Qpo1Jka3Nb/A5r+KNS/iWmWukPtQ/h2fRcv5NFL9RfGfH6CdGt+Ru+lm&#10;pmp+TUyy/wAIglJXuiOOiNWT+5jdGuJcPwLR+BRiuB5sjg46th8EJW3sx/KMe4+bJSpDlbtCknyT&#10;nTdcMi22y6bscqkzJLiQ5bmKTT1Lk1ucrk+BycqS7np4pQk5rglNb1dCyKcq46IityLqQ4nbrq6Y&#10;+B9ULv0XP7F/PJx1s0N9jS/Bofccf0KfgUZS4FiVb2iGNpUmQkrpj2mS3o0o0RHigz2InsvszS1a&#10;ZFbt7nD6rrVkvCGSjZkjXBGRPkxSWp33VGVNJkfqVkpUhS5ISS5ISpHpseu5NtJIzN7Q1EXDQ4Lu&#10;QwtTcn1iqRdl90WqKJ2tuuPgfVcC56Ln9xN1RuaWKEu6EkkOSXc1ITT21M3/AJCT8oV+EJP+Jt/E&#10;tXwR03yxX2khURTJyXblCe9k/qSa5E/Ja8l/npt4Nh8lDEbdWRVK+jb8EpWya2JKntwPeFeBqla7&#10;F2yMdp0ZFwVyRS0MvgxtrHGnTZKbVWQlU77jp7oUWxRUSUr4Ex/aIjb45Ml6t+jMT2H1QuUPli5/&#10;Xsb6L4smm6oSb5IxSG0hziOcX3F/lCf+BL/xRVcxZpj4Y6Xdop/zFqvlMuXeCNr+wSFaJ82L4f6N&#10;vHV8ro7TH5Ma21NWi8T7NEkr2Em2TfZFjMvPhl6o/kk/wWdqHUeRNWzNuURVc+TP6fEoRlFtNiey&#10;S4SKc7I4NC1dyGR6do7+COTbdGuNlq+xS8Ip7G3CIypmRXUl0td0YvhEXJL7md1826LfRPpZfVfN&#10;i56NvtQ9R9VbxFXeItFcMWgenyyk/wC4aa4mip15Gn3gKMWvtaFBFJDbS2Vnu/yg0ak0L8M3Lfg/&#10;0bfB9HuhCbUa7HfolUW+rZIce65HUkxp9M6y6Z/g/p+SeT3NTtJk1bYkrIRTnFaq/J621KEVO6Ri&#10;jkULl3IJxpVuxK4EscYb92cpOhFC2NSasTi+CSpkXWz4NMSjHsx9Y9J/ezuvnz0260V0YuPmy0j6&#10;G/uK3q0aZH1ryfWjVNGr8Icl/FFx7xP+N92jQu0xKSS+ojF1uNpcD+Sk/JrZqXg+kdeejdvomJb9&#10;Yq2TfYkPY3G+R8X0aoaJxU1XZoxelhgtxjSZJWm+xIwS/wCSG1qyTTyOb4sjJS44Mb1ZoLglBx77&#10;D+qL34JcIRXSKE3F7CTkuOlvpB7/AAj0n9z+bF0r9Zk+fhbFKVGqS7ilPyan+Bz44NSfKE4y7UJx&#10;XkWTtqYsqPcQpp918K+Fstjb+Ce3VLTGxjJcj6y4HJVYoylj1kZJOzNU/TwrsyVpE4Pk9JghNTbk&#10;0zNKnkhB7ojr9JBLJPV3MblOKyNbMheRq6aSocdP2uyb36PsdmQFDfkVpk1vZZuyC+pfCPSf3fNi&#10;6NiX6rJ/d8b6N7ibZsUWlx0or8ChJ9hYULH+WU13KfWMbJVexS+NdYK2TlbpD6NdKKHRpVCn9Di6&#10;oqpSVbUQyL23G1sSdNtmSNxTXBqePHafI4fXKV/VVnrM0+9Hps+b20pyPT55KWlrZlKLTlNaWtjJ&#10;inGdPlk8TSs7CPtVLkguX0asp9I8r4Lpk5X+P0kv1mSrV80j/BSXWxJJ7s9yC/uLT6YlBO5SNWBd&#10;kZNEmmjjpb6Uivn9sfg1sX0olFpJ9JGp7x7s3i7Rc5Y7lVvshzkoNIcmq8MX1ZFRnhDI6aMaa+mt&#10;lwRuNOyPqNc8aa+lMyJ61JPlmV70hRkWojdsTbVC+CqxdVz0n2H+3ZL7n8KfXS7KpbFbbih3KbdD&#10;jXKKsaLaE5N7WXJci37iT8/qR23JT1DfWTrooSadDtDmmkNNvZjdp8GSUoyXgnG6l2Y519LO7/wT&#10;524oxSrIibV3XEiPDZapEW0rRjzyc0m/p5FJSbkmf7NC8mj8lPsiDrZmpF9NxPYfRc9J8R/cMl9z&#10;6V13Eq3fRCRT6UaTQjQme2j2/LNH5K+S6UV0Stk6S+M2UYpcr8Ht3yzNilH6l2Na03YqUnXDVnqP&#10;sW+5KbpLtyZIXrl+EyM/K7HKaQr5Mk/qZGWzQktv8CjUS6jaMc9M+eRpc2LjZoqzZPlF9L/CKXSP&#10;CH0XSf2rouP20hum+tUK29zgstima6FlFl8oU/wakWWutfK/ghkFtZN6pfCc9MqolKzuKVEoypSi&#10;yea9MWThKLkk+Y2jGn3lwT3e5NfSVcf9Cf1DdTojtrQ2Jd/yR0y5aRGTvQnZauvCGra7P8mLJN3v&#10;wa2Kf4Na8Fp8G3d0f/s6w+1D+Evt/wB9Fx+1sZ7fc9tntnttDvsPUJUU2xRQoI9uJ7S7ntmgpplC&#10;j8txtvYtJCd9bIxtmRqMaF1clFo9Q7p0uCnyQajNOStE9Lk2uD3f7TK6fJkc5QjNciX0tp7pErio&#10;scnckKW1fkr67JKp2d2xK5FUJ0t4/wCGRlp35ojkbbcWbu5N8sg5Raa4MeS5b8Gq3sLU9hIl8Mf2&#10;j+Evt6Lj9o2clJdKNKStsk7ZSNBolZpkJWuCvjT+KGWWJDEq+EFSJO31bSJapIu4Uzeim0i2kSto&#10;yJt7oU6il4Fd7ckm3yxpKmNDew0UR+5E1RKad0NqK38DcfcUYXVKzU8m3ArXPYhpbVs0xpOOwrEX&#10;8MXDJdVwh/a+kf2TY2Ofg1yFkNaPcrgc7G0KR7jNUvwe4xZBP4ps3+FnJQl8oRtk5UvhKMnJHptK&#10;bUjNBxn+GLTYh3aaolv2JRUtiUadNEYpytwqh25u33Hs2u1j22ZGO1HYi+UyKSkzN9WlCxRi5ULd&#10;Jsw4fdyy019pGKxudkIuW9csxx0yvsY3cCqN3wU10sS8mIlx1jwdn0j+wssclEcrKNxItF2UxsQ4&#10;7/gYk3uJRbsSNAlXcoorqyvlXwitMSTt/Ft3cRXJ8EsEq1VwRfSX2ipq0TasjNpUaG3sZKbp+R43&#10;p+pFfT/ol9o19dkVbJ/TLT4G6SaX3bDcaa8ELhD6SOPLmTlFbIVYYw3Um93+BvW1si4RSVDlFrZl&#10;l9WYnyPjquDs/wDHSPf9axstIc2zd9ErFGhldHaFJ2P/AAKv9lGl8sRub/C+li/RZjjbMkqVfGd6&#10;XQosxY9Gw0nGVuq7jS1bOxoyuo1Rhpw28lbjWzZHZWZqco1yP/tDRNVEaVGOKqJlVzfjglW34RCC&#10;1LUx6q0xRgyLFB42uC4zg4rGrvZjjmwyjtFxka4n0lRZoie3Hrje/HwjwLouX+q2NpDkq2ZuUWU2&#10;yzUbCo0pmlCjzsOLEtuDSNMSdlCs1ItFHHV9L6rpXWKSRN2/jovFqXJDH9WqiW1NozZG9lsmY4an&#10;SJKnTJxnNpRI94pUJW2iiU6Ul4MdTx663LVaSuSatMe4nRVts0WXFU0uBylzV2Jo9PJQxtZYbdpI&#10;nOM4QcVT4fRPcqi35NcvJZe5jdy4+EOBcj5Fz+m2Njn4Nqu9+nAm2JD34FE3vYpeDT4FFouQm/B/&#10;ooopCSXWkKK+NIoosfPxhHezI6VCVqx9KOBTaTV7MUnFJpjnH2tT58GQ9NilFObXJkxt5L2Y3ixR&#10;UqrtZOlKRF0zgyK2WoqkctD5oyPZj4K+ncjFaB/bsNU1+SKSu+/BWNKnPnY0yh6XTCSk67mHRkjT&#10;2lV7cE4w70PT2Kk+zNE/Bon46UQlUq+EBcj5Yuf0Wzkoy9kX+DZ8PounPc3RFPv0XR9N/jX6G3wX&#10;VCV8dEqRJNuyMKg0+6GJN8GOMtrVI9QpRn+BOTZu+mSOpNHp216e5S2T4E1c5E5vJf1tR7og9S4H&#10;HhWa1qcO5Nl/T+bFJOZ7i91KzJF27IpN0TcrVEXtv3Humae7JSqaWndDgm05K2T1UoqLPTNLDNRV&#10;yFBt3NiSXC+F9kUyNJ9GiiK6S+5i5+bZZRxx0y1sVb2K7UJHBbbOOllpjaE77Go1s1Gss1Flllmx&#10;XVdEUxui+lFGHmzR9TZJtbI2UGjW13OTGt+B7SpS2HFyT8pGJSjk7UZZ4lKS4ka6aF6luVKNiyVb&#10;fAsia5MsU1vsYG91XYfBo+pyJIy5YuT7RRp3bXdGKMV9TttPgnDUtS8WJDvki7ZOVEZKSu9+woxi&#10;/qLjq5scpylF8UenyZPccV/s3TZqku4srPc3qj3PwbLpaTXSijVvSXSf3MXK+L2G+nufUkhb9cit&#10;o7ibS3NaGrezKoZZqV1R/hm7dI42XBbIramOK8igaUKOxpRXSkykh9aXW+r6WyDlwi3RJtsW0Lsk&#10;RXtRjply97J5YwikZZQkozi0ZfUPS5R2f4IySipW232M2qc20l+RytKjEtORyk+xP3Xq3+m9jHpi&#10;lqi35ZFbPVuuxjxbanVE61qK7sywjFqnyNqicE8kr4JqKiiFwldckpXjfY7GPE5t26SPZ0ptOxrZ&#10;kYxpXsxJParFhxylT5IprVEh96jddmxYskXqT1wXL7oap9JU90aZdGcMjx1b6T+47r4S6PhjbbF9&#10;yEPpPt0mUtPwlxZFJR6oSQkhJCQ+l9H0t/Cul9X1vcxIq2kyWOKUnXbpI9PCOTVKS3R6ib9yEexj&#10;bTyR7KSolz/si2qFu5kkrqiMIxU680SbToxwT9LNvlVRjb0IxsyNqdryZG3Q39bFjjrTJE/uRL/s&#10;swJNuz1MmlGjFvikOKjwQVq2Tk4XTMTuMX3M+0qMCvXe9npJOORpcNGT7prwxsW6NKP/xABIEAAC&#10;AgECBAMEBwQIBQMFAAMBAgMRABIhBBMxQSJRYTJxgZEFEBQjQqGxIFJywTNAQ2KSorLRJDBEguFT&#10;k8IVc4PS4mOj0//aAAgBAQAKPwAKQGSXUVfwbHBqbdCm7H5VlgUpDdr6jIo5mdwXVCtoAAACDXbv&#10;55C7mRgySl11AjzWxWQzyTXCvMQF1tuqkC7wySo5iMSjUQb2A02Dg8Dt8NIvpWMNRvV3xWdybLHy&#10;7ZKiOpeaZCJFA8kDVR3ognrk4twxWGwUkoaN1735DbODMAjkC8SURJTLK1aJwlGT+LHeAwD7KkUU&#10;Y5iKeSQzR0WQ6TkXBNwQHEwcS8JHMhktnRpG3VkbsNmx5n4p+H5ChLbmoQBXppsEd9sEAhl1xLOF&#10;BlAj0CNy3QWABknA8dFDzeM5YVeFaHQLRVBHi1dhk80UUjcRCjzErKt0jx9vZORsvGRyTBNOkwsj&#10;aSvuOMuzKQpIsMKPTz74vOV9IVyFK3ZCDpd5w8e62ryqg6155reNKfxhgz73pI2oYdINYsnCFo4Y&#10;lWgeZKxNLfcYTwbgQzxkqbKD2/IEEkjyyKXhopZY556IlNhdHUdux748isQ8EgHWN9vmSKOPyuMI&#10;jRzpSpEIYhmddgCwvA30ezqszhlIA1VTDy9c4aWH6PSSeEzwqZwiProMGFka9sHH8NPJ9r4eFweZ&#10;ErJeuNv3VGxGLAiTSAwHdtErh9JPXYjL4uPZEWiFfztjuGrOXNw5DTK8RZAdWkB18VdaGfZ+Y4+1&#10;R0OUWslCgBJBoUbGM7iMzAyMoiKL1A6aj+mcqWPWjykWLBLaAVvqRQ8sqeGeaJBel7sjU4+Gbg1v&#10;0z2UpSTtQOql9d8VV8JkijPLY1ttd0T6bDBKkQDhSga0cAgkC664HtgZuFUlVp9gpPdxVhsdI5fp&#10;FXgd425oaOM7eE6aUsPeDkfLm7q3tuNj092cqVeUymRY0DayBYJOptz8sEM8cXKl4QxkBpVfSd0F&#10;AU2cviGRGjRSQpcVSsACT0zl6iPGwUWWG+k14b7YjGiupiAWA0qwttiDe2Rq8ewi0gSE2BpCgmhV&#10;kH0wQGJjaIwcKWNezuc+44lAhUKQwV2Ud+oB8J3xAjvqUPHqZSz2VkNd9VjESILSNQA10uq+3h/I&#10;YiK9qzAhaXSa6EjfTRPaskigk5hnaJTqWZTqVVO1nvhkVlMEkDSI/gu1CBSCKrv3xwI2heB+UW07&#10;2x2OzK40jsc0PLGrrCoKlWl3Ogi6G95oGyhAo8LXZBLdyCarIwzP4lUEalb94qTpIrbOXNK4SMOG&#10;BSIIGKqGB0yEm6Pb9mkjUse9AYgY8OjMb21MLb88DVsaN/tScQrRa9ayhO9EUQcKDuTMGb/TjRbE&#10;CMsJCWY7mwFxGbilTiEKGxo/D87xJ1dXn8TEbySOANsMQng59yhl1F2boSAaGQ0jljTN3vIrDlxT&#10;N1OQApIX3ZupzhAmtnW0IJLf3up65w3hdnNayBqvOFJ1kgDWbLX6+ucKpDlqOsHxfHOG0M4Oqnqx&#10;8fTOGZmdXIUOT4a9c4MFxR2bbt55CQRsRHJitt4k6KdqF40MkjFUN+EHsDtQ+eRunASjgysix0Xf&#10;U/x3vc3nFcPxBljh40vTou5HNUJsQNs5nAiRFV+hYOttTdgTdA48TQkkqr61rqKajqBHnsc0qSS9&#10;EKzH00gED0vFljWnNHYHuwv35NyrLWyE79DbDsM4NYXQVw8TE9gdJUA7jNUEoChTsym6B3yBOK4S&#10;S4YpXWXmsh3DaHsYeFud04rhuIcB+Hck9GatSXkvGtwnCiP7Xw40RqwTtRTVhHEQTIzTjibdn3Ks&#10;kOkgYgjH0kqTwRIsRWOlJdQpyJ44ePUoocp/Qt0bzBxzGOI0jh2dSgeagDuPTc4GMfM0ARhoyzrR&#10;QjfwkixV5wcM43RZQhF1Vg7kV2GcOziNJFeFw6MsgsURmpTROB5V3ZAAAB52TiSKR4ZIwTfbcVYO&#10;JvRYUbX8zh06zItdFY96HfFWQRMUDr2cAarsAAg42qJgTSkDR1IcdG6jfGEgJGlVoFQuxJJ6k9Rk&#10;mk8O8i6KIRpJGTTY8+XeQRSwI8nNAdnYK2tlYrYyDkRNJMsz0X1kEmNg2xU3YxInWXWVsmN0YC9N&#10;3VUcUskTLNHoDBgdgUPY748srpdKtuRGtgj+EZI7OzqrLF7Z2tDR/D54o9lAmogqaJdqN0F75Efv&#10;iYR1QpWlxY7euIIGCtEXbYsQSp2yjqIYgfA45piNJGhivYtRoYY4pLcgNs1e/a9qGMyR26yEhWC+&#10;u9ZHEvEUrSn+lTlXIoBWvaxUnWIkvyzqkaPfUxF22PY2JG8bFEAC7jsDXlkckEKCRpkYgsJNJKga&#10;dmAbOA+0xkwCMnSSFT+kIY+1uMTXM3NjdI9KqC5a08wrCiMlmgiqWWyyhksVv5b7YIpJbjGqirmh&#10;pBHQA9caSXhw8rTK9xMGUE6h8LBwSOEVisa6mk/CGGrqbYjJJggJiOhirAmvcvQZxEHDTlA0KOWZ&#10;hAAwFkjxbWAMllj4iJgEmssjhiSz38r8sAd21iIg6eUvcBRtsPictDIVj8JbX2vbff5EYywKrsFY&#10;EjmKD1rV5UDksE06oSBqXl2tJIVAB37ZwyQyRJwzTRLoEgDk62YWdY6sx3yAcHMofWDXL3O1+Ssf&#10;lmuVQGeTUGW5aonej6VgjmY+JyTWokAUtbHzJwzy8wqnE6gapQGCgksWX51+wTHZZxoLBrBUD4dc&#10;B4RHjPEcsAPo1jZfec1w8oNCWOpuWT4Q3qBkglaVUETIQAijYqfU4L1EfI/shkMrRRg11DAkfAYh&#10;iQSuFqhatQ6YqwQlWI7ABepv1ONKsXAavB4mrU1WPhitLBDFTsLIZUDfkTiSJBwqzRLpHhPEgO2A&#10;LLMkZUDY0NWBKJN0AdlOIzMSzEgWSd8DCLh0ABHQ1R/QYqh2SMgDY0LP5HEU8wNYFVp8WRszbklQ&#10;ScQoniRSNgXJqh8cVG5b2yitrFfpkXst+EeWNsKyVYHOzsCR8xjCJlAnLKGRQeh36HyrE4hYpWOi&#10;0COdgdTLfipcj1lNLGZgFLIpJKkmjXYXviMeISaWRJCkaBkH4CepHSsVST8cUSc7fiA2ohXHRgoO&#10;2OGtzzTvGK6E6aI+OSvG0j8tmJZQoNBRq7DtieyWZ1Umg1ULH888CMh1lrVlJssvocj5hm1fa0cx&#10;NoWjfgBLe1kWkQieAxi4uTqC2t0Q3mchaAyqywLEjmQtuWf1IauxAzhuH5PDBX4dCxeSeJj3agCw&#10;rJIp5yZJ42ug/S67E5Hz/wD6jN1JDFbBy4I2ipDsntgBvO8fmcti0gUENtY2OcOHhI+6q5AFPUXv&#10;tjI7RjmWpXVJqNkDHbi5JVkj5Sg6NAPhLG+pODmzFFpFLEjqbwA6IqdypI73ZqhWNzJX6sNgD2wr&#10;LGm9b361kfOigEMc0aaJQtUF2O4ySilOX7jy7ZDGFgSHSgIDGNQoc7+164auxZ8sdSQAyoSoeiHB&#10;NeRF4nE3xUpViSGiBVd9q1AknbBOkPDzwmbWAqyr403Hsk9rOIvHcgtIl+FZATajTsdV2pBzk8fF&#10;xkwkdSSXjdQNL+QGCEy8WZyRUlPuhWzp88aOfllGOrQW19ioBtmWxkI0pGyufGdLAD0rrvjrE8kk&#10;acKPGoZSCXVTsQT0OFWUNqvc3qOa2DUdT6gdqFjBoMGqTW6qCAbFauhBxdZBiQPEGGh92XVV+oN4&#10;ipoWOcr92J1vUtqOjbdQd6yXh4OaZdLzVJrVWVisg9mIHrqHXGkm+0B2aLZmWWm2X3HDGRGrRmVh&#10;qkVAA6Umncn2Sc4l55p5NaMqQqyaVdNwepPazkvCQcyUJwpk1CGNrGnstB2xvFGAYEUMqBG0vfQ9&#10;RYByYu7QwyvCBJE6swBYA7g0egx2eMLsuogsWXZvZUg3jGejG73Yr2GAK9xRAvCjySUkZCvQBvcN&#10;1UjJAoJjJGxuMh3NdtOu6AwRiRwJJ+WaWJepYsbUE5UUIOhQuoujVs1NR6nNEuzxyhqXVenSD5UN&#10;sDnh5C6iQVZo2p9R5eeTgQxKvCpKC0g5LqBekGgBdZAYDxR0yqtMLANqB2INADFUIJFErKV5ZYg2&#10;etVWQIkMKpq8Kg76jW5J8hiLKZQpbcWo23ojSPM5HHCHZ1p5GlcsR3YkUehrf1ygOg/Y8U/EQRL7&#10;y4b+WWVRVJ8yBlAYSroHBPWmF/sxuV4xxKQRavMHKBvSlyKONUpyylromzhKgKDY3JZwM0iOIcJE&#10;QhcosSAhlI2Da7yLSJWjVzE10p0glicjljjSKNXeAsSI41TtXlkWppJCyCEkLWwJW9jkSlYHKVCU&#10;JboBkAFgE/ZyAAcieOwFYwFyQB55EXaVyyck0NOwJXIY6icqwh0Et0oE4P8AAMWNAqjTp1br3xSW&#10;VQr1WkAk9O95rA0MV0BdW/S80izS8oms4dFCUolinUrRsL4Y3BAz6PYMB1n5d6en9JpyDiC+gkQz&#10;xMWPkSjE7HJoe7N9lcksR0DDbCj94eUyU7bGgS2Sa1S1YdZNRBC0eleYwDheIdVdQQ7+fiRt2roS&#10;MJo6QpH4dupx2nPDM4Rt3WVWsBHrvjRtzHVijk7HoxroAcV3MjKquw1KqnuT53g4nhDG8qLrGpIl&#10;prikWthe+cZw3DSyiMSwSiTUvVg5ZT53pwRSBxcnDu5aF1OxYt54ohliV9W9vq8Qc5dD2e+EVPqN&#10;KSBqUNmjRCjEnsUfVlFVBUMxNhtrGQrJKA6yKwBJ9egF1kbSgvG4Gx8NUSMGtRd3WMDHurqQCQO2&#10;4OfZ31UqVTKAN/Af5HC1LqQuoUqQN+u/bbF5PLYNWzPYr3nIJJXZ34Z5CVMZjN7i1AyNSxOrSgAw&#10;nUTvW+MVUAkHbYgZ66cdVClk0UzFgNgdx8TnESpO4dWgs81Q17r8L9MVLhCJLGwIDE7q3oaxzpWR&#10;U2t5HU1WrrdnC0MTM0Mqk9dIN6gNzYwrPFIXjeCIATVsSxseIEXmuQAQM0yqTGg6EULAF4bQ/dzp&#10;09RYyOV5Yitt1R+oYEdxjGTXbyeHTo8q7n1xyqSlQW9nzork0kYioJq9kqPEdgLXGNkByQCoRCCN&#10;iDpII6g4skD8WFdSAqSKBRprvV48WJhHCqxqmlSoRVclSBbbb5FJoYumohOYjeIcsHotAlcR+Hij&#10;j4dpXDADzIIBFD1x9UsjaU3VGPstddPcDkkh4hXVVJ8UWv2a87OxGGOX7KVGmgtLtdA7MCgNZHxD&#10;ozSE8wlHZK0AA+o8sM0iVoCtoUgCqK5TsBHIkpKnWF8Ogg+0dOBiAjhUUkHfoCDVitxnFusEirTO&#10;RRHsqwJ2AGby6gUDK2tgWAUOuoAr3rYYOaFl0lWDBrAA6eV9sjRFZhG96KJ3dSO69smedJWYkhil&#10;MOx9SNxkqnhpvBEW1a+zAsuwArasVZRSjlENZCsAXXoD4c0FWWMS3vZsWKPQbnJZQC6HiGsBQw8I&#10;PoCbOAhVbmzugj1ihQjVaGnoQcDqGK2u4tTRxScUZtn9L9Jo3wRT/vlZJaRHTUbbM3hXr6nJAqwp&#10;1RugGbH9hFb7ajAqoXcI+5r3nN5AE92s5CnjRVKCmY6gLJwLF9qbiG4gka9RBlIruBqsYVUsqkAX&#10;u/wJ75zYHlkKtsRqLEkWO4GdAx+Qxt6/CuamYdT65pLMbNXsBhNuq+yO5z1zQqaRWkHci8LDlliN&#10;IHehnkMFOemnsDtgv+HLU7o/ZhnLQsAz0W0jzoYhYL0KhiT7saM+aEqfyzjxGDZX7TJR+BORONA9&#10;tAc4Juv9ivfIAfNCynb3ZPE7XbpKbOrOOiV/aFrkvxiyFgQVDWyMEO5TDKkLo6HmBjaDGlQg+Fxz&#10;AfIEAYOGMQCIgiKgqBh3F1eKVlEB1MfKOjgEvFcBLoTzYqaIvJpNDaSQuwPqRsMlEIjZ5JVXmkoQ&#10;d9uwximrSsjUu/cAAm+uHNBW3U+ddtsDFFUMAK0WLsAEXivKshK9tjey3ketyNBahTN/4FHHE4Vj&#10;qiXWQDQog9cBSJ41ZOr/AHtkGh16b5rIah6AYS5AJLGqAboBiljIijsCz7ZPwnFJIWEpYchlXYpq&#10;Hn2cZLphcSxzQuUmCENtat2rfDzEttNa1cnsCvpeUsSsQQAN1I33utsJWVheqXTbAbmx52e2aIpL&#10;VRHqqO+pF9wTZGaiGLAjSQy+Toeu4yWWccUwaOIBl3/Aq34fQZImjokntAHzxaRjeplXsTtZs9MB&#10;J4dGOipRcgDqCVKjJAyM1KqlA66d0BoEbmicZfvBKYtVEn2iLI9NsnkDOwaNHNAPTN5USVF5HG0Z&#10;Cu8QKEswoseu4q6G2EwyanWK9KlS3Tw2a2yxLHHskhD8w+GuhsAbkYDCJTKitagvp2Y6r7DYYosp&#10;I7hdSiORbBHng5rc1RLppXRwRt2W73zlSw8PI1KPZYL7NbU3fFk4j7olSoAUrYG7dbB3AyHlprIJ&#10;jGtvIFtidPbJZnCliqyaFBF0CMnCnSr2dpGpQRqAvJBGpaxCCgciyb7rV0M08qZA1eFBGaoUQbJ0&#10;k3lyaQ3NTe3DL1WyK09BhMrxs5HtB66+gZsQcQZnaWJnTWiVe4B64wMriUOjAkqBtaruMMqyuCAA&#10;WodCoIJsCzeRNJIVQGSxErg76V3r2did8WKCW1CRRNGxIAGiPSfH6n1wIvZQAAPl9bZtEnEzn8gM&#10;0AOrEldV6TYxeavEwKgYB1JZwCGXuKzlqw01WoAdxvgTyUbAe7B9Rzd5i3+Bf/OUGmAPuAOOWJk0&#10;ad2ZmOwzWTJLaBVVFI+6GwFg4bH0jG7Cj7EZsn8sKxvOWC0QLKi6BzrX+Y5vobSKO5rbOgA+WAAR&#10;sRfmTgamLGvQVnbIwxnfYsAaWlwMoCICDY8z+udAx+WR7KL8Qy1LmvdefdTLqUDrGw2IvzU5KPeA&#10;c+cf/nIfjYxWKtRK7g51jBzwqCSfQZGP4lZf1GcJ8ZVGQP8AwyKcBH7BxT7wDnCyfxRKchjYggmO&#10;02PuySESG20SH+d5NyzGY9LAHwkVW1Yyr2R4c4N/RtS5BP11KkqpnF69d9S23w2yduFWNHRtG47H&#10;p3GSojkm3T0rGDlgrDT2qsRhJLFJIjoV0OLKmx3AOOWcFiwbUNXXuMYeJdwoO3uxNDsjWoogj0x5&#10;INKqi37JUYwJXTuDurbZDCKVkVVpTZCBdiDTE774yE3qYgAqQNxXQViLIdg2oWT2u8lv7zcteoj0&#10;rrjMUiFM69S3mSO2KZYJQVLe0GY2SSDv1wlrTWL76BYB3yqZ38F60XYbn90nH2cuGZqplHsgEHNC&#10;84lFTdmpVZqJydoUdBGwW0ZQSts140CcS4hlklHgTSV3uz0sH3ZO0qSv4UkFCth0vBKkZLRnQqlb&#10;ADbrW1DAGic6X0joTfYWcXiHim5LKhDK9oQ7psKphkuo8OVqOkDo/wCHck5NJCkVSQEhdFdUPWup&#10;+OIhaPdgFcHUKXrdEjA25JPQ15V8OuLI4s6GSwO6t8DkcYZwGPlfcjf8ugzwlwwRqAHk5HphZEQC&#10;NwtOSelUNyFHzyVea/O32NhgNO3brVZHHE2lmcdW200RZyNoZHo2PFq1H2h+EMMUPxcRWNSSqK6k&#10;bkm9QGJLA0VuJAZK5YZW1D94hdRrH+9LHUCbUPXiLeIixknKCFNenShJGmwBsLu8ZeTFuoC8shSK&#10;U9ixN3ZvJXYKpaNT7AqzWrtjzytq1PGOWh32Cg6jkJPMK2spSq7EU2JDHw8ZkLcwkmuwBUYCOG+i&#10;lB97u2DL5n0tExHmsSsx/aIEUeq/3uYf/GXSyHHdCqsybU4BU9z6YYJWQNfh8YkIdrKk4SvD8Jxb&#10;3pOxMRVfzOWCDRqsonYUpP6YQWIAtGG+eZwWDv4ScB0gEgAjKGQ4pXfdem2KANjq6ZA3DwcEZJHo&#10;7MWAHQ4nyy4womUHswIU177w/V438CHyvv8AV/ZLnVGH7Dr7iRnFL7pWGcR8W1frgb+KNM4V/ehH&#10;6EZA38LMuMP4Zb/lnFL7grZMn8UZ/leJ8VZf1GcKfTmqMjf+Fgf2In/iQHOEJ7kRhT+WRg+aOwzj&#10;IP4JcnRh++gfOGJiC0rqw6ZwrhGJ2kyRpQhKtE6nxDDwczOksKygxhmU31JHcYpdCwIqqfobIwhZ&#10;AApAYEMPXpWKJG/pEdjpb1+OFjJooA7Da8GrSBq7mt8O7qLbtpUA9LxOIj4uFo5EOnZQwN2QaJK4&#10;SeSymGvCzN36DfFDiWZ0DKT/AGVdycmWNmIWJd1Yh7CkeQ65GnCmZ5NMwDyB2UI8gJ7focuWMiN3&#10;UC+ppu2wHfKQWFkYU+4FgC/XEKxWoUsFezbdt6Fk2bwNxQ4lh4ZANK1RC7U4J8umCCKD7OjyOGDw&#10;geFWA3s0nbJo55BzAioRrZRWl9+lGwcYlWNq97n1xEl2ZWAGkXvdAHYYjF4Cqk2GUkbMtfpi6uqu&#10;u2x2IrAQwFaBQ6WRjbtG7KfZdx2G1nQG75G5oFi67ahQFAC6s4GPNpWYrqcgGiBew2OBxHZYTDmq&#10;dOwIJ9oCwME9sXkhVxqWjTWhFVkoik5IhjRvCmsa2yDkFC2kmgaNqCSCfEa2xOaQvjFGKK6IUX37&#10;VkkcociTSb0hhdEg+u4xJhKgjB6Eda/XOXACAinqNrJHpeHlyAByOtWDeSRAOkZYMSJEaypGMsmm&#10;GJGkB3KqPCfqFQw8XO/xUIuBvcbwX9QtjSjue/1TPASERRIajpQSuMxHdmxlFbU5ziojO8YAkJun&#10;IAPjBwPJFCBzEWGm8YY7rGjDZM30rgQBX3IJG9DtiyKG1EgEdB652GU7SMfhm2pV+Qv+edVIH/dt&#10;myj9M9pb/wAe+AdW6WfDnDiOTwsZoSVIPnRGfRrDW1MqTqCPMATZXNgZF9WsNX5ZR+rcTKfyP1dE&#10;A+rpIw+R/wCfMv8AC7DOK+Mhb9cLD1RDkD/xJ/sRkDe4suH3rLnFKfQKclT+KM/yvEH8QZf1GcKf&#10;/wAq5G/8LA4ytFwrMsulXCEv5FTkEbsQzBIzGpa7uryNzIoEdAFRpN2drsYyEDcEuv6DIpHIAP3i&#10;3YHkTk2tZG0EL0UgdCMKSKadfh/PFQOhkpaYUwV13N9jjc46VRbBtictlldNIFXaf+chETcU5KX4&#10;yFYMQPgctOoJXV4T4kIs+WauJhKEIV0qSD6dBkYEjbS9kDd76+HOEkMShAjltOoVbtS03zzgXebi&#10;RKZSakUKBSr1wawfAdV7SDTsSO/TE1INrAHtL1o7HbISdZcKpUlb33resBCKg1swQ7KFC5M0krhV&#10;ojSexAsA9cli1GkDppJPX872wmQAFSi+AgjcG6IIvfbC2o7KfTDrKsy30Gob6Se7YqzKkcq8knWo&#10;ZioDWKFhbsZpheESSuTbul70pO5FHY48XCvKrltGo6jae0gJ6Hpko4eOvvqa9zVUoNE4JZCys4B0&#10;aiPLsCLoZEkkczGutp0qiPPcXiUyx80GhqEQCAm+p2GRR8Y0sbRC9ANAX6C6yTh3iRUdU6h/3dQ2&#10;YZw/FRqT4ipVj8jRxYuLg4gxDSCQUJHhYHoReNIeI+kXMUn7jRnwjCVIJLWCBWEvwqrwUYboZSWY&#10;v7hWOjGO/ANNafLJS7CvQD0GDiYyWLdmwOEJAZgAwPn6XhObPx07f4TWdCBn9I6R/F2rKSKjXYCM&#10;M+RuH4qKP7xdV60lu/n9RUgAadIYbG++ayQRQQKBfuzbViE1Q1J0+TDNZssWAqzipupBYWPCbqrG&#10;cNuCCwVgd/8AuObbD5ZLNGIZECRIXcs1VkglZWSEspAIc6CQfNQPq/tVHzNfX7LL9XRm/X6vZ4mU&#10;fJj/AFnpHL/pxlC8GGCiqLF28wc42JlI1kOmkFsRgkY0WFfY7kNVb5A+kWwplIFgeuQqCe5ah67D&#10;JTpUAgOtbgbdTjPIaP7xNL6YESThYneIR2ik+FgR8M4Yy6gIioBLFSOx77ZxPDzeJpHMbNZyyOJj&#10;cte9L1Ue+8VUjmdFAXshoYPysZt7vqIxkB3Yn2SV3yN/4lByJIQGakAUgnCvFBSi9Das137xWFUS&#10;Qys91QgQvf8AlxZ0P0fAIHTr1dQy6+jEdwd8hSYS0VZ/CymiCp/IrjiSUGmUkheW+oqqkb7djixa&#10;CECIAQKvqO1LQr43knDQOqRx6SV1xj2owrX3r43j9w7O3Qdc+6JCxFQvtCi1BrurxhVBQGNELuA4&#10;7102IrNJmHjB0lSspBFEaTZXEaRpC0mlcJ0ggKR0vzyQFY3OopqF1W+SSK8gDOSF3RRZrBRQ2Dak&#10;jNc/PfiVFnZg4Hb+7eI0k7mfcbh5G/2GRcM6AFV1WGHo1g+8Vkcpf6Q4lrAIH3db+GuzHKpUWge7&#10;N6+7HHwB/wBsHxB/leSxI5BYRytGCR8s4vmgkMq8Q7V+ZwkiIsSfNzgslj882Xi0lPuh+8/lm0PB&#10;zke+hGMo8V9ITf5FWv550H64W09SOmbYAOp+OSKv7xG2dSMq+g6k54vI7HOinFR+W2nubI22GAhY&#10;UDGq8ZFt19T9VMhDKfVdxiH3oMhPvTIdD9SFIO2/1ezIfq/6uX82/rPSCQ4zVwcTbdwXbHjKaGot&#10;qIBCsAxyryr2PfD4WxgO++Aag3ibf075Ub8KjgIdgHLHAwB9k0QfQ4u83MWbYsEIIZKIOxypEljI&#10;XoSO+cG/3zi3jJJomu++cGfFt910HkNXbOGsNVqmn/QRjKexEjfoScYE2LJFWMOmOJnVDHdsvTvi&#10;uCqsHVHC+IX64HKUpA19h18SLke63qdtI93Q5CsaB9QV0YgupXuQT1xvs44EKJEsoXBdu2cVII5C&#10;6gF2oi1tQ+fSU8AcSNHJw6MNVUT1OcSJWc8oGIKoB8ypvbH0yRijKAul2JBIO1qPXA0g4Z+Ik1LW&#10;lI1AIK+YOONPExhhZ+7eQEjQK60u5GaZWnUFFRiO46m8MJWOm0+IBrsaQfZw6pUsyIwHQ9ipxeYt&#10;liu4IbvgZiupvEDQG588So4pJ33Oykn07kZB91BuDIdQd1sCq7jAoCMF0WPEexBHTPu0gjiVQm/h&#10;UA/M5qaRGtVsOD5EZx7ty3eQrC+zu5BGwzjUZpRaiGTsOu4ziwxPeIr+q4QkSh3IkQ0LC9B6nHB3&#10;74ykuLF2aBwnSir8hnbN4uFnf5ry/wD5YzM7whdIv2pdRwvohleYadQR3dvaHnTZKr6G/AT7qxgS&#10;VU2hFBb62BnXQvyXK7j1IIGDmGIM4rucJKoLJsdBhJd9IAHRV22whuYMOyX8t8JllZR52T1y45AX&#10;YAUAWax1w1fmM7H6kfQb0uLU+8Zw6I+xKqfq/tPq6zX8wD/WenCP+oxmd+Fjipeps3gElgcpW16S&#10;KUAnzxophdJJ4DihoG0sGIJJ3/2zwMwAIB2LCwDeIL7CicFGxZxBo4GClIIJzf44oAjZipq6GJKs&#10;RhZbG4a/PtWRAtMQGksBbarOQnx6dNb4oWO2J6dFvFoEHP7VivlucUu0rgV3oDE0qhYm+wxKTfw/&#10;PcjECM/LD9CGPi/QYpS7IKjPu1nZ1lBqxWkbYaEjVXlqJzSSCp6EkY7OT0BBwiPhtJ0gVZGEJqn4&#10;MpFsWi5moizq8sU8PNIspjM8mslLTdux3OSJw4lJRFm2Ugf3gSd8I5rqiRtEFBZ6FArffIRxSMI5&#10;GMpXSpH9+1zh0Xhp9BBntmjbo5Kg7HIAZVbXKCvOZTs3RjeMksqcNBGhKhglltxscQIfpKWZgg6x&#10;hEjh7dNss6j0xwMf5nOPVeQofTKQWk7sDvsc+k0krbVOavOMHumfOOX3TNnG/GUnJySdro4Xmk3k&#10;bzboemC6A+QzTyOCVPjKS3/wwSPNxwDag2kRIOpoj8WcOL8i4/8Ali7eUjjIpQyFWSWQupDehzSA&#10;f7LiCP1U5xCH98zrJXw0rnFKaNjlBhfwfJEDCwHgI9k1WxOR32tJR1964FI8RMkUoon3K2cAQwoj&#10;VKh/OPIZTJxqlzHMCEVO52XTnCtzDuTxnDV57BXzh/8A34//ANv2Pxj6vX6uojP+Qf1npwbf61w6&#10;04eIgD1XI0LOWCA6qMZHtZDzA5bUqFTvW3qNsBMinUSe5zQw5Os3dhRX+nESA0VCAADTY7YqjS3t&#10;EDAyng4dxjSTySgIgIF1v3ydfpFOKcckgaHBfqCBn3srqEQGixAyJeI582tGogO16h8D0zZdxtmo&#10;u7KwHkAMo1tgGqQfzxkfhYnmDodDUzLDse3tZPp4r6OaeZJJbWRdDkh/M7DCkZk8KddKncC8Bkk4&#10;yESN7mI6H0OaxLPoi2DUqPXvBOe0p6jarBoYXjSISBJSAjSSvpW/QZwulGfxljqXQlhk8gDWrJEi&#10;lBIKv7IFkgmu1YDq4qJVd/Vu+FA/GcQzHQQATIe+QIV49ICzGwkc5sP51hlEfPMxRQxjEchQlu4s&#10;5qMcweNjZQFT+7seoxHm4kcPPshOgSx6gttWPE0Th5irEKUBJIYDqNshV6aVTpIAo1W97bZcbsbt&#10;rBB+P6YimMBVFA9SAN+pGxxE1ySSHlgFlAXsBllDpEnnm/MCfzwhggAYNVqRV4fCB173vlh+IagO&#10;tDCodLB9x8h7sNmgb63teMsLBhG7IdJYC9j551Iw0M3n4kQ/4EH/AP0yJJON4mPRGVJeS3LbZZA8&#10;NM2354RFzVMr66pBv8zkupY/ALPXt2yUNyyz0RQNXXTLUJXz+rYIvzPi/nm4UlTgKqSvXckC8ZXr&#10;cHGRk4aY04Kka0KA7+rYQMsA9Re+KRVivr74c6oPq9qCM/1npwv6sMLs/CcPBH5KzoubK0qje99X&#10;b6jsvbGVUVn1A7lh0GBRKI7Qjuf/ABgcBW2bYYEH2eBQqD0wpxEM6lCyjvsdjeV9+/8AqwfaOHge&#10;dHA3VhGcdnmcs7XWotuScUA9iwH64ut+Il3u+gXyy6UYdRewPPcD4YgL8EjSbAkET7AEYRJB9BIp&#10;7gcwaPnTZEbgYml1HwjvtsRqxSUlRqPlzAMajxspFeQ8WeKaGAuitbMWQEmsCu3DorsUC2I3Z1Nd&#10;2psAk+wzt5kcxSbs1nCcZxXD8CJmeBVkDRsNJ1jsynCWbi2+IWrySMyyyO7lG3K21XgmHEcdHHFC&#10;gNlYhQ9dy1Y/BonDcSggUlalntGVTt0sYoIHD6YSBzeXGqqpKWdsRvs8zhZeKANeL2afqPHgPOij&#10;VeSEVB4RqYAV1IzWANtZPkwH65C5D0V2rSAKJBob5DwvDxS3IXZTqcg0mn44kTpxYJBQMsCSdz20&#10;kYeEB4mTTE+22rahkIHN12QT2qqrIZuKbio1i8I1RJuTbVYB7LiJw0jUWXcggbDes4iaDhOJkEcw&#10;Q2wziA2ljISh9onJALZyWFH3YiJBKZbS7YhVQarPkM6An5YXTw7bUdwSDYOxGV9p4qaU/wCMj9Ey&#10;xAJGePzKCPLZ2Zq956YpXdr77A7YUZ5AqLXUeeByqUSPLNy1e8DPESBWPoijeV5NJ06FPbDLBxIb&#10;SSmhlZeqkWcZSS7UD5Zrd1GoNR2B1/zGLpdYYKPmxDf/AByTxOypGlsdPnWcP4WI3Yjpmx2rO/7H&#10;VPq68Iv5M39Z6QL+bYraDCo+EK4XjUyBmGwJVyCcBXSCB3ODx6Rufw7k5Eq/0zgkbt0Vdj2wGKIC&#10;j2LHKFE4SVWBwT5aMBUypuK88LsrlmVeoHNAP65UrQcQmo6rK1ZU3hVOSNXaiRkeuuwVtvWsuR3k&#10;qhuoaheEmCCFj3tmUGsnaIyeK1oeR64Rw/J2LSj2EYMW3b0yKHmQAINZbQqujBaxKWJlUhBZXzxw&#10;HV7KDcaKf+WTRxJ94IywIBMYJah0vA/DwTaEQKNhH4RRxYk5mgSPqqlx+RBwvDPDPHuHDndms9Aw&#10;05JJwkgaNiSY3VJVHzsNuMcs/Ob7uJ5SL2v7sMcEhLEswUIH+AA64qOtGNZJTy4QAdWkAd7xjHFx&#10;McSMa5fLjYudge775AsyhYgQLJUeyCT2GMI31zcl6dSwOnUfcQSMLMwF7X095xG/7RkWsIWFgHcD&#10;bH5YVHkIFgAmhfyGFTMRqY+1WE8dws0CoyrsFmTUVY54VS/icCtzxKQe6qgr/Vgkk4ZJJIwwsalH&#10;gv0DYpmn+8fQKW28hkvKUAibYBr8gcO0Tn5DDXMQFq7mzWbVWEWLPzrN34aElfWQA/q5zXyI2JB2&#10;ppDZxZCu3QVkaajQNA74632B2/PJLKle3TCwRyAfW8ooS3yyKdiF5EDeNAh3t17nIJIaUoiLo5ZO&#10;3gK4kkHDTMkT+DUydicLNQFfltpxpC3FlyFUkLy12/15wqSconlcSq0zBCwUahszVQIrfCspY61+&#10;1wGm7iy31dR9fVRnVD9XWBx8m/rPSOLJ4anA+7kZOijywS61bS90Qx8/PGuvQ4x2Ow/XCqOWKqAd&#10;r7C7yZV03bCiT8awI6JRF9D8MiEXKiUBi3ZB5DACjjVoVqJG/c5wnHDQjShVDheYmsxm+4yNI5hG&#10;oAXSfhXpmo+bu7fqcgHroF4FCwKgoVuxOWGnhQ+7pkSS3rcuhYaMEinikPhG1kb/AAtseVbSActd&#10;RRkG+w7UuGlgujsAH737hiliuwLdLoWRkVaWhDK2+5C2b7jIeY7lV1RL7RyThwZP6JVBXW3XZsTj&#10;eM4jiJoOKbiPvQeW6KNGvoCHvHjji49Aik6gVdQ64F5PBO7KR++QA2cO/wDHFq/U5wvMkmWEEJpr&#10;UCb292AtJPG8oJoEkbVXuyMU66lM7i0vxdcKLCpjgEMpSoyxfcDvbZxw/wDzZxg97BsmZSKKtEps&#10;HIYogWmHDsoWFyr7RUOoo7DBFEZl1Ly2KqL6ZwU6yngZIxxBcJ4EILHSQ175wfDFYxq5RkkjJ9C+&#10;tsjkuHagFUmx5gZx8jTU2qGaJQUI2Gl8+kU+xokqIoVnEDnSNekMBpPckYJeGOmSne5DHv0KgBTb&#10;HLJj1xu0vLh5ZA7n22ptwAMVyX1vSsrA6Rt4gDW22VsSSMt2AVR7+meCBY/hy7f9Bkp5p0Ajf70L&#10;uDgWV3JO92v/AIN2MZ2hOuZkUsI0sbsR0AxmUdWCmshHEAErEzAFyosgYySmbTIjCipDeK8hHEz8&#10;fMsEgRVflIoBUsNyLyJptHsvINSAnYYiRoGARWALFmDb9znic/psMNqhI+Awu00gXlkhRbbVbEVk&#10;iQjlKOzEFQTdFsPzP1dU+v8AAM6sB9X/AKw/0/1ntAP9WdeJn+aZtpvIJHs6matR+DYiiMLrZUCj&#10;Uew05+JvzI+qeSKyNKROx+agjOVwbIhEUsWlyFUBibyo5YxJXcEjDrdI5EJ/EgYhxgVyZGDGlAoA&#10;WfnkYoeNWKkMPPsQc4ebhZKGrUVkU3XstV4gaeWdYhWnUnDgAG2PUg3WHmtxwuJ9tB1bg+68MZMa&#10;iPmKUXVpJIJPfyHc4Z+GgnLPM0enmhGUKfQsB0xZIftM87uTyWfQWNK3Zt8n0rKVgqLUZY+iksRW&#10;SS8U7sXjVLBC73djasj4Pi3ZNOsFla2slTqca81QMgmRyKYgjb8jl1gWeTi/B7ns/LwVh1caiuXv&#10;vENObyfRJiLq1FBb759IADzKSfLRecQiJLrGsSJvRH446zh3BCAkyoTaCrFAYgB6eMZw/u5i5C3k&#10;TKn++D4Mv++Ufdf6HFaaef6QmUKu7la0LjOI5DaDYkr2zmTcS3FNXTTHEgKRgdgWXOKd/wC1Kxlx&#10;r6kYnDOiVU9RHodqNYnK1yBGWOiOqgGiTkEv0dLLEk0Eh50oLEq+5C9lJ9MIXg55VjBXYozdKNVv&#10;nKj4qys7nWqeJkARQKXZK+GSPxHCFxxEzqilui0NIG215+HfLB4qKz/dQ6jnMThuEmkr1UBKyReR&#10;HH4OHBVS3Q7oVvSCN8KcGDIwaR3leSRkAFEklQD3wwRzgbymJgylQT4miYtnH8VBDxGnejzANjoS&#10;gK8ryNZuH4NLRDqLSBN709abbOG4zi+ImYycooSHO+5PTA/J4N5fHtTTsHbtgaWLiJY3sDYo2ms5&#10;Mq0HUCiDnFo2jUzgyqp9fFAwzipoZ08CpIunfoWZVU5M8vAxLxUSaBKTw5tS3VL0nY5IJRNehkNt&#10;qOVsNjFN/wDplExqT8s7EfX2P65/afV0nYfNf6z+OH9GzeP6V4j4rrIOI+tgoJUkgFg1r5HasaNl&#10;4HTJqjsIy3vnEvG0Ekkwj31HUEVinwPTPAjHUGBU7EXQyVAIHdWjdl2q9wOufRxNEH7SybX6Eg59&#10;GkTcz7zhkIICCzZ1HqMAXhg6jfcbm7w6EneGXy0SYdMBnEbkABlXSXJC70NOK3Ms6R4iVALHYXYN&#10;ZBwsPDrzGlnbaSvCdAX3nHkHBcaZFFgaopSEY7/9oxQDpk4hTpDROtMdI76tOTmfi+LMzoAAtgMU&#10;rvYDE9RnERcC7byUCiyABy1IbRRY6g7ZMzGJmEBjIIGsKDqOxUsxPwxZZua6otspjAatQKsdm6aT&#10;izTOhcGNgrKOhU7rXXDDxH2TjZjM5a7hj5qEavwg0comBVkroHxRIWAUMav44YooOK4dEZgfERes&#10;Aem2QoeCm4hGsdjp0ZFKVC3TlQarrsDW2RIguwe2RkH9yycU0b1FGX5kEZGvupv9d4g9/L/2xvhy&#10;v5rhb/tQ/wAs0+5Fv/TnLi4NOLlhVPE8rSSsE07enizVw8TTGTUNQdm9GsY/EShWSNUjuMKx1E0R&#10;1x1/i4dG3+RxyqUhLKI9x18KhaGGQhQosEkKBQHoBhKJM0kY1UFMlAnpv7Pc5GrsQqltgT7/AF9c&#10;aGYsgo0g2JFkg1teDiJhGuqQAAVWwFdqy7FZScNwk8h+Kcsfm2NBL9nJRpAQCTqJGR8KrRqkcZt1&#10;16b6n2bOcyZNapw8nDJawrbe2RnDj7SrB3jqSCGKQA61KM3XrXbOOpwQ7o4WwfTOL4iJmk5kSoOa&#10;okUizuRp1HOXxcDuvhDOgBFV0IJHnkca+bysp+Tb43K4ji550Vz0Qn16k4X10ysxstq8ycnmhDCG&#10;eQhAGPTQpRRsMi4jid1CqiiXh0r+kXTRIyOQrwE/B8Lwb0ZJ9KlqA7jtnDPFHHJxCuo0FCaHhAyT&#10;/wB//wDvLJ4aMk+unOhb6+jMM/tV+rpxa/mrf1nrOg+S5O6t9I8RukRN3Ic4yPh4GjdneMoANXXc&#10;DGMZ4ciSWSQQSWRROizeMXCLEvD9OdGWJdAf399jmky8U1KR01HYHOUzgJUbGNSGNNaqQCKyUzUd&#10;MccIkJPxBzjOGkSUlHl4cBGDCiLBFZOY5ONbwqluYyvlYHXNfBxk8S0bALUa/vbnchcCPIpkDqRu&#10;vYjzBrIY4PsgdIC+kruzNED5eS4Wd2FB3QCggkB8RXG4eFwUnj0BkmiClHu+oJbIEWCYrLG16njl&#10;k5bqPdfwrOTLw5lLMAwPjjKai9AHt3yMmaExlGZQJAegsNYIUlcJkdJAI5NJfTHQO5K+eoe7IIZN&#10;blF0aXJZtjTMGO2cwB2Ko7cl2B6kA7r7ji8LDGpjNzcxzEwAMa0WpWAo5HNXFktGE0qVJFVd9zkg&#10;jTek+8F+oZlFYoQxwKkaoVVC3iyNVinXkUNK6aIPx8IJxF37acc/LrjG+3h/2yU+jBD+ijN/VFyS&#10;ExyBwyIASRYoi6IwxSqAUnigRkkDjbUj6iG9xzg3D1yiYn5js2+6DRpAGcEQNhrRl/VznAuK3QvQ&#10;/nkMb8521CdZFZS1iwQOmQgdOqZEwWGQjxKbIUnsch5qpFOC1WwZbJB99jHpTROo5KwJTho0hNPz&#10;Je6ntspzRDw0sn2iJAxjko1EqMezHzN4DJEzIsn/APjvahjllpCEF+yAMJ4aVqZ1cakPbpqGI0kk&#10;KxRyla1xudY+O2CKaSREiFV4/aAruLFtn/DlLCHfWyt0+BOOg4yFGkRGqwBQUpQoAbXjSyGAxpcm&#10;lYzVB9upvscVR3LGgBjgl4GjVJ9ACwqQVUbg6ibOSSyvU8iSdTfasQrYHKA3V63BByNSuwcOykE9&#10;Nr3xnSJm5diiE644hUD77spuvjhaKYiNZY5SrpfdTGRvk0v/ANLjEnBSF9dnWEiB1KCe5xg8fA8q&#10;NxsVaUN/NRnFf4znSMr/AIWIzpKPzB+vpIc6Sp+udUU57E8R/rPXiv0QYdMczyNfddW1fHPCeBlC&#10;fLSn55IrNRUMldhkp8NqyAag9g2LzxB1k36WN6OQoiOBcSd3Up+O/PArqlkjdqPWshaKyJwsy6SV&#10;UU1+IDVe2QcRCDLyZJnpQsT6D6NiHhubHzKooVllUoifwrqyBljmaCEQ7NG8I0AqNgC1ahnDt9xI&#10;pWwtLRBN6zk8UsXDrMFBoUUoi+1rtdYsEvEQMXs6Xjij6t1BWyTj6edDOecdQchdWxJFksKIzmKU&#10;ZXDig19bFmxgiSz9xIgkhH8IsFfcDWJNPyykYSLlxoGILGiWJZq3JOAYpA60uMfU/wDjKGjUSepC&#10;vedhgLc5WbbzDYSO4C1iqO1YSPXD8MYD1NYGwe4GyKyQj6ORFULupkShps1TAnIuIdT4LQNy738B&#10;NEH1GIsZvSnEWhX08bAnFveqgkJB9QpvJh6DgJh1xr8jwzxgfMZAQQRREYoH+KLIm0UsUqsHOldg&#10;G5dlT5gijivIVAtEbsfxNJX5DOLdUpZDCrN1BG+nzzjeVGKRHR9Ke4HNUlaeYZChJbuRjRrzFRpD&#10;O50v1DAE4sulpCoUmlMXkT36AjzOAKtqgsgpYvSw8rIxWiMjK+o7Wzb+fl88j5HNldgwDjZgQwFb&#10;HcZwkzugMZlCMpDH1W/dnDJxEkgLspjdqHcaUXR06ZS9hhl0EUtkCz/DkUDhQI1bU76RvZBO2NIR&#10;qeVVktGcnfoMh4fiI4i5okXp8hvviO7leg8gF88rgBxLxvCDTRuHrxrglljQtEjeyHA2Y32XrkPF&#10;wcSwjmeJiJ9BX82OPK3E/SISMhaLRxlSD+Rziv8A2zgJR5BY3BGonOjqfr/EDnRwc6xJ+mdOWfk4&#10;/qXEujdGEZ0n45p/jdRkeh30WjXTfs9eMb8kXLk4hjKQD0ANDb1JxY347iEj1E9EiHMc/DTgj1HX&#10;okjUAfOTOB4lVUsztOUoD0DEZFPqBJkaZFJoAEeLNMM8uqJFZHKmtRB0eWcemoBZOUERT8WbJtf2&#10;loCHTqg3B1KH/TJoeIP22csqF2AmatWnbZs4mWNxKPtfKKszzRGEk0DsA1jOMfhpZSEflEKwvZmt&#10;TRGcSSxLEmGRBv6bDCoJGrmGRb9CCd84aQHgZYY9OjTHIhXQwK7g5x0blY7ZUEUKMj3uV8Lom7LW&#10;5OdPPBXuGCjVE97wUcVvQA9xgW9j54zK8Tq2/wC8MqXmjtsIx7RPxqs8SAM52O9UBsB0zvVDGv1y&#10;9sIGaFLAA9iTnA3XTmKP1yN0rZgwIPyx0kMiM5tQh0nR26sS1nEkLu5VjCysqMdhYkVTpHesKyfR&#10;sqoVjjjRZGLl1NUSwNG7ycQyHeAM4Avro0sBecwg2uodq7V7RwFvWgP0wN5hJSDQ8+maFJpSXUk5&#10;2z6RiPfTCm58zUgz6VT3qw/SQ5z53IGqWOUu1bCzTY4ji3blqy2Rsa1gEML6YWcwRTJKo8EmphrV&#10;vVtOGMwwaQW3IcjUxJ91YPChlckADmA2G39TjzRRKuhA5GqjpAUDPpcKvTTJJS+4bjDzwC/FMJS6&#10;6m7UfZI7jIoOJaOYcUVXxybKcArxGYgGRu1YYuGYioFO23me+Bva0jppGo5Nw8+tGUxOVFI1kyad&#10;ygF3nECNRuwkLsvqxcbj1yTnT8TEpB005o+Lp1zkjlhI2I2Lk9DjIssnIcjco4bHYBy+uxqs4Piw&#10;v9MSxOx8Cqg3APRQBnRV/wBQ+v8Ad+rrEM/sCf8ACb/5DsfQE5xTA+UbYy/xsq/qc4aP3vf6A5EP&#10;4ELZO38KhMmLQldayEG1Jr6++TghAOUsfs+mGVGWNgl6TUnzxIIVfWQGLFj+z14mQ/JRjrxHLT7N&#10;y9QASN91Pl7d5JLFbxskjlgSRuc4OND0jLc4fAuhyHiSqkKokEUYPqqqMi4mQMwMizBWOcSLPgCT&#10;qBVAdeZnEwyDqkjpJHID+947GIhHR3nUKPWhks/Fzgc2WloV0RQGNKMdkLg6iGs+Z9nGI9Ct/Jiu&#10;Tj/Dt/mxwD2Zf9jgq+6HIAu/466e/ISevhY5Bdg2z6emRP8AwypQ/PI7OwGoH9DkZHwwsT5DGpI2&#10;8IBJJ6VkTTzQaomVg6lZKKgFTTZqcmyeu5PrgK1W+V6lsWIMSF1E7kdsQxL+LdVHxYDOGm4Wi8qr&#10;KROWIOnQBef/AE3U70jCSZjpA3e604piZxWiYsQPLSVrGljLI4aVQjA1uKDEmi2Tyi61Rx6hv5jz&#10;x4w/DpMymMh7WRVNqN/xZMDup1RkbD96/wBBjyBjXgdCfiA2cVuewU0B8c4j1Jj/APJzReyqeHlC&#10;oOyitWcL6a1lT9Uz6La+n/FKv+us4VxYtk4uFv0bAahJDjxjdTat0onpigsjkolW3lFuDuQNsITm&#10;gxyfvId02HSrzTJJch6tVnxY2pVYSUaI0jObOJEYo7EAgArp32sXk3A8ZI9KjMGhZQPNV2bcd6xj&#10;UzqD5hTQwzRRPriJYq0Vncrn/HN9JjTxBNKYpF9k+W4BxWkUgQwo1q9iwx9MivcU0autHtpYEZBw&#10;v0jDKDzBGrsAP3QcMwVWUtFE0Vue9jas0FOIYR8OGL8tpaOknvpw/apNSRMw3L/jkYY3MY6+HVlJ&#10;Jb9/GBNE6o2q8Yk7klH6/wCHAJYXjLU2oHWtgjNuWfy3+vql/V/ZZ14Ob/Qf2tPOnSO/LUayDwit&#10;TIGY+pJxVHoK/a/s1/1D9npwcH+Rl/a/FO2XHwiLFqHQvI4J+VYC8URZSQCVL56AlQcqz3Fb5uDu&#10;e14gIO1x6v8A5DOHr1hYE/JzWRT/AP25ClfB81jzam/PTi6ut6QP/jkmkLZG5Hv2XpjVQssSB+a5&#10;Eq67AAQ/PYYUoblolo/4MhAPaNZFYfIDJU9xc/qDnFf4W/8A0yUH11D9Vyb3Kb/+Gceo0BraNhQP&#10;Q+xjI22zSIv6gZGSiMQgkQl9IsAdOuciXg3khvoWVH5lKQR2IzikHqX3+Ac5ORexJcE/mc+0yAhe&#10;Wsrl6Xc2dLac4rhJgdI57GRNuhUkKufQrIlP9psNLsdgp4e1z6X4yJidX2eH7Nw+/VnkYW3yz6N4&#10;Xls4MSyniWXX3sM6hm9QMgVEidjRRrCg7Clzh4S8P37qiBnYtepmf0oZE2obANHtgXi5/o7iViAU&#10;BW0ISnQ+a5CiFtIcr39PEc1J2jVFVfy3rLrptuTh9d9ic7k/UyyjSE/dsnvgaIzqrNXU9BpOFg3D&#10;rE91G4RDt23cd/PKDkOmgAaXVgSqjsbG2BzE6I3DjYrQBsdOpOOCFAWbswY9SMMjllic2RauNJJP&#10;v2x3iSEzcWWdA4WD2rBN7mrrDC72dYADKQwOrpRNZwE+gJThW8QZQwJzh+GPBfR7yvHGSGliJ0y1&#10;5+FsXiYYy4keOyUMIC+JOu2oHBO3DRaViB3KA34fMi8F46KaYSpuVYdskkiniQymIMDrG3siqIya&#10;PkCbiNEqFHcsdIHam32wcjh9BqRqCpdIjaR36Fs5elVHL7Adqrt5EZTDo2dPUZSs8YT3RDRnWNv0&#10;+vrE36j6um2e1BIPmv7XTjIT/nH18MBDMyBmDMSFwRjySNRnF36SkDA6yEKk/QqT2b6v7If6h+zu&#10;vB8QPihY/tVcHFn82yNEM0QLFqBtwSzXnsjTanUCK9M29Thq795zr1rGChQd+lZ2vbesqr1qTVDF&#10;FuS3io6fQb50O23Va6E4oHngHxyNj2J3N506YT8cYD54zCwL6ZakV/OzfT9MgZaANxhR8x0ziYDt&#10;4YpTRrz1XecSzeoQk/5MYmv6Mort8gB+ZGCNLJ8Nbk+QqsjVASSzsAo/iJ/nnD8QOR4pln0sNWx5&#10;ZAO65xsSm2POhg4xdvij4ksKyJCsulo4xfW43aQ/LOFL6iRxPGRAIoXalV2on1K5Bx0IYvzDxKyx&#10;R12EYql/u5w4ggmV+SkGgmiUBD69h4s1/d6F7CnbSSB5DOT/AMPCAtGr0UenU4+zkkG7Y+bEVQ8h&#10;jU83KLuNzq8JHu8WLIobsKojsADiqSNTHU9IvzGCmSo6eQfHrjKsRNkSNe+SIWon707D0s5xKg+F&#10;PGvtZOQa2Yr1Hi60PLJHJlQEnSV8RHVq2wRTFrilC6tPQEE9LX9N80FJQkvoSNn+eDWVCTgAAnsG&#10;8jhK1qRz0PiwFf6QC9ge/wCYzW3EQDQnTXsD4r7Wd8FwMgEbssMZcSE6xW7aQayYNCjAlEZ1Caiw&#10;t+9A5MUt1eGRWj5sbLTDcZxCQcTx8r8OLDVEQY3Unazhh46N45uDnUU7EEI0b+lbjA6fSHDCbXpV&#10;fvOjClx+UWUTKtElL3q+/licjWFjm8SfmRsM4f6QhmOlNcayxKO9s1hcHAPLrinS+bw6uKJjdCG6&#10;++hjWoDNy4IVaNuupRoNp6ZGGJASRY4dEnupdj6Yv/tDDxKPJK5k5Tx6DJo8DagB1HbPwn6+qsPy&#10;+rpK2bEEZ0JH7PTiIz8mH1/25OT6nLgohCgaWrJAxG0nMOoZZifZvNTuDlu/DpqPmRsTn9h+z0bi&#10;I/mv7VE8Fxf5l8g4qAMCYXj0jY3scThl0IioptQFFZRLUABZHrh2pQbF3jVoADbULPTfGIqtz5+d&#10;4PEN2Isn6i2UKw/UNvXCa/d3HzNYiajsbBPvs7ZzCa8RYbn1urrNQ3s30v42fjjtY21LQHyFDCbF&#10;7+HC/no2X3aunywKrXVKQa/MnEOhRv6/HY4Hqq33FdidjVY2rhWWZNK6+lqQQuwG+cRMk/Lcx8LA&#10;qFGHROa48J8wM+xI0zK8jRM76iKIDnZ1v1yGd4Jw68UUYB0epUtQy9DR64ut+CHExSQNJAGYqs2o&#10;gP5YQxJCnqx+A9kHF5E8QAUG7OjV8d0wtLwryyNE62HeL7sCS+qgteRcRKvWaMWCpJ00AaBIGLpC&#10;6lJqtu7WeuB3j4xCX72N7HpS5GWWVhRYHljp89sJBkCALbO5IJF2PIYY30jU62AFI/KsQBnCQgLd&#10;sy7Fh39fIZqndg0gJ6IR0G+xP6ZAkkaeFJJaBc99tzfQZwDQhzqMEhc2w72Ogx1ayCQdN2K3uxvi&#10;AopEisK3Aq9t1ZfiCMbqE4gN4wyMxA9+kjFGp7UN2BrAVC7NRDJ0IJ9D3wmNlZWHY77kZrA06FJ0&#10;rRIayfQjCY3OiYsdH49mXdR1u8keU8OjsqRbtfmWA3wLx54OWODheVIqxRstEAuAC52LNjxatvZV&#10;9ruvGDtZyM8SIebCvLVDLyiSyrpAAPizaKbiITI25iYhGGbNuCBqseY3FjCofw6BAppr6bvd4G1G&#10;tMsP3T30F6jks0TOzymJ1ei5Ngqx1G8niK9A6U8PwaiBiyGQ6njeBSktdwNwDkKldirBLFdja5C8&#10;8uhxxAGlhXbbr7z9XRiPq/ER8wR9XsyfV7M8i/Jv2ekin8/r/Gp+aA50kl/1YqooJZmNAAdzlxu4&#10;WP1VAFBymSBNQ8mIs5/07fs9OJv/ABrnssR8v2evAyf5icAbXuav5DBZGwIA6YwNb6egwfGyfmc+&#10;GD45vm/phO3fLvB17b9OvoDgDnpqPT1rCVG1kV/tXzGHSxsgjZfdexza9wB369c7bnNIPduh91dc&#10;BCqC+slANiScDKFOgKNKlgPlmm9m38h8wcKODuGF6r6Ghd+YJylZT4rN/wB4XvQrywBQxDjsAx03&#10;Z64GvdVC7kEldgdhgUaCgO408waNy2J9pgihnj4m7cLBIuoKewK5tJwqrfrAxh/RcpOJ4McM59zN&#10;Gf8AKRnDI4d1aO5NStdHmWuQzaAqtyRqA0uCbIGwpjjrp4t4nVDZRFfcKDkDyx8uWIkiWkl7Er+L&#10;bOGHi0rGb1v3s2GF5FqC6vACumvTteKsDwcNOqmONi3MjWXyvqctjdDlowUf4chCgeI8pNyTZBoZ&#10;wrkXpBiAvUe+ms4Q6ySx0t0/xZv1OnwizgkEq8s80WAMLwoeXKmsjk/BhunkcbkTR6ZBp6DsSPTz&#10;zUurSrn5BWP7p6g9Qc+5EgKlvNgTW3Q2OowgxxlgrdQOpHqMHiFA/wAOK0at4FqiWarJvsDhd/s2&#10;p7anDGvZziJAQC0fMZKA2DUPMdct4wilAkQLKBt+CwSM4aQLAzy8+SRQDO33S6lvc6TW2VxkfFxo&#10;sShXV3dSPApSzeRRJ9KI03BMVXR9pjN2oX2G3IOTQI/iGtLRvUWCpyy/tWNOrt1LEflkCsnj1F0k&#10;orv00MMkeAuplUIgHL9TQGRSQM9BZfvLJ6DcEDIngqKWMByvL1oGpNidIOwzgPiWv9MmlCxoYRKh&#10;t1CkMt6jWn6ukjfV/bIPmfq/tF+rpxk3+s/s9xnUA/V/6R//ANa4IogzNsilrb1OTyr+6znT8sK8&#10;LE2pAw/pGH1f9M37P/ot+uezxUw+Tn9nc8Cn+bAOljpgwYcOXnurK9L3whdxqsVfwvGUjrsRZPp1&#10;/LCT2sMSD0OwO3xOKmj2Tu2/mAQBvmquhJ/TCvlpUEn5g5M7bgrG/ir1CkADJYWAJfTIGv1JOwAz&#10;iXA8AviGHsdAWJ7dgM4pOmjXIXUatwVVwb6YY2YNu0cbOa38IUCsjZlJaNRA9tfdyrgZwrBvJWRA&#10;rj8Js37hkCtbEBZWJc0FBA0CsuQ1pAe6U70xbT2yXSF3ZQpWx5eLc5xTpqZwNAV2o+AfdgkDDGOO&#10;imgZShSueh7NnVyjHy5kaP8AqGz7zguPcH+GRQR+aYkocGZSSyFWm0vsy+jYxg6iQnc3tR9ReSTR&#10;zsnExNER1mQPR67ePGgl4ifVyoYgQAopUonYDOKd62U6o0X3ANjupJDFmLWcBMEKxAAUTo2XceQ2&#10;yKSRyPb7DIyvc2/U792OMNNhQCK9+946yyNpiiWmLDHLXuFPc+7CiDfUu5ONxUcitE5Va0HsG9CB&#10;jNCQWaJgdj+4f5HNMgrTY7HxBW91ZrVisjX0YHsaylVWFk7lDvRwaoEoj46fyrApW2G9BQQL3OB0&#10;jkRg2jX4qCjyrGPEPNWvmAKkSD2Ayrj8TLGtNJE8TqOw1OEAzioVlHOknaGGddQAo6rsAEbDJo24&#10;TUIDJ9HsQ4dPE34R0Pgs4snDavtAKQmKJJHZQ+lWLEFiov1wT8iLlbqGCh7k3ViBtjQSx7I3Jdq9&#10;KQHbOFiMsUkeuVdFagV1AuBkfFcYEMMnEc4ywqyA7qDIi2e2SpGZUZ1BADqd/EFLA5BFzeBQeMlQ&#10;2glSLAIz6Nvvcn/85NDNwp0o7KyiQta2Cfq/H9XSRT8j9XYN9X9uT/i3/a6xIfmPq6pEf8gyVQJm&#10;TQgHYDuc5rDoZWLYAAKAH1f9M/7PXhQ3ybOvEM3+Lf8AZ3HA8L+ZXN+5vfKvzOX9VWeh6/IYTQsn&#10;ah8iccKAQFXSAe3U7/rmwFeHuf8AuvDZIO+1efr+eAj92yAfl1xVBNgdM1d2I6L7yarGkr93Za9W&#10;3wouog0aX5/i+eeCy67FVavId/nmjTRLMvUE1arQFkDfrhViNix1uDV0OlDfbbHEzPbCPqxPcyHe&#10;/OsVu7hTtXfWx6bYJEB0s3tRjTf+I98S6JJe9181VVoZKrXv3Zg3mDqABBy3YACJSCLvbU/mPLAK&#10;er0grd1agdRXfELtYJ1ktp+NkEg7YyASxyKd9wj1392DRw0rFO4KiQ0flLiHltBMrt7ex0sAPjkc&#10;Rn4Ipb7BnS0YAnuARiyABq39Mj0rBGrdf7K0AaiOwGKRVUp1gHzxdTVTNt7hWaKBoV4iT/M4kRLD&#10;QqjcACuvc4aI6jDQ7e/4DEKXbbVoVTvtg5UI0x+I1XfpguwB1JN+SgYX28DLqIIX3CwclVZQFpxQ&#10;pjRLA9RjwEnlSxPsw0efnVgg4kbuSUY7IWQnb31hMqxBGVh17g4TQ1X0uz0wkxxhnrZaBNC/M4AN&#10;AiVj01sdIPwIxZDFGx5pfxTySuFU6DRNYnA/SHCK0kzhiknL3OkFL1dbIrGSCMrUCu7J4NwCNO4z&#10;gpJUe0eSee18q8WxGAsGDAJKzXXT+lmwiKmVTqib7x/Y/oxe7gdTkHNi49FaOdtCTRSxv92SfM40&#10;PGooSSGfwuSvUr2bOGePiIrp4kP3kdA713U/lnCwcQaYFYEAeuqtp6g+RxfveGjlXTEIK7UUF0RW&#10;+SRlWDKNDKUZ03KEjcAjIGHZiaJ9SKwlxPEzMniLIpshcGdaP19c6wfV1MZ+aL+114WI/NB9XWGL&#10;9M6cY/8ApX9j/pJP0/Z9vhpF/Q515R+aD9n/AKfhR8tOH5nCL8wMLEtRNbDFYgE9Rt8VvEIsEkDw&#10;g+tWuS1q3PUADrudsHfddq8hveBcOaFO9t3ruBuTisSPDzDV+4DGN2y2SoUdLCDywkdg5Bb0IQXV&#10;/LJQa0pcfNlPuADVk0wsxs7sY5SB4aJlXHsuPFzx4m8tddc4dURCXEDBgT3DkspxgyNbKjRm6Fs1&#10;lvFk+lYwTsCq+YCIbJ3q8mW5AplaJ1U+QUaT1rHj6DU4JkIonYMOm3XJmjjcK06SLJqPXtpzVG1r&#10;ytBTdd6N5NrckVA8iKt9GOltPh9RnFy8ah6uSYYi3YNa2ch41QwVHD2VHu7Lnin4MMPeYyP1UY7G&#10;fhZo7boW07ViO/B/SLxoXFhPtKWGA9NG2APYHhRRsDt2yMOeJcWKYlWUEXXYFTWRTHYX3/zVjBVF&#10;1TGiPLcg48cQNRIdgB/vlEHLeS7ofu7YA1WSeuff8RWreiEwx6SG0pTD3GzjPIFLWQUVK3BJqznL&#10;nRnqRA0pA7t/dvEKzDUvDOoWIyDroIsKGxyS6K6dCoANhyehXcHBJzCVKe0C3VWLDbfpeE0vMeFP&#10;bWwSCqj2gPLywpOVFSNtpdmIK+hAyVmPDk8WAtl3DGP8XbvgSpkc+ICQCE2XJUk7t0AxIoaWaCn8&#10;OnT4T52xxEnuFmgZtKMVIXSSaIoeWS/R88EY5l1IAQgPVumryFZ9Ht7QI4mHlMrf4lz6N42NxrJ4&#10;fiWjoeRBDEZOvETyryFtJFLxsHsMpvYC+mRy8G7RyxoyhlME4EqbN3XIJ+Hcc3XJRFx0jEHttRvP&#10;pHXE2pYkrieHVqI9tyK2PZsm4oatmhgBI9WJVxkqTyp9yC8BOkHyRNsHHcNCY3aBxrdd9KlAuPFI&#10;ygvGUJKMeq/DImTRqF8UqpfmmuvDlWLIzrEv19YkPzGe1E31e1DEfyr9rrwcP+gfVDFDyUUlruxh&#10;m1SmQtp09QB+xHLxE6GIRowYqG6lq/Z9oSr80Oe3w0bfqv7JO8C4LDBSNOo/IYxBbpQJ+KWMYU5Y&#10;Bum56hTt8M5jFgoD76QTuQNxXpjEjYattI9Om2ISRdBt6wknoALOG6NpGDIwrzrYZRbccs6328z2&#10;+Axzq0kIq6pP8fQZypdQYDoz7ddQsYCVQkrHuQv8dlRXessOhOiPxWD21C6NeWKzEBNCPq1K3Ysb&#10;3w+0VeGFQAABdN1+RxnkMYUoi0tjxDUGLfEDHfWPCFUstDdlvqdh6jFayCFiQFbrqOu+RszeythU&#10;UbaquzRrffEmbbVdIlFdiCe/5YAySFi5VGtBdhNR2FnHLrKQyKpOgA0Aawq9iaK+0ke+QjhJ3HER&#10;koC66gCBdXt0NZEiOGX7uQo7G+h9jr64GkrwIZWfWAwBN32vN4i6MPRWDgfLLWDiyp/xVhuPiCFX&#10;quuGShf/AGk4zJGQ0jevYe85E8rOkk0/V4dHRVYd98IA7sL+V5aDYkfpgGkWpHQnCWxztlRqNbe7&#10;8IxmUEhd9tN7YVLEEkXhgkIU3Ktq/l4wKGGLieCcRcSi0rBTskoPWu2criHA5PEjwln7q699Xnjn&#10;io5PvNB8aEbq3uPY5w/O1qFnjW3sDq473375KCAdYRb0G7JNdRvlTwxyxyAba2C6TfmdtjjTzSyD&#10;l6bYFghJbcdPDeExCJIKhRjI41EszIPl6jI2djyOGVRsVDFS6LtlLRJl02tB66HfISvOSRmO0WgD&#10;weRDEEZH9lWFGL6AWBJrSw64vGz7Bm5aJCne3c7LiNxMu/8Aw0jRwwofwRlCD7zjmROP4WOF3WmW&#10;HhI3jCb/AMQwR8RGPDHJciug66Y+jP5Xg4qSv6XiW5n+EewM8BBmgF7aGPjUfwE/IjBUaNA7dFTm&#10;bo7HsL2JyKfhOJRgNJEdiipur6YNR3b2Tv76xAwF6WDkH02YZTrGoYeRAzrF9f8AYJ+Qzqrj5j6v&#10;a4NPyZs2/Z/6WP8AIfVsMhBHVUOtvkt5PMfNiI1yDhx2Krqb5tk8oP4Wc6fl+0RFwg1E+bMKC514&#10;Wvkx/Z2+0RjrXRThKgDSVoD49DhANeFTf+q8Cjpsb+eMffth2F9hgl0rd7BB5XeBLVdfJFJW9hqo&#10;/E48gWjSUxoUSdTkZOlSG00AHRXneTzAn2kjIBXuPAHvHCaF8aLyoyv94qzH8s4UAx7VOthTuNe6&#10;5GxKB9KEanUtVqd7G3njxIUA5HVmBN6iTV4piIAMfU6SdjuDjxsii4VBQnuCdYBC5I6hVYaFkZWJ&#10;72FesjQBj930IIqy1mwd9icj4mExmS+Hn2Q2VprG5yeGXSXKOo0kD4m8ilM8aGOGK4g1k1qvUMgc&#10;Tkzpoa1Al8WkgdCMDnUNCqzdfzwkugYxnxGMkA04YAA75NayiMhEJIY1QqPzvbJYXUgmNyUPxD5p&#10;AmQ/GQcs5pWcJOB5GVQ5HwOV9rg4filb1mjBY/PA3FSKSzivDfV2rucNsbJvc51oK3f3YaPkp2Hv&#10;zw1uAegzt4t/ywLpPaifQYec9GUlrI7+fwxXI8RUHSaw2poxuWxCASEN2Yj12Pke65ypgdEdMOXM&#10;H/sr7Bx7N5c8J8CE6HkSrVlvow7A4vNm4YiLiBa6mQ6Xif8AUXjRRsLAUUgAI2PpjBWBSWtya3BF&#10;dthWLZLJI4Apm07NXZiNjihYAQBeyimBAPZSMMXDcJwojSUKUbW2pOlNahrxpYYGEKh6AR2bw8pu&#10;3Tvgm42aAOHlphC3XcdGLE9OmSyTtLraUk6nY2dznFPy/GUDgeHvV/DBwi8V4mWKdw7E9mOcO3XS&#10;ZAzmh2thkE/CRcREJzA1Eox9Ap3wMeG4l+C4sL+CSNjof3MM42L7ZwquwVkGiUe0BqRut7Zx8a8P&#10;xLRqTJqKA2ASFCAZ4FcxOsnDLLqRxY2kJsEHIuM4bdxAweNiQN9BpgGxht0pcif3kCvq7MPr/Cw+&#10;TEZ1kC/V14Yj5NnhBJA9T+ys/KBET69FDyOxyHh1/uJZ+bXk8vo7kj5f8klmIAA6knAeJ4idFf1e&#10;QjV8FGPMUSQPp7dKx4pF6q4Kn6+rqPmc/wCpB+SnCQPltldMA70W33xSoHtN1F9wuMyrdahoAPTz&#10;GEppO+vlqD5miMMyKlgLaAN5n97GltSCIXMI6ihp75CkxVUOlGHQE2W3BOIGI1AReJTfZipF33u8&#10;AjMgUx7yUe93R7egxEibUkmj7wt1BBHbOGA5emzGrl1bbYNRA22OQqFQk7As1tsRdHbDDymuMq7o&#10;8tDcAA1d5xUcYZhrHESh22oqdR037t84uJY2IYEhx4qClepBU4OLgSJCzzJHzGLrZIZkORQcnhwq&#10;CRALAPcIK75wk44nhjynj1aQXUOOoG9YEg5DJamjGdRsE+837jkMiggbyhDfYU9ZzCH02jo7A+lH&#10;OL5iuwc0+oMux+Izi1kUgOWZg7PG1iy3lQHpWO7nYk0w2ym4n6NlaP8A+8icwfmuHlsj7DegJWAH&#10;yIyRFbg/srEL4iYZGI2PoRnNWKTUkumi8bjV5nsfqs61OHV59dRy2Y4bJrfCyQ2QSNmfz+GeFmJt&#10;h0HxyNHej46Xby748bCHVBP/ALNe4HcHETijXJ1ggMnQ6XPfJRxPDIxZRSmVE32vupyUs8QkSZDf&#10;MXZgzL54hk6PKndxv4l7NvscUyaSjeK0mB2PzxTw5LcqQbVuGF+WEamY79mJ/lgZJRItDa1I8K/M&#10;46LOzatrYFejWdyLa8LxbPwrG1oEkMGX0IoHLn4qJjIw1aVKnTq6kbnahkEl2tP4CpJrcGiawT2O&#10;iXtvuK6HCzI7U3RaJJUkZbatYpVo9PEAf065GrGJGTbc3IBtv2Iz7n6X+jQYBV1xfDCk+LlMeHiI&#10;oz9kkdSI50h2ITzYAaTgEPHwGmPTX2PrRAOJ9+n2Vyf3xbxk/HUvxGFRH2C7sT2BvEUO7MFt9rPv&#10;yWRgKtjucqwDnSQj8vr9l3H53nTiE+rqsw+RX+o3DwvsesuD7DwhZOFVtkOj2pTjyxyyaLQixteB&#10;miTmxydyn4lP19eIjHzbN2mYjGkbyQasaJdVeDxP5dxtWAgDUWkBWS68j3OBXI8UkwIoeQGJKwTZ&#10;y9D3BbxuLmdgqIh5Uany8RW8LvG7IeGCkkldrDR7GyOwN5zUenEKMjBR666r8zghRwPulVTY86Hi&#10;IPmdsCPGpYHdHcVW2xrEVLGkySMjPJ6aVPfJFjv713Aay38F0T374GFh2kcgjfY6g9Ae/OGmZULO&#10;CoYAKNWwBOwyDmMwJtrjO5JG48QORKwkdUOjnKr9SG0biu4zhuL4T7TKIA8bE8tntQKOcV9GP4BD&#10;GYGCon/dWQ8dDxXC0krQ6Srmn0kNeII4tauQN4pEbb4Db54kfEFdcQdgpD1pdBfZhXywsE2VmtT+&#10;exxlJN3p1H9Rj6SunQzyKPiAGxHVlKFS8J2YdjIoOJKkiab5Ss6+qtFWGKOHiQrRb+z39s97xtPM&#10;KxPVartb+aXkkrcJxKsb3APErXyBXHkkY+Nmq76CvTKJPQDbCH6WSMJUgUGFEe/bAPIHfLLMFT/f&#10;KjjXx0aJN+YyydyBd18cv91mVWO3vxDESG0FCOWRvrUamxleOUhlZA6oH6LvuFB3HejiLynKOPaM&#10;bi9tW50sNsBm+j2LoiDflsdgAM0LxAXmx+TEdwL2Jyg786Hvpc3Y9zYNJj8Leh93cXgLL29++EPV&#10;r/Er3vmplElHcBRqugDiPxMs7LEjPpJEQpevW9qGSnnpzFDK0mhbYUHrwqch5PM5lsx0XGpVEHcL&#10;eEtJswHs3d7g9zi1LSOwOxXqDtilUOlgNiFOCeLgZQ0vfnzt/RQAd9xbYTPwyJxmtezMQk2n+E6K&#10;yCbgwZuIgYgrIkim/C4xeK4ThJkMU0griEV6XS/Zh64sH2+EtDNto+0owb4Mp0sBnLJQs6bbNdEX&#10;36fVGN9z0r3E74G8IFjPZlX6+k7D8hnSVTnbOkko+YH9QLSSOFRR3JyuK4x1hDDrb/0kmaEZAzgf&#10;uJsq5/awt/ijOeArxIT3MtfX14yEf5xjXcxAHQmh1xYSoLAxOCTtVMc4WHe+YJFLgE5945oO6M7M&#10;3wIGO21JVhRQ28IyFx++7Mn5XecNMquaETR1GfJ7RmzgiA4Ccg6ZSSOvQWMdAR43ARZO3sENex8s&#10;+k1WtLS2Vtv7rA3efTPDsT43lWRkojtqGcQ0kgBLaogoFd7RSaroMjEzIpRHAAKClJ1x7AZAYlRV&#10;0RRc5WJ77mznASpw9ORA2iQtVEsZF79lzjIWvqZCl+h2C/IDKiSRtFnxAE7XjcMYQkiHl6ra/Kxg&#10;mMvB82M6aVio5mnfraX8cUcZwyaAW6kQn7qT5HQfdiJI5DpHKwUaxastttTqccxknQGsMo+W+OK6&#10;nZR+uGT3gkf5xhf3Kf8A4VjqfJW0/wCoHJoz/CH/ADtcLRqwKu9rdbGuuPqilkQH8L83cfEb4sXD&#10;mMCXfad0YEJfkMveiMWRqYPdqRvQIIPl6YPCbPTrhKA2xB2Pptl2fywgaSqbb+RzdzbG85bMaW1N&#10;V23GGjWl7tT8R0xzE5vmrs6eq+YwPOFWJyraQ4Gy9eoIwmHjIfGu4GtNtQ60dgW9cEkUpMbxsdiO&#10;hAzmryNUbsLJVfGteoAxqQg0D0BGofIkZuspCiydn8WFCSFceXWjgonSz9dJQdhjCMF1KAmxXr7z&#10;nDSsGDQtJ4nUBelHawe+IL0o9geEsbFDAFMqpzo2UADW2pbkIABHT1yF0VuZHJGjRtIqmwzL0ogd&#10;ts5k0jBYl4cAvupfVVjYBceFGOkiBg8r+mvZUGRmSJSYYPbih1Hc+rnuxwskU2icfhaDiRoJ+TA4&#10;WWBuJUt6cphiUvD2T7mDq3zFYJuEk0vGSuojbYjqVJGcZNwykqp4oDWpXYqD1Kjte/1ONztp6V78&#10;XvuL39+eyVP19JQfmM/EM6qDnTi6+aH/AJ8mg/2jjQnzORvJGp0IvsoT3JOXAk3Kg9wB3+Jw8p+H&#10;0A+qMScX7rQvhslyg0hm8gBgMjqDJ/Cpsn4t9f8A1cR+TYI0bXf3mgkZAmpwoInWQr6jYtv3oZAq&#10;myiiMI3zqzkhfvQLZwoDICxLDWi+gO1nJJXLFUUcSFLK34a0i/XPpGCjpeTW0hYg9FAceefSIfWW&#10;kn5czrIo2C6W3UjJ5pK0j/hFcoq9r0ivQDOCpGPKTiV0MtDck6gQa+Jz6Nli3QqgvUWFAE6waOfR&#10;k/DrGoZJGK6D0tXIIAycBJdCfcK8NL3GoCwc47hXealMIZQGO5AO6ZxUcqrsssLgOffGTWCRY0En&#10;IEkyOdJ/DqUCxlt5ncnPBIeU/ufCs3BTcosOqo9yRt8GDZyp0238OrtqX39xmtR0DKp/Kzkaluug&#10;FT/lrHJ7tqLH88kB8yWP65OpPfwn+Qxt/wB9So/LVnCzOxoVGpPvawDWKZKRLAoWd9h26YgBYsEI&#10;3JGwxgD2Iqj3GeIbGzefauGSQpqLABDtZrvnE8N2tCf0tskeFQSXlVbPyrAeY3p4V9xwaEABVSKG&#10;noDgUt1P90dcu9hagjf1XfBPwboyPC+zURvpJ7YfsU3sO6kjS3qt4rB1KBUYIT3BWyCexySGeIkj&#10;SPaZhR8PaziM62xXVR69dPXfCZOGthYpXFawAT3xoVC6rYbSRlqDLXkTls6g6vQLQ+IxQ4jAs+eo&#10;Vg0skntbAMAKPwvLi4ckGTqJHY/hJA1CsSAy8zk9dUjxjdRvsS3W/hjiRG8CEFm1dh8hnEJK0Mjg&#10;FGRXAoXoIojyYYk3FfZGi5QZWmQTMQWNdVPqLGcXDBEX5KPJbKHFEAsy3d+QyYaHUxIBG0R5YoM0&#10;aE59ILSsWSNnjtgeg1L1z6RCSLy3i4jhlcEEfv6sabi+J4waEVfG4X17Ak4n0VwEXDSN9nOpppUU&#10;EhW6ZRUnQR3Um8JNBVJPYDp9TPGq1oniDE/96FMRPEaKuWv5gVnSO/l9faM/rncZ7UEZ+a57HFof&#10;yI/b5cCH7yZhsPQeZxJnA3lnpvyO2cKykbMiBT8CuF+EmJ5bHqp7q31SFD+NhpT5nPekI/m2cNGR&#10;0eYhnPuvHZYCoLldIOryzl8Ok0kWiMabVSRucp4nV1PqpvIGJAMkEpAZGyBuJYbRwnU5/ibehmqS&#10;Q/BR2A9B9f8AbA/IE4oAgdvm2P1Js79O/fOLLxg1GidT3F9sHDkruh4ySMAdDvQ1Y8GmTcmdJVl3&#10;2pHP63kPEcTrGqOUIylfIug/IZwgnRKhiSVvDH67gj3kb5BBDCyatm8bPtuRZIzgJLjtnXiGVwp8&#10;mApffkxdCQNUgaH1cMQCxyeXXHbSRRq+o7EAMu1ZLwRlj0GIo6KqL4j7HUn1GcRAFPhWV9Y+T6ev&#10;kAc+j59MgL87SQ7He7cCyPMZwryudbSIsJ3PVmYd/ecjn4xva0xqFS9yfDsMRlOwZtXgI/hxwx/c&#10;kD18Md1khEU4oKWqjqHWjYsZHR7OCh+W4xio/ckRr+C3mjf2WGk/lWf4T+t3gN+79TWIfzwE+QIJ&#10;/LEDkXy0IYgD8UhH6YdC7IvdmP8AM542PhPZBgZgNzZIauhF51xuQTqKiqu76gXjgRigB4tz33wH&#10;UbJK0QAfXNLyRnQTRodvmcBYsWYjuWN4jXSgHrt3wAWaRWCgn++zbBR88hsKWBhlvc9Adzg5Ewqr&#10;EgVx3647RdFI9krfQ/74EdSNLdLuiB8arNLpXQabr2jtmqMcRpRCRr1je9qsW2SLPLG6Mdyui9qw&#10;qIpFsAdmYtWFSYtVn8LsCaPyzWrgOFsKANJbvjmRiznYaQBWlVoA6RmlOFYpONLaWlJ/Dio0DhZ5&#10;mag+nbWK7dsgiTnPw6THUDoYa1V1exq8mGPxHDyxNpao1BdtjT2TjA8bwScUkTuJC1+Bt2JsjSOm&#10;PEq8QqMDRBWQFABpPnWHWh8IoamI7EMOhyJo5oCskZ7AjzwJJM8n2Z5CFKlSQVJI2bByp0KCQaCG&#10;B7BkytCopq6uu5Pc1mxOTgHoKusLHzbYZ0boOmdYX/T6+sQPyP1f9NGPkKz2ZYj/AJq/a8Urbnsq&#10;jcnBsNEMXeR/M472fCgNIvuGTtwxYc0N4Y3Xvu214ypzFcMtagVzh46/tZ2BPzbJOKcd1GhPmcTh&#10;Yz2iHi/xHHdz1ZiSTn44v0OWDxUpB/7j+33kPyQ4WKcDd2BXjOQxxBLllhKl2X1YsKzjZZGNFQth&#10;FrqFHXHvVoeI8OVawO5tgM4KFUjZtIVQGB/eDqSTnDL4xUw0JIyrvt5Zw87vY1JMUcHt+Kmz6Rge&#10;NDy0EtlQ24PcBTk5WItUgK0tiyBqUk5oQleWskCLIx6ksVqs4Tik9oPGAAb7eAoci4mSGRV4hmg8&#10;Q9HsEA10wjhnf7qNJWV1QbCh411Hqdsm4PhasmYh2+YCj45oQbNKfabNzZPfrni7+uHHQHte2I/r&#10;VHDauymjuNOSp6HcZwj/AMSAH+RwrfeKVh+TasmT+JA4/IjIq7+B9XyrCqAandvac9v/AAMpBsie&#10;Q+r3HPCrWc1E9Fo4V8zuLOPpJtyaNIM8AAYhaXpsBjgv1s9B8LxlYgiKgCx7djt78hI1O5AIBsdL&#10;aiSN8ihZyLCqGsDelJojJKYAh9ANbdxeRTIT4CGNNXYl9r9Dgj4hWJ0A0jBq3Q/yzwNSvQph0sj1&#10;2xJBHJC0EgJCSxkMob32KIxZKkXlggDxsQvUDuTgaViSEalShsNQULZJO4GRE6TpEa06+7pqGCwi&#10;6SfPTQwGRwsWiqBs6gR7iMmHNc8ijYYL4Dp93XfNUHGxx8pkAYkRHVq073RHiGcRwzLMiuitrjWi&#10;TqIO5BBBU54459EykaDKOqSgBRhlbh4xHa+PmI5F7HowOPbJ92nJF642DBfiRWMBLYEUh0lHQ0RZ&#10;rVRwkK7sOUQI2Q7igSa69u+CPieFlg4lAw8epGEZ9DYwqqrzEcDdOg1qBtY7gZxMf0jwryRrFyiy&#10;uF9g9BSkeZwCWQ6uFJ2Bl/cP8Y2HrWFa2o7EfUSo6mumdUYfMZ3+rrAw/MH6v7Nh8mIzosZ+Tj9r&#10;dAsSfHc5ScOiIvlbgMTkBdFBfiJqO/mNWwx+LmkdURYh4bO3tHDHPLIsaMOo7nJJX/edix/YeJZl&#10;0yBa3/5HspKf8hGcwiBFCdup8sKMCoaIeD2RsD2yEeEWzLQC1W74UY7GZA7RX6AUD7znDTlzo1LD&#10;qYV5lQ1DOCOobBorUL8CcgjS9njQxyNXmQFr0GQzymgqOWRNPckjexnHpHIWEemZiorf2QRQ9dhn&#10;GPAwS424joF3omj3zjN45NZeRHKOTtQIr1u8HEcXxExZuB4iIMGU9ZXI7Z9E8ZxjUEhPD1qNVQIO&#10;9Ad8+jhw6o2mKLiJasbl2LFOnyAxoFPib77UgX0OlqwSQqAzPFxEcqgHsKrfOMJUMbaPUprr4lob&#10;ZpPcL2wV67Xl3vQN5euRnJANWxvvhzpjD3Gsk+OI/wAK/TKReij9htD6SwHc5RPmCtDyvAyVuQb+&#10;GVIygkBdwvZct2JYi2ABOXRob3gjkkJjS37tW5HpeIxmZtUvLrmUaoEjas0gL0Lbk37VA0azYddQ&#10;vEKyhQ8TGgx9Ce4xDJHxCKoRz8WY+m2Ium6m1kS7ixYkZgb7VWGHieGVHQknxyleXfufyPQ1iA8x&#10;rfUupWIpSR16ZI0UfEanVAb1SLp1k9/Z6YC7INLudbkAda8q3Bwy6paazSg3QLE9s8DI0LkqDy2k&#10;NXf5ZJDyWdEHEEGJ4zsW2DbErtvWGfiVACgSqYoyKJL7XTlemLwkZESMogVy+kNUh3XHl4aYkGZo&#10;Q+6n8JPfBFxHFROsgrlSVVKdO/bFRJE5ijxID2PuI92SJGrh9Csui5wHsh++q+mBQ7tAzUodtQLq&#10;KYURscGqWdREOWUK113sgjJy8vCNEJXjqBnrYreM0jC3c2WkY7lmJJ3s4LIDeFgf0yN5HJZ3bdmY&#10;7kn1OLt++Sf0rNKrvoUAA+/6ujt9XtK4/wApP1ey0g/znP8ApmPy3/a8SzI/wYYTBxKr4uwdQFK5&#10;NLpGlFZi1DyF4UevuIm6r/ebL4bhrRD2Zu7f83pw8hySEBI1bT+Lw2BvkHELv1Zo3Wv8QPwzlup0&#10;mj4VFd9J3Prh5BXxNzPZF92OmrxmGkF2YbKT20sfzOOrH7wjZ3IPfcHAoAEixQS3rK/+pqUfDesJ&#10;KgoHYABWHU6SSCB2N0cgQlvAjMEkl7Egixe+BUKqKjalpbID9LILVZOSxi1KyhipU30EZ2Y+/Ipu&#10;Jmto5ZGUsaX2zfXIJHB3lB5hBbqUVu5qs43hYdOk6pBKQU6ElGai3cVWQ8WjzXNpaImBQvw1E9wb&#10;rJ42isrFG7OZWlJZtYbUrepwPG10G6Ku2y9wNhnCaZJUfU0KhvAdRUavwkjfITSFm01ENgd7Xbrk&#10;pYi3kLimPehp6eWEj8CsoX5kHri+rZUUYGtyLC3hijHhUWWsL+Kz3OMV8yKFYdvI5ue4+vSnckYu&#10;lAN7oE+lYuxHfPu4jrbV+JuwxmSEeMoQQXPY35YQx2Hh75ZrrttgEipSuTRAHtVeBfCAWI2NdTvj&#10;MLvc0BgRzYtjpB9LySHiUo25C2zEkMD3FAVkq8QeUuto9bhnQ6t7GxAw/aFQSSXsOIIe5KroFzmy&#10;o7NNECELwuWTxAHc1u2TnhuNi10VtY2cEEsvx7dCaGcxndS7BzyhIC1Aeb169RgkL1NAzAKxLUXi&#10;9V1H54rRj2QCSySHem9+KYzK0b9Q2r2hv5jscs8mBd6J1RAgHvuCMRjI6IWc0httdqbG7ZFFPaoj&#10;MDHoYLuR6H5YZY543kLyoaR4wp0kJqph59xkkUEUh1oFD7hiG2TfOIZk4xo1khe1Yl7BqUjT1rFK&#10;Sibh2eRQHRlIYWy6RvdDIliUai/MtE0mw1bA0QO++RD6M+jBpRHqOOSU+8kepyeWNOLjnCM6uj8O&#10;njVLBZsUPK7OwUaRbG9gOgz2dyMXp5jL7G8CjSfL6ukrfV+Mj5qR9Xs8TIPyBzrwc3+g/tFoXGiZ&#10;B3XzHqMh4mFx4lNN8GU5wXDEb6yqqfhjJA20k3RnHkvkP+d04N/zZcXkpo1BgVBqMdx1yDXZ6AP7&#10;qAI3wMW3YpKWbyp2bocURBWaUsSEStjVk7YiO7C3U+IqOopSK8rOa42IBjTxPR2ujQrzwQxqBqiD&#10;hFAHR2DV86yKTTuxIYh6NaUon5nCs0qn7nhyZEIX9+lsAj0wwcOWMjcOwT7PG1UAFABJ9M0RE7vo&#10;3kQfHwg+WQzcuPUyCQIA3VEkG5AN5JG6Eu0wmflAla/e2GLNw8oaN1mcB9aWp5TLpoEfHDGCCV5I&#10;ZyPU6S355JqW9XT8qzSvfVtq9N6wppNoixMyutdyobpkdjuOHf8AmMmjB061eBQjhLKsO4rGlc2S&#10;dW4xlA8wTlhqOk7dOm3nmlh3IsC8Nk9GofyGdCdG12PPFYsLJA9kZ2wgsPyOaWbYgjFcUBZ9Pnh0&#10;qQEA31sTtWIZm8Kn96R8iY1uwPiJOFeUxJGstZwjAFo6j1whUAAHuwhFAoj8R88KnqB5jz9cXiOD&#10;4gs4QvolQ2QBGT0bYkA+E5z4Ji4ilCCNTp0kCRfwuL0lcSF1DOqhyarYpV+z6VdYEDuCAFCyK7b6&#10;r8+oN9cEispZFVttWxpCb8gR5g5o4NJUKFyjkO5LGtHcURkjk8POA+tjoskllAH4S5xDIpCP0oSJ&#10;+LbpfU5E7ArxHKRQoDC1YUoGwG9nNfhIibYeDUxBY9iMgMgomOgVDaSQACemSTQxaGYaRoPlSkn5&#10;VWVPwcoIkd1ewp1FCRuTubG4xgeISeQIwINISwaMUdYo9cSBuSvEli+nZzpLllZiST2ONxEkc4cK&#10;oa1IUgkF8+w/RyHUmpfvXvy7n+LF0cLxboQjOpAJsKwYC+vtYDxkAkjghLKyyBlbxHo3hvEVpiXM&#10;a7Fb33Hb69cleHqqD3tigKlgQEEsx20jUQfq6vfzH1f26D5mvq6cUT81Ge1BIvzX9tlPmDWMx8yb&#10;/wCf04WvmwyNYlmAkdjWkqoGnIoohZ1NGHkc+hBFYrkqxZEamXsAfK8iIss7FaVB5dcSJkbRzp00&#10;htQ25Wv9cLeD7vUeZq8if7vqTnDyAamI1NGm3c2D8ycm4YMFP2hDy2W7JFLYbfE4jijreVHUCUhj&#10;sZGXC8ZFLCULRovSkClaPmc4cOhZXmitQyFQfACdjuQTiuqMApiJlllIHSgPQbnBIpK6eHB1GPz2&#10;NGz5nOGbiYWQarJVNa9wKOv8hnDionM8htyQpo6tSqSPzxY4o35iRzoTzK3DMjkNp7gZ9HHipo7i&#10;jIWNTpPtMDZVci5xCmWWHRIh7bIb0j3DIzECNLiGNCfW48gLsdQOmiAPUY4sW0h31epK3jGIEFPf&#10;55ZPmenvz4st2fgRkjRgdFXbUOpBF2MDP+FSazxH2iDROF0A8SnfHWhsFJr5dM8bDqd6+WLrboRv&#10;XrilkBpXBI6VeKscVhQLPiPU5GxOwPe8Vidybo4o3LMPT1rFXttgG/wOWkcfNt/CUs18jjJFZEcw&#10;XxQsD+a4GUhnJRy0TxSkEMmB1nQNHOy7vpBpW/vL2PcZxIli1MupV5ToxNaWG59QRlyc1JQzEMfv&#10;SaHppYnFM8EazAWzWpN0NWEcRFIHYb6ZA43O/p+Ywa045kJZdBVilunuvNYBUgA2EQN7J9ThWlkR&#10;yfcReBY24LWgYVoOnllb+GNciOzj1Arv2OIpQlCgYltx0IFkgWMEfDnQ8irINPhGk+BfxGumcNNJ&#10;rXSOWyKEkZRaMKFr3BxHV4jHzuEnL7A7ErJ5Eee+cMWUaIBoIE6uTYaRgWVtORUhOnVNodh26jfC&#10;OJKkEslr8QpJbEMjWE4cSCIrffeunUAZE/GcLEsUwX/qFB2dQO+KhdqBdqGSLJE7I4roymjk3ENq&#10;Grltp0jzGrr7qzQysVY6CsljzFXnQnOqofy+r2ZUPyP1dJIz8wc6qRnQ1/VukUYzhhw/2qRXLOVd&#10;t6AClaYntviwoCGY1pkJB/eQgDFR5VZkGsOCB3OuqByOJAg1gIvLGm/EzbEnfreQyvS+LxBCO/hI&#10;/K8i/wCIt6iVV1+tAAj0ySPhlpjC0vgGnuzDdifIZLHGUCxyKdDEdiqGwMlZ3N8syaZb6aiabp5H&#10;ON1hbZVYFbI38SbkGsetJLtJEAqnsVbbV63iSX4jqW2fzNqdzjRFCGHcqwFHqPXC1sFo6qruTpuh&#10;kjqGDBHLMhYCg1NiTqFYWxtQT2rviSAkswkUGzkUdG9Cs8Wph0clCNx2yBpJIyqsXYlS21+K8N1b&#10;N5nGCA2bUeLPQgi7OLbG2be80LuXYGzXl4TtgCoK00GAHwrA3ZNttIzxnZRRG/xyQnqWsjfDXQkg&#10;McFAYQ8ppQOgyVpXpVQ6WB9dgMXz3wVE1sQOuHAC7Ghm+nYDC4LBbo1fWrxQJlaMarUIX2OmsQyq&#10;rqQpEi0q1v6jL4aU3w0wIdYSRsG8lfoQcZ4HjPhKl1WVTo+Y2JHlhXi+Gd4/CDpkBBsWO4K3gHDx&#10;zcp2YkNpLc1dQvrsc+9ZBGo7tESbJ9AemOFEk3DG9vYNgdTtjIH4pZAG9lSkbWO9bjDIr6lcDfSG&#10;pg23ljGOVqN9CSBt8MCFQ0ewAGnW3YADviKOW6MgFeIMrfyxGUMjB02cc0XW2GTlQCZZeaFkAUWA&#10;GNAi78yc4YpwezUeXdjwsdW11iyvHyzBbNGVlNqAABQBOx7XkEj8spLo41Iy4PflsfaGfSrwnhEW&#10;GONQXQ3dtR8S7EZNFTjwl2TmKrdGqqJGfSBgKhgY2g4wA+omBb4ZIjmPQUk4X7MaBuyKAJPphhZU&#10;0xsrKhVj3BYgZxtnc/0DfnzsfhLWxQtXA8mFn4HC8nsiyQRfu3wkhj6Z7UI+rob+rqIT8tX1ezM4&#10;+R/q3eEf6sMpi4yV1SU+BLahStjeEOzK25auix3ZFnGexuq07sPce5wcJFIQpheJolO4bxMQATYz&#10;mHm28rsZodK2pC6yfnizcVPYUg3I3z6D1zxJq8EZIVVG9oG/U7nOLk4dHWWHiGikSVnX2ihXtnEo&#10;rHVLoldJZGe2A0/qTjTEqW8DRsKG4117VeeK5cNZKlUh9Xrz7DbC7sDqeMXnDvFE4HPQgkt3FA9v&#10;PIjGASGIsAdSWK4vJdSVX9+jsdx7PcZIl9Au4J9KsDC7jpXRP4RlEeZ6HAfM3vjKux9T88+Ysk/C&#10;sVmY2wwxsT11bAeZAxSGOqyep9SBhJU0zAajt2BGFew1Aj9cdbFLtVL574pvYEgbH4Vlt3fzw+A6&#10;mskj3bnELOpEe3RfPr3xRFCwWI3sfMjFYKO+2eNt2PQ4wdz8hjI6qaGnsu291Rw1oIQm7WxR1UMA&#10;AXbUGrwmwenU4jyLVDUVLdegIFnEUyM4CcwK6smzBgD3xisHLe1I2LEhhVWRW+SS8VHIql42CuhW&#10;9ErDowpaOSozvEWRiB4qBUkUQd1xUkmidI4msMzRErcZPUqdip3rGWdIpytndgZHcqR6dRgN8WzA&#10;km0DeLtgZOrW1qeZe/8AmwMqMujyAI05VygOOnUHf5jBobiPZ7YQDzGNetHObRYlUHbrewO1Y8XE&#10;PVxwhnUsEPQAau5sYGDKvNkbrsAqMR1sj0vJJUoWySXq2/dI9TnBsGUlTIiFr94vpksSicjiUSZ0&#10;VkYdUsgWDnHxg7CPiTzU+CPWInEIvNDQl4mEbHbyx55WTWpZixVDtW+R8dbAyQyGgVPfJy3crxct&#10;E+nhwPpqsonr4juPnsM651jI+R+vrEh+Yzrw4b5MPq6cZN/rP9VZ/wB5zsi+84JZZipcgUo09hlx&#10;rxLKr+WlrBUruuTsqi3WQqVJ7VqBbb1OKepGrwAkDbfPs8JViyE20gK9COwxEaWJnMkUP3MdbUdP&#10;VsIaMI0spm2UWBehgdz0oZxITfwpoYt/9wovrsMSeRi1JM7K0fYF7vY/A4jTN1eJlPwAYbAdhgec&#10;O8Tl41UxECrDd2xdHRpFayR6lMeJtKhyaDutewevhvthlu+XTDY/LIdEoUGMMzICBRPx610ydOJD&#10;gGMjWg3piNXSh2yUAAhZG8JF9djYwuzNchPUD35SdT3GSckAEbMdXyxmdjSLvZPxzUaruAMdJh0I&#10;2HvsWCM1sRRJU75br10m8dD5Hb8jgCd/XAQFJ38hlgbKCarG1eW1E4v78zAkUt4FllXQiDsmAnua&#10;rAAxtj6Ydut4FSIUDRonNMciK4lLeJ16bVjOjsg8RYdD0PvyN+HjemBsnSwIJBAOERFiyG68JFjp&#10;hcdTG7+Fim4JG9eQIzlK4aKaNOysOvvFnJK9pDy1DqvT2h7ew2OTkcSYhrKgdU1Bj3JLCr6Y2n7Q&#10;SrjfaRGAKnFbiIfCJSAS9bG77+uApKg5kY/s3CgGvltnLaRHLN2U7tml91s7hgw3/TDy3RX6+WxH&#10;wO+EsW8u7g5uWKoFO9DofjkgLg3DrKq5DUL3HTCGJAIRtzY02PhjTrGp1SqljRegag1ta9LORjTC&#10;ClFh7Rrw+tit8Ko8ChUeQaKU8vmNexJK75PJSSMUgm0AtFTxspAOmziyOUBagGIfutLtQPQnGeWB&#10;hHI8Pgflv6DsO4wtHGvLjJFEqD1OKgkUkah1CeWcGT3++/8A5yqyiT16/redQM/E4+v+wQfIVntc&#10;K4/zL9X/AFTn5m/6m8sjdFUXms9eQh2/7myKIhfuuGiA1t7lwcFwfTlLZd/43GUzA+MeKvh2wysT&#10;+EEscdeXVKtMoPYDUCWOIkY1c0Pau4PsFtIND0xDSeDln2mA9QMVQqFUUxewvUgN1OR/aZkFyxjS&#10;0FjZ1YCy+fSMb72Wm5oZ29ossgIJOJNEy6U4lVANn2ivbY7A4zctbCSIKPxWtzjoaDaBqVb95Axg&#10;zHo7CQaR1ONqqi1myc1u1kqRuvreI7sSzHdbJxkKtpkNagBkakbaTsfkawBVvWaBDWPZF3goC+lZ&#10;e5CKwoKBtY9TjhlPhUOWBPqN8cuR4iSvy65pnc0LGk4rNsWYix7hVYgLdDeobYjedGjmwfxY4AHZ&#10;mAHyxxGu5a7JI8jjB5l1OWrZe2M6LSRXWwGFKHlX6Yxdj4OoIXJCdh0sC/PGZFI0keFjXU365ZSd&#10;HilRABGDs60KBJ2xolreSyopuljNb2oSRl8Vd/Eu94wR/wCxcaRddb7f7ZsnDjRrFi1YUPDfUbAn&#10;PvNSrpWNi2jSK1Ai6FG2744LkaKIBQObu6Ph88l4gQOu8ADAqSX1KSBtfljq66iHeO1uzW41GwDm&#10;qCJGMciHWjMwIO47jG0yxyRkdbBYrlXFISVFnxIaJwGLmaUkFMUcHr7sBJtgQQRakmr7gjCNDWpH&#10;UlVI797GPbOUA9miDRYn1JwyMCEEo3LtGO49cUuOMAO1qQv8xlCZiGq0thSeGveMIdhZYpZQ2BsE&#10;6DuT2yVnLa2m1FyHl2dB6AqDklRIiWpLDSRerfYYOLKnnRTl9LFJugAIABHockLTJX3t+dhiykg1&#10;WF9bACh3yHTCBrk6DR3DA38xk9tv0Q9fdJmm/wAI3bKG/wAT2wAmMenfOkv19iPkSM9qOQfJb+rq&#10;6H5oD/UWdmNBVFknDBH15Q/pDkXDxDqe7H1PUnJ04dRvNGmt2PkqjFlYMSU1Fzfm974y+Lp+gzRw&#10;4O8ztpxnlkrT+Nm/vPp9lcQCAKaUaQlnYBRktStZWw5Dt6sNwc4aaV2JmjFq6ofZv2snUqGP3TKx&#10;bT+6GrOITiq+9ieOjE37pYrkqyypqYFQhRe57bntnGxRxoztKJLKqvUt1yV0X2G0FCB5sK65IqdB&#10;sRZ8sDO258h7qzS5PhBNqR6hscO3V7u/fkTeEmyCpTywt3JU3udycZ0dqYqC1DzxFrYI3h/XAI1/&#10;wu3Xtjqvdk8Qwx7AR+Gzt3OROVBJLKVO3zxDpG0dmhlUQAQehJrYisk1FqS1OkDLAHVWJxTsNivn&#10;7iMS2NKd+pxSiNzJT2odvjlzcQSlDrpwsOtkXucsufKqrz3wUANscs5A2QUAO+aZGqoWi2YqbUGi&#10;OuQKJXLwiIgKfFRTSCaK5Kqd3emBPqTXniPIvtBCNgO+TcwMOU+jwgnqDfY4pLMzqrgatjVHT5+m&#10;Flml8Uf3gaEr2QsSe+K0kCGT7LPY1Rg2VUrswoYvDxrwiEhFY8sOAXpV8rzmkzg647UtpcjwE9Ns&#10;LLJERxPDSLakWQbXpWxzTGr8uaG7MVsRfqLOxwey8Y9SqsuEsyK9ebXWFyrqiOuzrX679Bh0tKr0&#10;o0lWJ3GEOm7FhqB0dNPoeuCNUQbLuNRVQQbxlVtW5AO5BFDHJ4ZJeIktaUIfaXr5DbJUCEl9FxMG&#10;JrQfdWxxQ8UZkUcwAlhe2RKyalljdRUochdKlRZbJBI6Lw/NhdWVV9oxnWR8yMLKSR6rXYjIeHfi&#10;rh+jzJQB/wDUk+WwxGhnQrz+H8cTBtirMtVd5xcsaSsqSiB6dQaDCl75qet1QW3xxNB6lWHN+Zxt&#10;XRgwIb43nSRT9fR3H53ndx80I+r2o4j/AJAP6geF4c763HiYei4qsFt55CC3z7DOHnlj2MztcSn3&#10;Lu2c/UgpNWknz0htgMcySE6YQhpK/FIVsKMgn4ogBpFVbUDoAB0yZJUjOiBHrSrb292B+uRsVRUR&#10;j/RrWx0je8leSR9YbeQEHzI3F+oyATMgL6/YVf3d61N6ZHElhi8bBUCgWWJ/D1x1iRGLSFSzM7Gy&#10;Vuj33JyMcQsO0rxssce1a2u84lHmVXdiVLM5ANtvvkZPHweOSaxHEDuBv1Y59qjMqnRqcksDa5Ie&#10;JR3WeF2fYrt1GAxQtqiTZhqO5YmuvlkSVterEtjZLEMPcNsaOZuhViQR5kHtiyliWYtany9cOuQU&#10;CCCK7nHRR6WPyzw9XeroemEqBQBX/as1IgsqoJXV2s98Cse4OhvyrH5Q6B29o+/GA7KwDDEuO1Ar&#10;YnucB0jUSps1h0KtLtZOaTf4gV/XBQ2TUfmReBWdeZK3l6fAYTEjaUHkB0GFfmt4SRSiz86rDWda&#10;r3DOSNd2FsNWw37AVkUnEs4H3IpTqAGBIDJRUvpt06gA9SO4x2XXuUNNvt5dsdkXbVqCke/bFeFi&#10;CSC2pa+PXGVlZnjA/EGHc1dDJHSB44o9ElaVZ7aypLEG6xjwckBRESQgMqqBKji+teLCZIC8r0Nm&#10;iPVj6ixjxzcQhHDOXVxKVNkMB0O92ckgWSSyGFK1qbUHBy/tBNVsQTYxf6Ir5WaofnnhWQaj5INj&#10;jgyyMQdgQ1EG/TKeWMIwrT4gOmnCskMgnC7eRa/jtheJgzkSMVGo9gB6m69MlkR9YdkceJG8BDJ+&#10;7RF2MkkUAs3LALrHsurSPfj8MJUjjjKVokEniQyBboeRyQxxO2siTShkQdNTFaHYZ/T6i9cWjpbb&#10;0NzRziig3mMM6pHJ5c3r8ayN/s1MimpFTlncCjtsTvkaLIPvUiKkX5mwMl0qoArURQxDE9WOknvH&#10;nmiMrsdVysx942+GFZNRtG9r3nOgB+R+v2Z2/QZ14lB/i2+r2uFjP5kf84pDe8z7JnP4gb82QbD+&#10;FcfiuIuuVFvp9XOMUPSBQQAfUHfEeU6gGhpGRh31L3HlkjEDQHPia+nxOTSRxhTqhXm7NQpq6G+o&#10;xfuioDOgJ1ncLGp/FjwIWsqGDNKevj1Zw78S84Qgk/doAbPcBrycSObV2IYMe5tSc4edInZJRIlm&#10;xtS37I9epyfg+FklUzGKVtLlNwADqvJHhXfTxEazGuoUkFSMin+i0K6kiY6pZgNi9rekHPpGOOTi&#10;EV+jhErdrC9FO+RngUkUauIC8+V7PsX2yKKbh2X7xdaO59dOzfHPtTkNJOzi5OZ0UcwCiMkLnw6g&#10;wYITsW7E1gYsfEJNmJ72DnKfrIY9gBh1bA8wBrrFLDuhJAyVzJvrCkBR+7vhX+LbPG9XRIoDoMBd&#10;ttLDp67ZqPUlOpPckHCQd2tT8qOA7bA5oatRKmtsNX3AOR9vEAVxNIoUrH+ePrcgAEX+l5awjW9q&#10;RbdhlvNtQO+kYHo2fecIZzpBuxhXStdL/TPExAAA3xVKkFC+4BGBoyVKqOgIFbXiq5WMwhl02Cas&#10;dLx4wgVyyeJwgoGgtEkHqMPLB8B0FCU7GiBWMboDSPGxO1V0Yny74I+MaQ8mcMbQFRp8PQEHEm5v&#10;Do8hi4cq8aRN4Q5UbFjvhdeM4WFpgtAgMvs4ywqotJa8bgEClOM3ElwgXrUclG9PcHKXkam00Y1f&#10;qSl9LGRvBNxOpiQdUbJute8YABWr1Zdrv4ZQWSgao7GwcqNdMnh2LAatjXXHkqF5ESypJIvb4jDb&#10;6Zme/Ug+/CruUjF0DJHQ8QI3IxisLPcTlkelBpfNWY9MKx6tIIoF0K0QW8vPBGWtQ0YUgqaAWQKa&#10;K2dm7ZGGXiSqcTtGDHuqo5UAlRYyQ8Q/CBkeEBUeTr4w25bfcjGAXdmWSP8A3zjY9TqQpkkj3bpn&#10;GJ2BYtWxvEYPLzNJAGk5w/8A7S/743ZtEguRvQkVXxxY1Kkal3ev4jhko00bgM4bzZlrp5HfOsLf&#10;kPr6Sg/MZ04uE/JxnbOvCAfJz/zGf95uir7zg4mb9z+yXFQKKCj9AM4qHgiwUzJIhd/kbC4IlUIT&#10;qGgsWNBVut9vhikWGiZPwtVFr8xeNFSmgp2NjshsZ9nhbWZpxSPKD0C3uoxYZTJoWJd0Wz1eul5F&#10;xYB1dajjPfRW3vOTwoYwEdJDfv8AHdDIZDbCSRHMTD0rxZKo0C52GtU8woGqq8zkEltcsjKNwe5b&#10;rvnExRcGX1CN9SnXuVUtZv1x90BYl1K0pJNggZBxPDizFK7MlgiwoTpWTmSOTlR8Ow3MjChqY1SD&#10;OGn4niGPOcQpICe4A66Qck4SPSyRmNi/3hGyqjWe2cHMNhpdKb5+eCCYjwaCCu/e/MZprr3wCQ1W&#10;gAEn1vEJry6HDpJOogg23nj05AZjtpByIqBXY/PCJj0CH9cDOyhTqW/0IyOTXYUC1N+4k4XY9CO2&#10;UR2YZWo2tbbH3Y+y7AkMDgDtV2t4hAF2pN/I4z6vBGoym065T2DEWd/TDyo6Ce4ezjD5HFAQ9a9q&#10;/wBMJ92KNACrqPUnqcHPj4kq/j3KMoo1fY4BBCfAzLY2FlaH73nkqRvKnLQMxaPmIBp1EDOH0AyM&#10;X5S3IpOkXflpoVi1M7VdKmxAJ7ADJ4II+IYxpFRki8VqAW61nDnhJXViZE9krYOoOM4deJMZRY1B&#10;5QoaNlsnFAm4VGTQRuAxS2HbphBjkLV288j4Wd+RrjDOyySVQQMxtdznE+IM/EQUxRSQAH6DvQrG&#10;ikHEo0TE2WFMuU2umseG/d2wnXLZruXxrZXL7ClSq3LbAC8EyguS7MSw1jTSqfw+malZQBXWjZwm&#10;NpCF0VIYyB29CRZyGQnvq0nRtRHmd98aCKNmlQIA4UMF2JJJ9M+yySGSMJIWBoafZv2RRvpiNy44&#10;25hVd0ckatQNF9Tbg98hk4+BC8cE1RsZogaog0b9DjBWTmOJEDEEj0o/DBO0YEvDiKRlLFNx8QRs&#10;M58T7OXoU+jcMFrf5HOGMiFTcShHpdm3WsjKMLU3LuD/AN2LJEOsbqFl36Uy0PmM+zakIZ4t3o9w&#10;xwS8Ob0JKlS+8Edc9qNh8x9faM/rnsyKfkc7Z1jlHyI/5TyyN0VReWe0EZ/1NkPDwoegFD8u+BXY&#10;bMy21D07ZO/BrbIEYPzjY3l39n0x4Y4xqdm9mIAd9N+ewyGWBW3Bo7nsfIeQxkkV1IeHwrsbpVHt&#10;+uc5nkMwSTSdBP7zLQpewySVgd5lBCk+QbtXc4zuh0kBQEUnc0ln55yI3OyRDlvI43AAX9SMhlSh&#10;9zMlMQP3nXrkiSNFrLIrOpQ9CKBOBE1+COlDkdjIPP0yRTJYRFRWDkdsRZWIsIrKq+oo54ObtHvU&#10;rDovrWRk9Ls0QNqyWPWl6gPha1+uaAgsOu2n1sZIFjpY2J3IA64kwB3rwMMmu9202iYjkA1pNEt2&#10;GOJW36+zmq/ZVhgkr2UD0B88kT1ZbxFQC2JFEnCvYMrHDoG26hjeJIU6Dpjqw67ChfckYlBQV3BD&#10;A9wQSMA/hNYXRX8F+mBffuMAXqTgMcPfzc5U0wsjyQYpC1rYDucIPQY2pt2N9zhY9FGmyT5bYUIG&#10;+pD1w8p4hIVGwLKwF/InJAJXkkkUAoNS7C2vesAZJjGIleiyuCQxonocQvDCVBhTxvzW5gFDqADt&#10;haPh7QTLGVIlm3I0Bh4lUXY+OGZRHK7ckhqKXWo99+vfHKCDXFGGLokjjqbAvC00DyK0qzDez52d&#10;xWTtPDGAIyeby9ItgdNbCsQBmYxsynt3oA5w78OWtG1lY9TWTqFDHMLTCOUOOykMrJX4bXJFh1/c&#10;g+MiN+1gjpWXd2R4W+R9TmpXo2vdUAJYX/FhEZjLOSLZ3ACgN7sQoNNEjvfnWHSUD6mFKAvVdj51&#10;hLpEdYZwAlON+1kHvnKSKEEO7FiSnXcdRW+ONHgNbqWdSl7CiAcDywTEaAbTQooEX1JoggZBzEM5&#10;jSKQqVR6Y+5gyWFORxcdGlLxhZY1kKglNW67nuckEncAi+vU4JuW19AhAJ7noMiEkzKzND4y+w9v&#10;RsTnGHWCBqXUF8q70DnCu3dm4eSyfM0uOC25hb7wvvd0dxfndYAW+JHuyVJY10o5lPjH7uk9euVt&#10;nRyPq6xX8j9XtIDnR5l+YX/kMzsaCqLJOHh4uvKH9IcjhQC2bua7sxxZnHVx/Rj/AHxldNWp6sBX&#10;roPeM5hMmomVAWYt0AK1t2ArCgO0X2YhhM3QAdwaO/kN8j1vIdHDp7Cd/EOp698SFJlAmKXGzAHY&#10;tor4XkkpZ7UOU5si9lGw2GE/RqUYREQxDVtzR6nBDJZeplKWBuevlkbxRyK68TurGjdKRQ0eZPXD&#10;JLK12GPUbbA9vMnOHmmdqYgBGhXbvsCSMnQ6aZyeb8yDkck+nwhnOynoTv8AljSFHNnnXQ9L6Zxk&#10;U7QiSBPaBF0C19F9clkl0AKHi0r6gUTWMQzhRoOoH9DkqP0BlQhd+1jFlLAhVUatWaGPRAAQvpis&#10;F3JB0mvLfNPkGGDmt1aNtAXJkI6W2rBMSlDVtpAwj3Uc0xr7CkbYrk1TD/xjxj8QBsemRyD1tThD&#10;gdheFXY2xYEXgbbfofnihbOkYFPoaGOZGN8sN1UbnCgmZAIjb0elA4pEakvJ7Nk96N4qxs2mIFgS&#10;K2o4zGbhdcI28W9DY+uHTGTr7dMb1IYgDGcCajEw31AGgfT17ZSyKHXoARdEivXCW5E7EgX4RG25&#10;y1QaVs+ZuhjhF4uFh4tlDBhvhaNCYdY2ZVReXe2MZ5OI2TUF1yVRcgHruN8ieN5SYn4lNVDV7TAH&#10;Zu5wpxnIiSFjuoKkAWtgEDC44TihxXE8QANZA2Ly/F8h1c911IUV6oAar6nb2jh+yK/2dFRhrV7I&#10;Uup2pjiJFGFlKh1fWHq+XRIJGQR8LNw6MqCmlVnNDz2DDcjEnHMV420v1LBS6V1O2Sxh2LRTysoM&#10;zr7JXYbYwSBRFuA5uNtx4bzjHYbkxlUQjV1N74EaRCyqXZ5fFuSSxw6ImYqwNEdRvexF9s1xlSXA&#10;pXW2tiwJqid8jVWmlUxatl8P4yAdm1HJFaGVBFC2zgxHcYZ43cKXDWOZq9ul9VI92QcLxp4uR2iN&#10;I6oQunUDu2SEJZIcFypVSCyCgVI6kYsMR/tGFufffTHc3tbaq913mpG2NDvgG++5wZydYCk9WceQ&#10;Xe81lbZXkQFq7Cgawqyo3hZlCk+4g7+76ukrfr9XWJh+h+r2uHjPzXPZ4qvmp/b+y8Md9bjxMP7q&#10;4DLW8z7ucE3F9uGiNt/3/u5yoS20CezQ8/PO6dcBdkIK2Voe/esczGXlpG4qMODRd3W/CMXiXk0q&#10;zodYBJrQijphJs8tSLJJxFKqNyNSayd22oHJZFll0B7LAt5sewyJgBSxIwKqBvYGa0YXyWQWwO29&#10;3pBzjIHGyiKRiq7+yt6sPFTTNp5UoTnQg78zcVR8sl4biPES7qWVtRvdxeRScTMlwwErWnrrf08h&#10;1Oa1mUt4QvbpmglCU0nSw3rtV1jySFQzuzn0WiD2HkMhc9kbwa98WF36D8CgdoyNj64p1EhBo1Bv&#10;diA9AYyUrFkVF1Mj6Tt7xjuip4IxE5T1YHvgvurHSfkcZI1seE7sfj0GTDb8RDAAYroSaYWLGNit&#10;Z2B3yj5g1lRodiRdnAxrbfPVpNY3OdFvSw8heLbdFB2A+GOi2dIRu2dB0YAZrJGhaNC22F0Ri0rs&#10;Ihd7nqcGuTxsR2XIWLQyO7M1qGVQ+xXcEKfXcEYQ5VlBGx88Vnc6izbnfzOIAH3Dnw7+ZLKBmmCW&#10;Rn5zeLlhvDR2O4x5HiLKCrAlpXF9AR+6TsM4gys6xtRHKZXsFWOOzyqhjRYmIahubAr3jJdaKomV&#10;zaqtg7HSLNjOIVnWWbieWoflGTxoACLOke1iJxMDRyTu9lUWaoyH21BdVfPJhNFUgmSItyWU7gmt&#10;mUhgchimgWQ8U4ekc7Amuu9bDDu6HimViHSAgglfQ9GwToOYrIH+8JKMdZA3odfLIxHPJqn5i2oN&#10;0ugUaPmcPDcNw/FqI+IVNIUglitdiDVHI1+kItYidgArqdOwIBLdbyNhDx0g1htaDf8ACR1Hnkjl&#10;YCu7eBS3ljzRxxs0kTm3UFgWAbv1x9Rd9lp12FKSMZ4pnFMWssQwUg/HKBtthZDFtvld1haWrdSS&#10;CwK+XSxVYVMkhlK6vvF6KqEkC9j0qqziVTi1MEUqSJzITXUKdgMcRxzECfwLsNl1DYJ7QPkDjJHw&#10;5i4d5kRkdgSXJFageuxGxz/hpZoUZmRmJmIILi6otuCegxDIkiOhMekgA2Q3901RyEu6tsDynjPU&#10;BseCQoWiMrhgWHY4gNHYpqXUOo1LYNHOHGSRyhdPMla49J/utgdwdOqiFNdTpwcsAkyWCPcOm/oM&#10;AUCyTsAMOlnJH1QpYISPWC76h2H1f2CD5Cs6cWh/Jh+yUg7zybJ8PPPtHEDfmyDof7q4kSdu7N7h&#10;n2SMwhotB++YMR1PbCSWskmyc33/ADoYeq3WSUULOVBJoHewu/fBKJk79WBG4I/XG4ZxuUjfTCX8&#10;9NH5DDNF1l+0vod/cw8IHkDtnGBxIU5Ef3iIOod2XbfF4gvHqC2FCm9go7V0yJXAJUMq8wj+6D09&#10;+cRwyTMH5evmozdLJcNvt8MgknjVWVmXQux30EmifIZx0ZA6oRNrk7k6bNVjPLJYh4dkaN2fstML&#10;GcK/H8RbyGMArCigVGCe/mcXhhE330wXQTvVbVZPYZxAQpHGIuapJWIbWKahk05dWEd7ESnoSR1H&#10;wzjFllj0SyvHSKE6KnUAZG0UgCk+0NK9sl4aHxBAr7Xe5XrQwuoPsv8Ara1mnh4d2CteuQ9L93lj&#10;opqgbr88Vh22Hh37YQQNyGI6eoOGRSwBUjr6WO2OK7qQwwjqWJFUM92kkZJvsBdk5Ga7MPPfqDlj&#10;uVbbGWICxqGKa2G2AH0bth9L3xN7HTSarzJxVnLAg+Xez7sLGJG5srG2pdyd7O/WsemNKBuBh1Sn&#10;lojqule5e23sbAitxiq6vqKqKFg3VDFXiGibROlJu25L9iSL9Sc1vMRQZQHpzQkUnSG/hOOrhAJE&#10;Ip43Xam6C6GcnlSsh9pXXUdvZuwK275CWSRgpLNJH1Ka1KlepOxyZ4NTxxcrwKmodNIK0d8l5RkI&#10;RShQvW7FgoI8PcjJIjySYQNgQqsx13vpJDDJA/Gw6Hl5YbncoA7s4LUDRHbBw6yCQ8MheOpZUNvo&#10;kRj4itVfXGi4iaVw6ReyrEUStChqIJA7Y32DjC7PE51HYFiQxBIFjcYYYg7IhdSppjXe/jjjiROk&#10;kUkpK+EtQDstAK138Mi0CF9KsWKsHOsg67uyTs2cowhGgEK2AwFAkE7EVnFzToyycUZ4wYnjO6uh&#10;HkDpOO0xBkZhRRQellc5c0hUJTby6TbAjAHCRsFuz94CTt6VnIPDxJKVZCWYvsNI2x2QshSRAVaL&#10;xCldT2bsRgrSWYbrsvYfDDHwvESq8kyp449QIPhaiRdEj0yOWWSFq42SPxmUmxR6hdxQGOJU4WVv&#10;BXJXT499Q3BAxX+1KY24fmCnAUsDpbYNfSs2WXlMJW8KyJJTahRPhvfIxFKgj5RqNtTkqBJtfXoV&#10;xYuJ4e4WKnXFKAd7A79iMASIHUEpkI6CrvphljMjS8NLBocA6t9UY6XWVL+MHheIBDd9tOFiFJs+&#10;mFtCAhT7J69cBYrQAFKo8lHYZSUGI8zf1sDCmta8+m/1fgb8nOdJYiPn+wZnSXSqObT5YAAKAAoA&#10;DFDO5XURZG3bDK80Z5jSeMsD2N9vTHYyRhjZ2G4oACqAzuub751aMn4kYdBc3p2JFasiUcPGwjCj&#10;Tt6kb4HiUroG40qwLaRn3KRF0jGyoUYoKGAgm67bGsjfRIKLqGJLjcknCWlfltqOrwoKWgelYJIu&#10;H42aOMtZalOnEKcFxKx8PEAQiEAePT3bLLIpPls1ZGUkjp0KgqQb2o4sb8+g8ZMbC97BUjJZYUXm&#10;JzWLEM21/IYq+AG1FHzx/wDiCeYb3IHb498tSe5O1eWMj6lBKbXfnlrdAEWBgDhcteu+KNht232x&#10;026g5qFHc9c3PbtgoHAWLEfAGsdD/dNZqrbxb7HFBuqF1g5enUQO5AvNr/TCGLruOu+Pqbc75q3I&#10;8WdJBsMtk0KvoGsnNKyOpeu9A/7DNDxGPlqrHSOY7A9SfLOo74LkCFvUlQTjtDLFEtMxOjS+kac1&#10;ScLIoilLMHqVlJsgjzwiQcJOhZdiy8PO0aavOl2wqrcQ6nSTZthZ3vfN1ljPU0SCBic1uVOshG8b&#10;BYyAvYe1k0svFcK0rmWRnAZAxUqO1ZTz8OsknkzEmz8axCsMiMgI6clmZcj0TxcUsibhSVkEWoUR&#10;TFTuR1zQhD0oYkDS56aiTmmTh/orieIiYdnjSxjyNJBxMrkt1dbIbC/Djin6+1UaEKL8sJjV5kGr&#10;c0jmsZZ04Qyo93pYKTtmrTPChiW1jbUCSSvnhaNUJFjuGq8jcSsfaB8BRgAVws0apMt9mQ38jVHN&#10;HEMkMZZdrXX0ObM/L9ys4x7Eqx0xsbSMt+86cJlbiXgZu5SMKy7myOtbYBFsdAG12Rf5Yk0bxqjB&#10;x1WTqCRjoqPHot2JTUobY9c/4mD6cWNJhs5EkQ1Enzx1ZENEE/hasDcXM3Jlf99UtlLeo88jNRFw&#10;2kBhbHYEb1kg5yzB7ctY8I6tZzhiEYqC0QJNeZz/2VBLAwQUAAYACAAAACEAcfXM3eAAAAAIAQAA&#10;DwAAAGRycy9kb3ducmV2LnhtbEyPzU7DMBCE70i8g7VI3KgTQv9CnKqqgFNViRYJ9baNt0nU2I5i&#10;N0nfnuUEx9lZzXyTrUbTiJ46XzurIJ5EIMgWTte2VPB1eH9agPABrcbGWVJwIw+r/P4uw1S7wX5S&#10;vw+l4BDrU1RQhdCmUvqiIoN+4lqy7J1dZzCw7EqpOxw43DTyOYpm0mBtuaHCljYVFZf91Sj4GHBY&#10;J/Fbv72cN7fjYbr73sak1OPDuH4FEWgMf8/wi8/okDPTyV2t9qJRwEMCX5N5AoLt+TKZgTgpmC5e&#10;YpB5Jv8PyH8AAAD//wMAUEsDBBQABgAIAAAAIQBYYLMbugAAACIBAAAZAAAAZHJzL19yZWxzL2Uy&#10;b0RvYy54bWwucmVsc4SPywrCMBBF94L/EGZv07oQkaZuRHAr9QOGZJpGmwdJFPv3BtwoCC7nXu45&#10;TLt/2ok9KCbjnYCmqoGRk14ZpwVc+uNqCyxldAon70jATAn23XLRnmnCXEZpNCGxQnFJwJhz2HGe&#10;5EgWU+UDudIMPlrM5YyaB5Q31MTXdb3h8ZMB3ReTnZSAeFINsH4Oxfyf7YfBSDp4ebfk8g8FN7a4&#10;CxCjpizAkjL4DpvqGkgD71r+9Vn3AgAA//8DAFBLAQItABQABgAIAAAAIQCKFT+YDAEAABUCAAAT&#10;AAAAAAAAAAAAAAAAAAAAAABbQ29udGVudF9UeXBlc10ueG1sUEsBAi0AFAAGAAgAAAAhADj9If/W&#10;AAAAlAEAAAsAAAAAAAAAAAAAAAAAPQEAAF9yZWxzLy5yZWxzUEsBAi0AFAAGAAgAAAAhAKPF74Ks&#10;AwAAcAgAAA4AAAAAAAAAAAAAAAAAPAIAAGRycy9lMm9Eb2MueG1sUEsBAi0ACgAAAAAAAAAhAP3Y&#10;NbLhYQEA4WEBABUAAAAAAAAAAAAAAAAAFAYAAGRycy9tZWRpYS9pbWFnZTEuanBlZ1BLAQItABQA&#10;BgAIAAAAIQBx9czd4AAAAAgBAAAPAAAAAAAAAAAAAAAAAChoAQBkcnMvZG93bnJldi54bWxQSwEC&#10;LQAUAAYACAAAACEAWGCzG7oAAAAiAQAAGQAAAAAAAAAAAAAAAAA1aQEAZHJzL19yZWxzL2Uyb0Rv&#10;Yy54bWwucmVsc1BLBQYAAAAABgAGAH0BAAAmagEAAAA=&#10;">
                <v:shape id="Text Box 4" o:spid="_x0000_s1029" type="#_x0000_t202" style="position:absolute;left:1250;top:6947;width:23178;height:444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97G05wQAAANoAAAAPAAAAZHJzL2Rvd25yZXYueG1sRE/Pa8Iw&#10;FL4L/g/hCbvITN1EpDOKyAabF7F62e3RPJvO5qUkqXb/vTkIHj++38t1bxtxJR9qxwqmkwwEcel0&#10;zZWC0/HrdQEiRGSNjWNS8E8B1qvhYIm5djc+0LWIlUghHHJUYGJscylDachimLiWOHFn5y3GBH0l&#10;tcdbCreNfMuyubRYc2ow2NLWUHkpOqtgP/vdm3F3/txtZu/+59Rt539VodTLqN98gIjUx6f44f7W&#10;CtLWdCXdALm6AwAA//8DAFBLAQItABQABgAIAAAAIQDb4fbL7gAAAIUBAAATAAAAAAAAAAAAAAAA&#10;AAAAAABbQ29udGVudF9UeXBlc10ueG1sUEsBAi0AFAAGAAgAAAAhAFr0LFu/AAAAFQEAAAsAAAAA&#10;AAAAAAAAAAAAHwEAAF9yZWxzLy5yZWxzUEsBAi0AFAAGAAgAAAAhAP3sbTnBAAAA2gAAAA8AAAAA&#10;AAAAAAAAAAAABwIAAGRycy9kb3ducmV2LnhtbFBLBQYAAAAAAwADALcAAAD1AgAAAAA=&#10;" stroked="f">
                  <v:textbox style="mso-fit-shape-to-text:t" inset="0,0,0,0">
                    <w:txbxContent>
                      <w:p w14:paraId="08D35B4E" w14:textId="24DA7904" w:rsidR="00911D21" w:rsidRPr="000C2E27" w:rsidRDefault="00911D21" w:rsidP="00636DAB">
                        <w:pPr>
                          <w:pStyle w:val="Bildtext"/>
                          <w:rPr>
                            <w:noProof/>
                            <w:szCs w:val="24"/>
                          </w:rPr>
                        </w:pPr>
                        <w:r>
                          <w:t xml:space="preserve">Figur </w:t>
                        </w:r>
                        <w:r>
                          <w:fldChar w:fldCharType="begin"/>
                        </w:r>
                        <w:r>
                          <w:instrText>SEQ Figur \* ARABIC</w:instrText>
                        </w:r>
                        <w:r>
                          <w:fldChar w:fldCharType="separate"/>
                        </w:r>
                        <w:r w:rsidR="00EA3261">
                          <w:rPr>
                            <w:noProof/>
                          </w:rPr>
                          <w:t>6</w:t>
                        </w:r>
                        <w:r>
                          <w:fldChar w:fldCharType="end"/>
                        </w:r>
                        <w:r>
                          <w:t xml:space="preserve"> – Utförande av tillfällig parkeringsplats för elsparkcykla</w:t>
                        </w:r>
                        <w:r w:rsidR="00636DAB">
                          <w:t>r</w:t>
                        </w:r>
                      </w:p>
                    </w:txbxContent>
                  </v:textbox>
                </v:shape>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Picture 3" o:spid="_x0000_s1030" type="#_x0000_t75" alt="Parkeringsruta för elsparkcyklar på Gustav Adolfs torg. Bild Göteborgs Stad" style="position:absolute;width:50393;height:2837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gfBgxQAAANsAAAAPAAAAZHJzL2Rvd25yZXYueG1sRI9PawJB&#10;DMXvBb/DEKG3OqsHKaujFMF/UClqCx7DTtxdupNZZkZd/fTNoeAt4b2898t03rlGXSnE2rOB4SAD&#10;RVx4W3Np4Pu4fHsHFROyxcYzGbhThPms9zLF3Pob7+l6SKWSEI45GqhSanOtY1GRwzjwLbFoZx8c&#10;JllDqW3Am4S7Ro+ybKwd1iwNFba0qKj4PVycgd3XtginbrltLj+fabUebVaPhzfmtd99TEAl6tLT&#10;/H+9sYIv9PKLDKBnfwAAAP//AwBQSwECLQAUAAYACAAAACEA2+H2y+4AAACFAQAAEwAAAAAAAAAA&#10;AAAAAAAAAAAAW0NvbnRlbnRfVHlwZXNdLnhtbFBLAQItABQABgAIAAAAIQBa9CxbvwAAABUBAAAL&#10;AAAAAAAAAAAAAAAAAB8BAABfcmVscy8ucmVsc1BLAQItABQABgAIAAAAIQBbgfBgxQAAANsAAAAP&#10;AAAAAAAAAAAAAAAAAAcCAABkcnMvZG93bnJldi54bWxQSwUGAAAAAAMAAwC3AAAA+QIAAAAA&#10;">
                  <v:imagedata r:id="rId18" o:title="Parkeringsruta för elsparkcyklar på Gustav Adolfs torg"/>
                </v:shape>
                <w10:wrap type="topAndBottom" anchorx="margin"/>
              </v:group>
            </w:pict>
          </mc:Fallback>
        </mc:AlternateContent>
      </w:r>
      <w:r w:rsidR="00911D21">
        <w:rPr>
          <w:lang w:eastAsia="sv-SE"/>
        </w:rPr>
        <w:t xml:space="preserve">Göteborgs Stad har sedan tidigare ett koncept för tillfälliga parkeringsplatser, då enbart för delade elsparkcyklar där ytan målas ut med vit markeringsfärg och skyltas med nedan skylt. Denna placering kan användas både i gatumiljö och gångbana/torgmiljö. </w:t>
      </w:r>
    </w:p>
    <w:p w14:paraId="2A205929" w14:textId="206522D6" w:rsidR="00B25706" w:rsidRDefault="00AA39E7" w:rsidP="00B25706">
      <w:pPr>
        <w:pStyle w:val="Rubrik2"/>
      </w:pPr>
      <w:bookmarkStart w:id="20" w:name="_Toc134518925"/>
      <w:r>
        <w:lastRenderedPageBreak/>
        <w:t xml:space="preserve">Risker och </w:t>
      </w:r>
      <w:r w:rsidR="00E76C1F">
        <w:t>utmaningar</w:t>
      </w:r>
      <w:bookmarkEnd w:id="20"/>
    </w:p>
    <w:p w14:paraId="2EDB71FC" w14:textId="12238267" w:rsidR="004D5135" w:rsidRDefault="00B25706" w:rsidP="00E12283">
      <w:r>
        <w:t xml:space="preserve">Stadsmiljöförvaltningen planerar för att reglera parkering </w:t>
      </w:r>
      <w:r w:rsidR="000A3156">
        <w:t>Inom Vallgraven</w:t>
      </w:r>
      <w:r>
        <w:t xml:space="preserve"> och Drottningtorget från och med 1 oktober</w:t>
      </w:r>
      <w:r w:rsidR="003C67DA">
        <w:t xml:space="preserve"> 2023</w:t>
      </w:r>
      <w:r>
        <w:t xml:space="preserve"> </w:t>
      </w:r>
      <w:r w:rsidR="00D32319">
        <w:t xml:space="preserve">till följd av </w:t>
      </w:r>
      <w:r>
        <w:t>stadsmiljönämnden</w:t>
      </w:r>
      <w:r w:rsidR="00D32319">
        <w:t>s beslut</w:t>
      </w:r>
      <w:r w:rsidR="00887196">
        <w:t xml:space="preserve"> om att fram plan för införande av parkeringsförbud</w:t>
      </w:r>
      <w:r w:rsidR="00EA3261" w:rsidRPr="00EA3261">
        <w:t xml:space="preserve"> med intention att införa reglerad parkering från</w:t>
      </w:r>
      <w:r w:rsidR="00531E04">
        <w:t xml:space="preserve"> 2023-09-01 (SMN </w:t>
      </w:r>
      <w:r w:rsidR="00C0745F">
        <w:t>2023-03-30</w:t>
      </w:r>
      <w:r w:rsidR="00C9356F">
        <w:t xml:space="preserve"> §64)</w:t>
      </w:r>
      <w:r w:rsidR="00EA3261">
        <w:t>.</w:t>
      </w:r>
      <w:r>
        <w:t xml:space="preserve"> </w:t>
      </w:r>
      <w:r w:rsidR="00C9356F">
        <w:t>Stadsmiljöförvaltningens</w:t>
      </w:r>
      <w:r>
        <w:t xml:space="preserve"> tidigare plan utgick från principen att parkeringsplatserna ska vara på plats innan parkering för delad mikromobilitet regleras, i syfte att minimera eventuell negativ påverkan av ett införande. </w:t>
      </w:r>
      <w:r w:rsidR="00667065">
        <w:t xml:space="preserve">Med anledning av stadsmiljönämndens </w:t>
      </w:r>
      <w:r w:rsidR="00C9356F">
        <w:t>beslut</w:t>
      </w:r>
      <w:r w:rsidR="00667065">
        <w:t xml:space="preserve"> </w:t>
      </w:r>
      <w:r>
        <w:t xml:space="preserve">föreslås att parkering regleras den 1 oktober 2023 </w:t>
      </w:r>
      <w:r w:rsidR="000A3156">
        <w:t>Inom Vallgraven</w:t>
      </w:r>
      <w:r>
        <w:t xml:space="preserve"> </w:t>
      </w:r>
      <w:r w:rsidR="00EA3261">
        <w:t>innan</w:t>
      </w:r>
      <w:r>
        <w:t xml:space="preserve"> parkeringsplatser</w:t>
      </w:r>
      <w:r w:rsidR="00EA3261">
        <w:t xml:space="preserve"> byggs ut</w:t>
      </w:r>
      <w:r>
        <w:t>.</w:t>
      </w:r>
      <w:r w:rsidR="00A855EE">
        <w:t xml:space="preserve"> Dock </w:t>
      </w:r>
      <w:r w:rsidR="00737A38">
        <w:t xml:space="preserve">är planen </w:t>
      </w:r>
      <w:r w:rsidR="00080D59">
        <w:t>att</w:t>
      </w:r>
      <w:r w:rsidR="00D875D0">
        <w:t xml:space="preserve"> k</w:t>
      </w:r>
      <w:r>
        <w:t xml:space="preserve">ommande områden byggs ut </w:t>
      </w:r>
      <w:r w:rsidR="007B44DB">
        <w:t xml:space="preserve">då en ordnad parkering är </w:t>
      </w:r>
      <w:r w:rsidR="004D5135">
        <w:t>omhändertagen enligt</w:t>
      </w:r>
      <w:r w:rsidR="007B44DB">
        <w:t xml:space="preserve"> </w:t>
      </w:r>
      <w:r>
        <w:t>parkeringsplatser först</w:t>
      </w:r>
      <w:r w:rsidR="004D5135">
        <w:t>-</w:t>
      </w:r>
      <w:r>
        <w:t xml:space="preserve">principen. </w:t>
      </w:r>
    </w:p>
    <w:p w14:paraId="5AC76EE1" w14:textId="78F4E9D8" w:rsidR="00E12283" w:rsidRDefault="00682EE5" w:rsidP="00E12283">
      <w:r>
        <w:t>Planen innebär en</w:t>
      </w:r>
      <w:r w:rsidR="00080D59">
        <w:t xml:space="preserve"> accept</w:t>
      </w:r>
      <w:r>
        <w:t>ans av</w:t>
      </w:r>
      <w:r w:rsidR="00080D59">
        <w:t xml:space="preserve"> en </w:t>
      </w:r>
      <w:r w:rsidR="00D831D6">
        <w:t xml:space="preserve">försämrad funktion för cykel och för tjänsten delad mikromobilitet eftersom det inte är möjligt att bygga ut permanent infrastruktur innan 1 oktober 2023. </w:t>
      </w:r>
      <w:r w:rsidR="00045C13" w:rsidRPr="00045C13">
        <w:t xml:space="preserve">Stadsmiljöförvaltningen kommer att överväga </w:t>
      </w:r>
      <w:r w:rsidR="00E12283">
        <w:t xml:space="preserve">tillfälliga parkeringsplatser som </w:t>
      </w:r>
      <w:r w:rsidR="00536E90">
        <w:t>komplement</w:t>
      </w:r>
      <w:r w:rsidR="00E12283">
        <w:t xml:space="preserve"> till</w:t>
      </w:r>
      <w:r w:rsidR="00536E90">
        <w:t xml:space="preserve"> cykelparkering</w:t>
      </w:r>
      <w:r w:rsidR="00E12283">
        <w:t xml:space="preserve"> om utbyggnaden av permanenta platser </w:t>
      </w:r>
      <w:r w:rsidR="00C9006C">
        <w:t xml:space="preserve">tar </w:t>
      </w:r>
      <w:r w:rsidR="00045C13" w:rsidRPr="00045C13">
        <w:t xml:space="preserve">alltför lång tid. Förvaltningen bedömer i dagsläget att det är möjligt att ha permanent infrastruktur delvis på plats </w:t>
      </w:r>
      <w:r w:rsidR="000A3156">
        <w:t>Inom Vallgraven</w:t>
      </w:r>
      <w:r w:rsidR="00045C13" w:rsidRPr="00045C13">
        <w:t xml:space="preserve"> </w:t>
      </w:r>
      <w:r w:rsidR="00FB07E4">
        <w:t>under 2024</w:t>
      </w:r>
      <w:r w:rsidR="00045C13" w:rsidRPr="00045C13">
        <w:t xml:space="preserve">. </w:t>
      </w:r>
      <w:r w:rsidR="00045C13">
        <w:t xml:space="preserve">Tillfälliga parkeringsplatser placeras inte ut </w:t>
      </w:r>
      <w:r w:rsidR="000619C9">
        <w:t xml:space="preserve">som regel eftersom </w:t>
      </w:r>
      <w:r w:rsidR="00B93F66">
        <w:t xml:space="preserve">dess utformning inte tillåter andra </w:t>
      </w:r>
      <w:r w:rsidR="00E63D20">
        <w:t xml:space="preserve">typer av </w:t>
      </w:r>
      <w:r w:rsidR="00FB07E4">
        <w:t>cykelfordon</w:t>
      </w:r>
      <w:r w:rsidR="00E63D20">
        <w:t xml:space="preserve"> att parkera</w:t>
      </w:r>
      <w:r w:rsidR="009469E7">
        <w:t xml:space="preserve"> och</w:t>
      </w:r>
      <w:r w:rsidR="00E63D20">
        <w:t xml:space="preserve"> </w:t>
      </w:r>
      <w:r w:rsidR="000619C9">
        <w:t>är mindre funktionell</w:t>
      </w:r>
      <w:r w:rsidR="008A53B4">
        <w:t>.</w:t>
      </w:r>
      <w:r w:rsidR="000619C9">
        <w:t xml:space="preserve"> </w:t>
      </w:r>
      <w:r w:rsidR="008A53B4">
        <w:t>Därför kommer</w:t>
      </w:r>
      <w:r w:rsidR="000619C9">
        <w:t xml:space="preserve"> resurser</w:t>
      </w:r>
      <w:r w:rsidR="008A53B4">
        <w:t>na</w:t>
      </w:r>
      <w:r w:rsidR="000619C9">
        <w:t xml:space="preserve"> </w:t>
      </w:r>
      <w:r w:rsidR="0053508E">
        <w:t>istället</w:t>
      </w:r>
      <w:r w:rsidR="000619C9">
        <w:t xml:space="preserve"> </w:t>
      </w:r>
      <w:r w:rsidR="008A53B4">
        <w:t>att</w:t>
      </w:r>
      <w:r w:rsidR="000619C9">
        <w:t xml:space="preserve"> </w:t>
      </w:r>
      <w:r w:rsidR="008A53B4">
        <w:t>koncentreras på att</w:t>
      </w:r>
      <w:r w:rsidR="00FB07E4">
        <w:t xml:space="preserve"> genomföra den</w:t>
      </w:r>
      <w:r w:rsidR="00D6683F">
        <w:t xml:space="preserve"> permanent</w:t>
      </w:r>
      <w:r w:rsidR="000619C9">
        <w:t>a</w:t>
      </w:r>
      <w:r w:rsidR="00D6683F">
        <w:t xml:space="preserve"> utformning</w:t>
      </w:r>
      <w:r w:rsidR="000619C9">
        <w:t>en</w:t>
      </w:r>
      <w:r w:rsidR="00D6683F">
        <w:t>.</w:t>
      </w:r>
      <w:r w:rsidR="00E12283">
        <w:t xml:space="preserve"> </w:t>
      </w:r>
    </w:p>
    <w:p w14:paraId="62CCF149" w14:textId="70FC5AFE" w:rsidR="00B25706" w:rsidRDefault="00E12283" w:rsidP="00B25706">
      <w:r>
        <w:t xml:space="preserve">Förvaltningen </w:t>
      </w:r>
      <w:r w:rsidR="00B25706">
        <w:t xml:space="preserve">bedömer att det inte kommer </w:t>
      </w:r>
      <w:r w:rsidR="002F6C53">
        <w:t xml:space="preserve">att </w:t>
      </w:r>
      <w:r w:rsidR="00B25706">
        <w:t xml:space="preserve">gå att </w:t>
      </w:r>
      <w:r w:rsidR="003C67DA">
        <w:t>etablera</w:t>
      </w:r>
      <w:r w:rsidR="00B25706">
        <w:t xml:space="preserve"> någon permanent parkeringsplats innan 1 oktober 2023</w:t>
      </w:r>
      <w:r w:rsidR="00C13F37">
        <w:t xml:space="preserve"> </w:t>
      </w:r>
      <w:r w:rsidR="00310BBF">
        <w:t xml:space="preserve">då </w:t>
      </w:r>
      <w:r w:rsidR="00B25706">
        <w:t xml:space="preserve">det inte finns tillräckligt med tid för att genomgå den genomförandeprocess som stadsmiljöförvaltningen använder för genomförande av förändringar i stadsmiljön. </w:t>
      </w:r>
      <w:r w:rsidR="000619C9">
        <w:t>Framför allt</w:t>
      </w:r>
      <w:r w:rsidR="00B25706">
        <w:t xml:space="preserve"> är det beslut om plats i en komplex stadsmiljö</w:t>
      </w:r>
      <w:r w:rsidR="00723F7E">
        <w:t xml:space="preserve"> och resurser för utförande</w:t>
      </w:r>
      <w:r w:rsidR="00B25706">
        <w:t xml:space="preserve"> som </w:t>
      </w:r>
      <w:r w:rsidR="000619C9">
        <w:t>är anledningen.</w:t>
      </w:r>
      <w:r w:rsidR="00611C2C">
        <w:t xml:space="preserve"> </w:t>
      </w:r>
      <w:r w:rsidR="00B25706">
        <w:t xml:space="preserve">Stadsmiljöförvaltningen har inte möjlighet att med kort framförhållning frigöra resurser från andra prioriterade uppdrag för utförandet av arbetet. </w:t>
      </w:r>
    </w:p>
    <w:p w14:paraId="21D7FFDE" w14:textId="77777777" w:rsidR="000263D3" w:rsidRDefault="000263D3">
      <w:pPr>
        <w:spacing w:after="240" w:line="240" w:lineRule="auto"/>
        <w:rPr>
          <w:rFonts w:asciiTheme="majorHAnsi" w:eastAsiaTheme="majorEastAsia" w:hAnsiTheme="majorHAnsi" w:cstheme="majorBidi"/>
          <w:b/>
          <w:color w:val="0D0D0D" w:themeColor="text1" w:themeTint="F2"/>
          <w:sz w:val="50"/>
          <w:szCs w:val="32"/>
        </w:rPr>
      </w:pPr>
      <w:r>
        <w:br w:type="page"/>
      </w:r>
    </w:p>
    <w:p w14:paraId="3F1CAE9A" w14:textId="53D808D7" w:rsidR="0093168A" w:rsidRDefault="0093168A" w:rsidP="0093168A">
      <w:pPr>
        <w:pStyle w:val="Rubrik1"/>
      </w:pPr>
      <w:bookmarkStart w:id="21" w:name="_Toc134518926"/>
      <w:r w:rsidRPr="008D66C2">
        <w:lastRenderedPageBreak/>
        <w:t xml:space="preserve">Bilaga </w:t>
      </w:r>
      <w:r>
        <w:t>- o</w:t>
      </w:r>
      <w:r w:rsidRPr="008D66C2">
        <w:t>mråde för reglerad parkering 2023/2024</w:t>
      </w:r>
      <w:bookmarkEnd w:id="21"/>
      <w:r>
        <w:t xml:space="preserve"> </w:t>
      </w:r>
    </w:p>
    <w:p w14:paraId="7EC1D64D" w14:textId="1AEA7E0A" w:rsidR="00496EDD" w:rsidRPr="00496EDD" w:rsidRDefault="00496EDD" w:rsidP="00496EDD"/>
    <w:p w14:paraId="5CFACA03" w14:textId="19F4C862" w:rsidR="00B44D27" w:rsidRDefault="008C664C" w:rsidP="00CE336F">
      <w:r>
        <w:rPr>
          <w:noProof/>
        </w:rPr>
        <mc:AlternateContent>
          <mc:Choice Requires="wpg">
            <w:drawing>
              <wp:anchor distT="0" distB="0" distL="114300" distR="114300" simplePos="0" relativeHeight="251658244" behindDoc="0" locked="0" layoutInCell="1" allowOverlap="1" wp14:anchorId="276FDE8F" wp14:editId="1DE41759">
                <wp:simplePos x="0" y="0"/>
                <wp:positionH relativeFrom="page">
                  <wp:align>center</wp:align>
                </wp:positionH>
                <wp:positionV relativeFrom="paragraph">
                  <wp:posOffset>975534</wp:posOffset>
                </wp:positionV>
                <wp:extent cx="6572250" cy="4166182"/>
                <wp:effectExtent l="0" t="0" r="0" b="6350"/>
                <wp:wrapTopAndBottom/>
                <wp:docPr id="81" name="Group 81"/>
                <wp:cNvGraphicFramePr/>
                <a:graphic xmlns:a="http://schemas.openxmlformats.org/drawingml/2006/main">
                  <a:graphicData uri="http://schemas.microsoft.com/office/word/2010/wordprocessingGroup">
                    <wpg:wgp>
                      <wpg:cNvGrpSpPr/>
                      <wpg:grpSpPr>
                        <a:xfrm>
                          <a:off x="0" y="0"/>
                          <a:ext cx="6572250" cy="4166182"/>
                          <a:chOff x="0" y="0"/>
                          <a:chExt cx="6572250" cy="4166182"/>
                        </a:xfrm>
                      </wpg:grpSpPr>
                      <wps:wsp>
                        <wps:cNvPr id="13" name="Text Box 13"/>
                        <wps:cNvSpPr txBox="1"/>
                        <wps:spPr>
                          <a:xfrm>
                            <a:off x="0" y="3717872"/>
                            <a:ext cx="4634230" cy="448310"/>
                          </a:xfrm>
                          <a:prstGeom prst="rect">
                            <a:avLst/>
                          </a:prstGeom>
                          <a:solidFill>
                            <a:prstClr val="white"/>
                          </a:solidFill>
                          <a:ln>
                            <a:noFill/>
                          </a:ln>
                        </wps:spPr>
                        <wps:txbx>
                          <w:txbxContent>
                            <w:p w14:paraId="294B49F3" w14:textId="5889901F" w:rsidR="0093168A" w:rsidRPr="00C76F57" w:rsidRDefault="0093168A" w:rsidP="0093168A">
                              <w:pPr>
                                <w:pStyle w:val="Beskrivning"/>
                                <w:rPr>
                                  <w:rFonts w:asciiTheme="majorHAnsi" w:eastAsiaTheme="majorEastAsia" w:hAnsiTheme="majorHAnsi" w:cstheme="majorBidi"/>
                                  <w:b/>
                                  <w:noProof/>
                                  <w:color w:val="262626" w:themeColor="text1" w:themeTint="D9"/>
                                  <w:sz w:val="27"/>
                                  <w:szCs w:val="28"/>
                                </w:rPr>
                              </w:pPr>
                              <w:r>
                                <w:t xml:space="preserve">Figur </w:t>
                              </w:r>
                              <w:r w:rsidR="00707386">
                                <w:t>1</w:t>
                              </w:r>
                              <w:r>
                                <w:t xml:space="preserve"> – </w:t>
                              </w:r>
                              <w:r w:rsidR="007D784F">
                                <w:t>Översiktsbild över området med parkeringsförbud för elsparkcykel på gångbana i Göteborg, med utpekade b</w:t>
                              </w:r>
                              <w:r w:rsidR="000D4F17">
                                <w:t>ristområden för cykelparkerin</w:t>
                              </w:r>
                              <w:r w:rsidR="001B0C13">
                                <w:t>g.</w:t>
                              </w:r>
                              <w:r w:rsidR="000D4F17">
                                <w:t xml:space="preserve">. </w:t>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pic:pic xmlns:pic="http://schemas.openxmlformats.org/drawingml/2006/picture">
                        <pic:nvPicPr>
                          <pic:cNvPr id="80" name="Bildobjekt 80"/>
                          <pic:cNvPicPr>
                            <a:picLocks noChangeAspect="1"/>
                          </pic:cNvPicPr>
                        </pic:nvPicPr>
                        <pic:blipFill>
                          <a:blip r:embed="rId19" cstate="print">
                            <a:extLst>
                              <a:ext uri="{28A0092B-C50C-407E-A947-70E740481C1C}">
                                <a14:useLocalDpi xmlns:a14="http://schemas.microsoft.com/office/drawing/2010/main" val="0"/>
                              </a:ext>
                            </a:extLst>
                          </a:blip>
                          <a:srcRect/>
                          <a:stretch>
                            <a:fillRect/>
                          </a:stretch>
                        </pic:blipFill>
                        <pic:spPr bwMode="auto">
                          <a:xfrm>
                            <a:off x="0" y="0"/>
                            <a:ext cx="6572250" cy="3696970"/>
                          </a:xfrm>
                          <a:prstGeom prst="rect">
                            <a:avLst/>
                          </a:prstGeom>
                          <a:noFill/>
                          <a:ln>
                            <a:noFill/>
                          </a:ln>
                        </pic:spPr>
                      </pic:pic>
                    </wpg:wgp>
                  </a:graphicData>
                </a:graphic>
                <wp14:sizeRelV relativeFrom="margin">
                  <wp14:pctHeight>0</wp14:pctHeight>
                </wp14:sizeRelV>
              </wp:anchor>
            </w:drawing>
          </mc:Choice>
          <mc:Fallback>
            <w:pict>
              <v:group w14:anchorId="276FDE8F" id="Group 81" o:spid="_x0000_s1031" style="position:absolute;margin-left:0;margin-top:76.8pt;width:517.5pt;height:328.05pt;z-index:251658244;mso-position-horizontal:center;mso-position-horizontal-relative:page;mso-height-relative:margin" coordsize="65722,41661"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DxjP2WaAMAABsIAAAOAAAAZHJzL2Uyb0RvYy54bWykVcFu2zgQvRfYfyB4&#10;TxTbqe0KkQs32QQF0jTYpOiZoiiLG4lkSdpS9uv3kZKcddIi3fZgeTgcDmfevBmeve+amuyEdVKr&#10;jE6OTygRiutCqk1Gv9xfHi0pcZ6pgtVaiYw+Ckffr/54c9aaVEx1petCWAInyqWtyWjlvUmTxPFK&#10;NMwdayMUNkttG+axtJuksKyF96ZOpicn86TVtjBWc+EctBf9Jl1F/2UpuP9clk54UmcUsfn4tfGb&#10;h2+yOmPpxjJTST6EwX4hioZJhUv3ri6YZ2Rr5QtXjeRWO136Y66bRJel5CLmgGwmJ8+yubJ6a2Iu&#10;m7TdmD1MgPYZTr/slt/srqy5M7cWSLRmAyziKuTSlbYJ/4iSdBGyxz1kovOEQzl/u5hO3wJZjr3T&#10;yXw+WU57UHkF5F+c49Wfr5xMxouTg3BaA4K4Jwzc72FwVzEjIrQuBQa3lsgC/J1RolgDnt6HBD/o&#10;jkAVkYlmASfiO+hhO+odlD+Ea7aYLJaLAZIRtNP57HQ6G0E7Xc4mkYj7zFlqrPNXQjckCBm14HGk&#10;F9tdO494YDqahKudrmVxKes6LMLGeW3JjoHzbSW9CJHixIFVrYKt0uFUvx00wNylfUJB8l3eRWD2&#10;IOS6eAQGVved5Ay/lLjvmjl/yyxaB1lhHPjP+JS1bjOqB4mSStt/vqcP9qgmdilp0YoZdd+2zApK&#10;6o8KdQ59Owp2FPJRUNvmXCPTCQaN4VHEAevrUSytbr5iSqzDLdhiiuOujPpRPPf9QMCU4WK9jkbo&#10;TsP8tbozPLgecb3vvjJrhqp41PNGj0xi6bPi9LaxPGa99UA6Vi7g2qM4wA1Wr86M5Cl+Q4tDekHv&#10;10chTvltgK0fp81P+WiYfdiaoz5fmcta+sc4WZFzCErtbiUPBA+Lp05ZAsi+Uz7IutD53+LBEyhB&#10;pdGwPwY+Sn6t+YMjSp9XTG3E2hnweeig5NA8Lg/uzGtpRmoHecgOJXs2A78DUD9fLzTfNkL5/sGw&#10;omYer5WrpHEgSiqaXBTosY8FKMTxWHn0v7FS+ZAN2sbyvxBvL3srPK+CukTjDPrQW+NGTOAp5pBd&#10;6CeSt590AccMTIh0+t/TdTZ/N3+3+M1JsW94lv5gAowRg51BxC/yNL5AkA6euP+uo9XTm776FwAA&#10;//8DAFBLAwQKAAAAAAAAACEAIw8zLCBlAwAgZQMAFAAAAGRycy9tZWRpYS9pbWFnZTEucG5niVBO&#10;Rw0KGgoAAAANSUhEUgAAAmgAAAFbCAIAAADui+WAAAAAAXNSR0IArs4c6QAAAHhlWElmTU0AKgAA&#10;AAgABQESAAMAAAABAAEAAAEaAAUAAAABAAAASgEbAAUAAAABAAAAUgEoAAMAAAABAAIAAIdpAAQA&#10;AAABAAAAWgAAAAAAAADcAAAAAQAAANwAAAABAAKgAgAEAAAAAQAAAmigAwAEAAAAAQAAAVsAAAAA&#10;AzKeTgAAAAlwSFlzAAAh1QAAIdUBBJy0nQAAQABJREFUeAHs3elzZMd1KPjaUUBha/RONsnuJiVK&#10;onZrseSNlmSHI55n/MERjrA/+++zI+wIh0f2SM+SxiFZ+2JSEsne2OwNaOxL7TW/WwfIvl1YGmiA&#10;ejHzkEHezpt58mx5lsy8ty6KN27cuHPnztjYWGGvUiwW+/1+r9drt9szMzPnz59vNBqlUmkwLHuN&#10;+FDaysXC26uDYm3s7Hi5P/hQSJwiPYwGSsXCg81eud+7WlqfaEwym1u3bhlYLpd3D2c8nU7H9erV&#10;q3v2rq2tsSMGNjksCUbLBx98cObMmUqlAiC1pwqcujY3N7vd7s2bN3/4wx/+7d/+LWYA62q1Wrdv&#10;33arrmxtbc3NzTFdaN1CYhT8hk9MTIQxB2aQ9Xr9xRdfrFar77//frPZDJyJ7n4VmAFPT0+rXLly&#10;ZU+eEVpcXET01Vdfhefu3bvLy8vnzp0Lh0oKjLGA5+fnFxYW9GpxOz4+DvmFCxfcrqyswEO3wTD1&#10;6grehhJnal9dXX306BH+KWp9fR1+GEYYC+WQlHcbDoAI165du3TpUigqL2/73q3S2Hjl7MVur/f+&#10;nTs4MfWQ74bMj/r/Vp0sbIP2arUanbulMbfUSC2/+c1vTMonP/nJt95664tf/CJTyaTrdbduv1Ou&#10;1Zlp7YVXiqVSi82rV6sHyw4ztSsiMGWePXuWJd+/f/+VV14xC0LuT37yE73Y2A8PDMBMPfZMmYFh&#10;S2xjY2PDpL/88svmNE0QeKjSrbG8AImLFy+meYxeSoCECTFRXbTBfkIb+zGjHX4DEeU+QSvI3bt3&#10;T2PY4ePHj8EsLS3RJ6cHhsQvf/lLoQD+l1566fXXX5+amjKQkt0mVHrxQ+eUY9SDBw/GJyaqj+8X&#10;Z88XJxpoB3ts/oUXXjBqN59By2ziBwxdgeFBvEkhYEw6hSfmdyPRohdj5b/7u79zk/x2NyiG4MIK&#10;FRMY9yQHr+WASd2N5zgtvULh1lbhXGNMBj0t/ws10OkP5re6r461q4XB1PQ0N2Dx/HaEJTajhWfK&#10;Ydxyd8jWG3ZlOFMGk8cQjfxnTws2kCm+++67KrxIohLLkoOxSU4VsS94YKuXL18OloIKGANdBRck&#10;uLT2CEAiDudUl7S2I2Oes33qkKMiqkbU2BMKDG0gZwGKCo+dnZ3FNurKiKSAtWBPV/CmRVD4/ve/&#10;L7aKOFQEA0+kfMsCvQpIjTgHiYQuXGmHCqS4ACDAooWW3Er5wu4bb7zx8Y9/XPA1RIJHWq+uiCYG&#10;WuD01lcrM3P0BhsVAVBxq/f/N4U4dB5aCqG0sDfWKLfJNGw+1jTm2oS2Ot1Ke6s8OV3otLsL93sb&#10;a6V+r5xhqdL1AWpBAiFzJGvCDycSIjLL1AWBKRZvo57HQ/M8SzHc1F+/fv1jH/uYTGDizJq5A2xF&#10;yC/MXRIEvEl3Gy2dXu/O7dsMydItyYsNGNiPIs4jxAUOH+dhhgHpsLTgWePDhw+pDnt6aY/ZoMg+&#10;UdcoOHBPFab72muvyWcoGsvOLZ21JzxQUUh4LgxQlTZXq1OzpdqYbAa5HEyHkRFjlCupyUIuGnZr&#10;IHJ4MHy3mKGcNHa/ChfOBKAd2PcDSu0Rm7gKt8QEgY3HaMiZwE68Ypez2OoXSpVaqfBsLk+c/CnC&#10;HQ1k282N7otjg2q31ZiZ1cy9XZlssgGWx9+0uPIfNsrQ1XdwPPmXyRnF9vjPk9ZhzQJwv1EBaeBv&#10;f/tbkeULX/gCIxR6Eglo2SQnjP0ihwGAKyVv5Di3BwXJqwFDq1dh1fhxBpN3/hH23CIHISSGuFW3&#10;QifL7jVEGhvIhRUtPCjW8rwJe/a4gScBw48TUUMFFfhVrJTffPPN9957z8pA0kVLl4BID0oWwzsd&#10;msc5/RgS2GB2SxswqKPoCjMxia985CMfAWw4rkihYiC0QqpbVILn8sRkZ+E+yc168AODOAD5CPNJ&#10;it99BSdpUk6KegjLkBiM/PTOO++gIv5SkeC+uLz8+Wsvd7c2ypdfLrZbpU5T7uysrbS7bRv00sRU&#10;eaJRqk8wEYZiFtgZO0mzg0kMU7UJZfaisRmkcDASMxswKUYFD2EMFM47DFFMgQmN3SFURsmXAJLs&#10;McRtykDq7Wbz/bffnr54cWZ21v6a/cNAwHBbwwGH/R9pZjFpIFS4SgzAwMZCXnUGQ41EZqvRiEMU&#10;P/rRj1q00ap2Uhsu/wFIDKhgCWZqNxzMC5cvr7+3/PDhg7Xu4MUXLkMiPcfYoC5fUh1+dBkoSoQS&#10;kLAA0oica55KYvuZlWzJEwI8EzRkQBs9dQ7Gk906eoIkSfhMPEcFEAAetYrTY5aBrO6oo0/hT0YD&#10;suZKq8+Qzxeb1bFxBsfiLXg5eeQeNqCFGzNrZsq3GbG6RhyEjY0YiS5uEHE5cZkFFyddw+1RasxX&#10;jILNQlu++dnPfsYO04Y1usQgOLmoSIQBSUWyAYMlDAQPUcGzNb5lLKLCkGQmjbkN7w3IPOmoo4Io&#10;zEo4HilQsW/jDnp3D9ECG7CIKWDEOGMjS+0JDxVgzo9JAG7J9YMf/MDYT33qU1AFeyrSPFS8UpfG&#10;5IwREYIuMPGRWkyZQCYqYR51KlJUiAwDKhHWKQQYbYinMUFFIaZS7W2tlxvTOBF69IZce/L/u2kk&#10;I6ldlZgOgpBCDjgpBmCG0PzaAJliB6qMkwKpNLMoeahaKyw9KnQ6hUq1PD5Rnp5Dut9uDbY2uuur&#10;vdWlQa9b0j4x1QFdq0t0d9+/e/78uXNnzyYmKV/cN1n4Z4EmBd2rV69qf/vtt7mS6cAAnVO+OeJo&#10;IC2hMEMDzDumLxBqwR6vE6yjBV4npJsPHiy+++7W/fv1Xm/sa197VCqtLC6Gz5IRKjoEjw0l8XbI&#10;iiGQSFQj8ORCAntKJDacMyq3QSUjNsyLroZHoo1rQkUbrFQvbNGI26npmcbUTLHegCo4T/Dslu8g&#10;F/lySCF7KgQg2FA3JNrTqMNXRukdZiRiwOhIMT2uhxn13DB2myvd4tWp0unTzefW4TEHWrt0+4XH&#10;rcEnpkqFZn+iMRE2wPiEaUtjfi5RMeWIy0wTRb2KigWWCt8GEAM18gT+41Ylzx6Lh5NNx9h8lzpj&#10;++///m/HLB6wSYcCmbVqFiOGCIXLGC7l2BwIMTjxDA8qPIh9Vrt4SJiDmQhYMMAmuzjsSrlnhHrc&#10;ogKSTwpb4AHbKOgSRveEj0ZiUhHGEMWAWxUFP7tH6VXwz/mjV9RwIkd2W5Af//jHv/d7vycY6UJd&#10;AQyVSqhUOxIANOoSpCwLsAdAi6SIE5gV1DM3Hj55MUpvXI3SK1ITUMuwFO2c+ptZ4jQ7AIylXoRG&#10;YtYO/If+L7bNAjFJ7SqdyDFm+dq1a1QX+jk+E3RCTHow7zTJ3izXKOdHP/qRB3JoN7v9Rm2s5MB2&#10;+gxyFCLztTsd67Drr75alx66nd7Gam9tpba10W9uFqfOvDjT6HS3U/vi0tKjh4+uXHkx9li0ylMg&#10;MeMwuLUVE/1hxkYsYqxa5BUtjFxj0r/JI3V7uHgVlMtuHj1yKNl+8KD3+PHq/Pza4iIMDVteOx8e&#10;MVz+xlIpTf1xNIYTc4HzsDSotJgRHurwCSEOSHUqIoYr1yNpUMSAopewYbSueWYgSVlZpVwuWTRV&#10;K9XSjgcRlyeycwMVvsY84E8kAlt0cXOqy+M/Uv35RyJDRww0Nh9Honp4YA81H7UGltPWQtbYhx94&#10;CnmCGmDAy63BVGvZ47Nrr75qxlNUYusIWQjHCpGf5C3VLQ9ROJJUx88jcxjCfHlU+H9i1ViZj+eM&#10;2HoewIMQod9wMeUTn/gEeNTd4oQrcgbOI7MiJBJxD6zyH72czUtDUgijhTA4V0m0VOyehWNsp95E&#10;WgUV0RO22GxZMQhtnpQEM0JSjHKrqMdtwoBtJPDDcVDRDoAUAWBIkAADAKGIOGCiSzzC+dWrV216&#10;Yq2QMCdCEVwgh1baowTFLYRCv6TrCg8BFWiBuRql0ZUIQcsQkLGPwTbFoiVldubvV89n0ZASYvoi&#10;uCdOfgcVwrJAPODqu9/9LhswBRZGrEvYtaSQ2MwykUOW47OEFiQsjX4kRYRo5te//jUtUfKGw8mJ&#10;KQ+AI3GyPVMscU5NTjr0zLaera1+c8vxd7FaK1dr+K702/VWp3ljpdyYqhSK1UrpN799p1Kt2IPO&#10;TE+bstAwJUfKjKdxTIJERAOQzCaks3Ikr2ckcotM1V1cbEqZi4teWvOST83TbseSNNZo1HestPPo&#10;0dTrrztdgTPZzzF1hW3WGwaTcGqMiXBlVPg0cWaQeyaYRJeTRqNRIPNiqoc2GKp36yin8nj+0vlL&#10;MVZ4McQcQSsImAJK46EJs0piAyp87qaeB446GKgMxHAe/liJE6KRwLeb8PFb5luFmfHK4PT55vFV&#10;+VwYHNJudj0X2dp895ceF9y5e/dLX/qSpSLzTfhYQhglc0yNKto5CT+PnKEFWNgfc1R05eHFYkYv&#10;Ho3gSTCGe91OenPEigfAXBEeZh0wKrILclyIE9paRdDXK3njWfKIVS3Hy1PhdWIibNqDw0Q0VcAL&#10;Xo6ItQQMWla49r4Y440aVfCDNN5SKg0MwTAeRAQwKLoaZYiiUfaS9V0VtOgBM7oMd4UcOZtOdUHB&#10;Eh4zukDCGbIgwSWBQauLHsRxWiVXIISTQgKn4YhiA6RwDGfw7xaYsXrV00SXxhtOHe2fnNlSpuG0&#10;bWkSvIH8kAqu6AGf+Im6mXKQgAcUtWDDUkaLDY0WsuA5ZDwpliiERUmT1m12/M7MqRoJuq3jbXKm&#10;u7SAlumjNxXhWxZs37/Tb26UqmMedrbrk71Sud6YdOAAoFoqDtrN3vpKfXPj5erghblGtzo2v7ps&#10;aTP/ePHc2TkPzMmFLmB5WlHJFytWsZ+he7/Ly0XeT+3Nz/eWlz1F81TAdDt/b7Za+JkplRqOFioV&#10;drU9+/YhOG82PROmwDzaY9YxTAksMPBggyp4nIoZ1B6m6BbACGn6TMZprincVCZILczAKBW2ZyO+&#10;9PiD1fWNGY+Q6bNaZfPwmxHTBFI9xgYnMRDOmKNQbOras4I9GuPFhnBn2Dhs+NrzJ05Y8EopI8zt&#10;ycHzNQoYm93BRq94oXZ6Tvt8KjyBUU7IH7f6L9UGP1xc/P2vftWMsyflMKiBsWZJzr5EXZoMa+Eh&#10;TJ+TRNROqOxNmft+yAHzOm9neEeGBUPCPXgCnOoxKq4wo8vcmagc5lZFFwzqHM9zQd4l9vGfGM5D&#10;8lk2sZQqSEQ6RDRv8+p4sBaGClfOb9FVQcjuMA0HJsViABjeUNclqNED5aCuEhwGAHJprHZJAs/E&#10;R0jK9AsckdQoXVwaZkXKhB9pecV7KyhCBY9G4o8gdGugKBA6Cf6tKvAWkK4EgVbqNemY8ayvNFbv&#10;ba5XprO9rOVCHBUGksTtCVZIhx8KlxTpynzZbZPaC00kcjBrDWfzoQuMIBs/9aF2yjxZNmiS8pEW&#10;Rh3UswR6tohxfp7pnJIde26uP5pfyF7NqtVkzdb775XKlepLH1lcWc0ifXND/oDHVGaPDByTjDe6&#10;lbHSXLFSKla2NuxZX5occ9rQ6rQKG5XNwVT2eszwCWve2bJ8aR+5sNBbWGg9eOBIvb+25og229Ey&#10;Zqe1nc7m1lZMCrVgmH26QuVKV64Uaw1YWl6uzs31hr+SOBF1hTVSFOVQS+BElwl5iKOFd3OQMEvL&#10;XztCQwCAZK4ck6XFLQzwRF2vsXFwFfVszTQYOHX2NLgxm/1ujQHDTGpIOBezoW1TARIJo1x5ELQa&#10;lYRZ134lYEy3yMBJ6Y07sHxaff7EiUVYcIwqnpT9yD93u73O4/aAITqwPX3A+dxqPM5AJr3kqHxj&#10;8be//dnlF18UqpyMCZemm1UdZtIDhtuoRB0/xkZQzvMmtmhn0wks3xt15mulackvRPr5BCfZDaMF&#10;BqgkEiZuS2QvBVIm4366kGC3sovFqfQTu16+YUgA7Mapi8FzRUE536s9wgRaQVRIhYT/qwhSiKZ2&#10;oQFYsAcVMIEYDyoKD4cNcB5/1IN6BB1HUvxf5LXHEh00RqxBS3YhhSClLkDosmTZjQ0biuBFD+iq&#10;YBU/hmgPeGyQV8Dl48C0g9Rl09nf2ihMn8FSnFcTkAYg2ZPz3dT3a4GQOIjCE7RUILcCCJXGUYGf&#10;HjFCE0p1YqVpNX3Xrl2DVlwjghKGtB+h52vHEn4YrWmycKEWqqZw2NhkoVSeGZ/sb6wyICugSw4D&#10;7t8xl50zF269805jmK6oizgmhe0pBtoV3r59CyoKvHjpUmnu0lil7Hc/HoV2Hj8qlYteD2PKMhyR&#10;MmxeE713r+NnFSsr3dVVT/gkHMpClLnbjDuvoBB8YhKtmBS3KtQSZq+iJVMCk374cPzSJS9k42e7&#10;Mes4VqEok0giph7mBDMvi7peFS2ulkEoqWSLimbTKLc4JwJLwC0RElfMw4zHrbq5hsWLqtYFHJk7&#10;hHQkNRYYmBGHQhpCSEAmtM8UFR6TztJEMANDpRqfP3FCwdksAE28Amlo4ZmsHB7A/M63ijOT2WHF&#10;afndayBbBxaKfgi0cfs34xMNOwwrRCYrUnA/FSX84Zm8jYDxDSWySBorhTCqcK3UmCp8Wwz96U9/&#10;KoDK3LFj4wAwRxhKkKmiVxejR8jyVhrgOcmv5FQ8iH2xPuUeeUdNSFIFexxGlsp7nZbIfFShHf/i&#10;o7AecSrGgtEuOiDBw7Gh1y1yvEZvQpgqiWj0klHyAC9tGO55HlR2Wm75oB/mo2g9TpzgIdSIipaQ&#10;NzC7ohvqCgbgD1qw0Tx+DFECHlHSuYprBATpMWf7/m3R3EAFUb6PpcTwc1fwKZiQS/HSDQawFFtM&#10;gtvYsTrz6MmilZB2dC1iZE1siIahInUMxPW5OdlzIH7ojaQRQD0voK6I1zhfWVo6c/Fc9/HD82cv&#10;dXv9wtKCl4DKV67fvnnLqFkbIJnMwiiH2pHf7Zs3BU0P5Jf9NvTGjSmviY6N2WdNSxibm717d4CX&#10;Jme9EGuLaebsyGwrKd/+y0mCl4UkG/tFWYr4pptJh1HF9MUVn/BEwshYXVmJqZRuOwsL9qGre63V&#10;cpwerYooiiYxebdbbFrPcVsGhnrkSBPKrsJ/tZtK7AHDIcWGQ+lN5EOcuPVjW7+x6PeyZdPC0jKE&#10;bJ74bJV5IA0hv0aCqQQSVgEngLD/hPbgCrQm3XJHBQOJn+dPnNSh4ANeUYkAsLsezMfhexnZRq/Q&#10;LJRerJ6e0x5ebScJKYt1l+Zbd99/6cXLd+6873zMIo51ilkcg4m7sk6GmOzpMORZsNDMiEcCHENK&#10;Vj6Ch9XyDUFc2GJmXIvLSRg8BGk5AEDAjAwMZ8OzlM+LJF2kBRfAunCuQBv8jIxNt/gUdwQmA5W8&#10;A6NueDgqACLwCPC2eohyEGxDTlF4BgnAFUBKwHlseYowG6sAoHYkyG6rDYPdNuRegSG4JAoGIRKR&#10;JY9BryIYYV575q7DLz9YScB548YNJGIKDMSkoh0e5FwVWdnulsITk45qs+18u1Ucq2OJUPBDm1Al&#10;Bo5awYmXRT//+c/byang/Mtf/rIPPthNUumvfvUrFZQVQcbqRNakVV0IhRRxPSrdw8PTkhSFMcq3&#10;6Yxtgxbv2VLC1qBY6XYmamPOTJo3Pqhdernf7b9y7pzFkddL5I227O5k3vNmv9dcXl51MOAFcptF&#10;1kt93kR1uis0d7v3QPb61Vq1vTTvR13luQvZIfnOztI+FUJ6YAnmCD9cCQPY00icuCa53GIYnyqQ&#10;ADbEFAP1JpG0YI92/OlL5FRwYmrgjEZ08RmzgwGsMkh+hH/RQ0UjSGBgGGGMgoSGI7zo0ghJdLla&#10;Epp2772we689RYIUlwxxDXhXUSINcctyWFdqOUwFUdziCj95+Kdu8h2HrAc6PGHd3HhyflLm65x2&#10;oTWYcJrkp1onuiY6pGj/m4PR/3KrX6uO3731XnPzYizf5E7hkmbEfR7okIQhqkdj2Osz9cZPJA8I&#10;85Csk40q+caoszGfO7D/8LkDScJJnZ2W6B8hTK/9FidkePIu5LvZ0KJX4sEqSLbKE8QOjbpUOPNu&#10;uqlFRgSJkOGuERG0oIVtCIkfu0BdRNClcFpiiuz4hMpAhNwapexm0hCNWaocvtkBj5gCsxKswkNp&#10;cv9//dd/EV/mCMy7mccGVKggJ1i4tdiPlUqwpwVOcuEKn1FBLnpxa7iil6IUROWtTCHCd22su7lW&#10;zXZQ2e9wxCmr+xA8AxiWkGXn7tn/ogXIw6Tvfe97169f/8xnPuNowcehiCZt4/DTn/40QYAxORTp&#10;Qc7OtDzcYj6bwElABDlzygywZEnhBNLeiB7UX3zppbkJ59jrbd9S/PdvV89dsjuUFH2BqeuN5eEv&#10;JeROX8OLPO+3975woZ6xNrw2h8ebHiQ4ZtVicsuXrni3aP3uzcrchfrE9lGHOUWdEiiH5jEDQTZb&#10;+wdJnJugmCN1mPGcjcLhwoLfkzWHbwNknJxEYXhsRjrAG6IYU+F0DJuBKVo4Dn80pxoT54AtiQAE&#10;F1TtNupgoE3TTZ/D9sxlxifGye8WAGzMWFDyBh+DpyW2rV0vyPDBYCPQPvNqLG3j1tg88FM3+Y4j&#10;1cmDAA8nM+GPNHY/YA81F9rFs1Ol0/dp91PRh9ruh5trrV7x7o1z5y8IXmzRypqth+2yQhW3Jl3e&#10;cuQglvHGw8w+p8J5OHwSwVKR8QgE0ZvaUZGZvBAkWX7rW9/S+7nPfc7TzQSgIiuwbJ5pEyyQ5bvy&#10;dTzjkF/xRuKgKPTwB+15sN11vkdS+EX21CsuYIxvR94SzjAfjqBuPxe3hEJUOyoClrW/ZJOQaFfn&#10;yfTmqg6baELhIPGmPTI9QmSkNK/DONKEDQOGg4+BgRO8gqJCQD4PEg/GmqAIZxhQdIExiucKMWTU&#10;C4x+UqAhghaFxuAJbsuNyd7mRuHMebf4xJ7wxAbymoQK0YAPxg6+gqQcqwHYfN4B5x6lh8kR0A4b&#10;QjxDQjmuWDo88oNJH743NGkivIXkMFkljJbJSfaZPa8VfCCi4ABxfmHQy3KVebUpxi1tYzgzhuFB&#10;izpsedJ07uGo3LjduPM7pUFtbKpa8y0Fv0vUBYy2lQCDZARPHmeqG4U0g6E9dkXVeMODqN2+f7/x&#10;kY9sMONdLKXhR61AbIj5Sj6uxYqHE2FDwTNr0QKA7SURVNikgfg0JOBTb5glzFrs4be58iB8bMyq&#10;mokCMBeOasOwYeCzyBE5kABAUWPeVg+WzkAYmCWWEieGnEziDGHCuw7m45C9Vgir3UKnUGxUrc0P&#10;OegU7MQ04G2s+Wahsv64tb7kB9r37t9/8803mXhYpJAhRdneyZpiq2Mrti50qovO7DVvYSM86Y0F&#10;b3KDABAftdvZsCIwkTMCD8PV4vfmcoZgKoZKFQJ9FpiGPz2ECmOW/xb+gpT6fgxoVyCXazEPm2gC&#10;HgbteVbdIqoFV3wm+IlAANj7e9xeI94kD2BpeOA3SgZK7RqDVURpLwhpUXRxbKpDBf4YJc5aiwgB&#10;eoM3tPAJHqThKnopzVjhG0w0QuLUJ3Lkf/7nf9KGAsz+jLpkdNojF3h4MOkWCVdJCyoBAjbwwSHp&#10;VMQv2jZ2W/zJmc7ivAdMhWJ27GZIin0ww6bQagilHqieecUe5u1r2VKoBUsqVGEszIoKTuL2mQg/&#10;DACzQJ8ib7zA6UCegNYxTpWR609O9e4vlRvj5emp3qCwsrpKDxim6vxyhCCZjoYlJs5YFdMRATo4&#10;1z+sDLx864Wsom/41Ybn5IdWaeCJK85V4EzUM316P8gjT28e7bL//Nij1lEhMlmsMGKslvR+UFgX&#10;fkxuEj9PguUzOexZH9BegoEz1QWA4ZBMF8wiWaDZYUjIQc56MWCI28QGSJ6bWvJ096xjA6thk5nG&#10;dsrJJE5csgyucniGdhjY+18czrcGk2NVnB7W8/bGdNp6ZA3Q+UZXMG1fLDa3zpy19WR8pjiSoooc&#10;GbmTM9iEMSwhlUXKpoxebogIu6cxMD5BXNIdYUu+ZOj8JO1dmJMCDObf//3fF1asK6W6b3zjG/Zz&#10;QhIP0Ys3y0xB1nBIBDWJHJMj+PO3GFMiUSEXKTAiS4AZzgMhjEbIkZa38IOud5QiLwIIVCPIYxQk&#10;yc8B4DbE0atOUrdEEw68oEQEOsG8I19BmYoiYThxonbDEQoqKlp+8Ytf0HOkFtg4NsXqgvPKlSta&#10;FC4p28GjoldGRFqRJqEiDv4xaYgWQSrA8BCE4gqMoiBJDJSqNV9y84t+b9jqMiM4IQWdwBakUckH&#10;rDzCA+p0gg14QpbgU333EMzs2b4b8gRbECUgrvBJS8xGnbxUhIp6qWxNUxx0mrVLlx6+c1NAJAtV&#10;BKuGRzEEPOWr6IpeLSBZHZXu4lnwrg467aLEmSsGQphr2LcKzATh2Vyja6KZMUIGe//VvswcO0/G&#10;wL4ojthh9snCbFAMJl0xIFyEuugQOUl0twhp3UalVodcgNqBGRi6UrfiyxKmkr0pla0CIY+lPLSi&#10;kDpJoeKt1jcwZLDD97S1qyS1D7GMXkK3JshArMKjDrOBAVr++7//+9FBR7+H2hqB0Se8R8fx1Ajc&#10;3dgsnm3U/MLpqY7Tm9+JBuab/fLDG2//7CfxVoIEGc8MEJcdrSVNtKAvvrtltdyDqWlREaABMLW8&#10;nSWuGSITtEvLJ5XoNYRL6+LSYABwAIQkaU7oVnZ54403YJBd5GZ0FXRjCcn8wHA2eDTuxp94SBVg&#10;aEElwQSJGCXekRczEhKi5JLbQKpjBjktxiY8IxVdmMR5sKeXOIKIhIdWDJdsbK+x6n0fUcyuxdUr&#10;METDjLG0Bw8nRzfh1wKV9QHedPkdoTpmKFyXgnNj/WTFK9AoajEWBhVOSkZXKooJFYkMxGQoDU5g&#10;sSGOgcbCBiduwcR6yDbFBsgbjT77DoCkrrhiDHgmEbQxBdqPWgLbAaOChCsYRBOfBwx57i7IiY8K&#10;pSluqVroZwYUwjbMVNTNBbP3rbt6pdSdv1+Zmnvw32/pZk5hUfCESYCExIzAgLGwuuAQIXLxoFGG&#10;zaF43dqy9cx3mV88wGAGg0q+d6QeikJdQUgxKoNxFOnE5coVH3oPrY4MfL5b5GgMQjZDduxhVZEm&#10;kI7DEvyD2Z012I+B+ARAwywchpgLPOsyynrXSrO3suhrTd6wpXx80qpR3ixDBUXAaLHblLzBaKcx&#10;ZU9hg4pRbN58Aca/HBxpOKnC2JNZYqBHfvQS6uNU5Mol7l8sj5cZ7nEwnY49sgYo3x8Oa5TL9+7e&#10;/Mv/8//44Q9/xBA9U0x+LrCyxbAcVqUu6EuflnUiL6OXcsBoYa+sImwx+FBnJCySfec5k0tYqrwC&#10;LWNVYpvFZ+BPWyXmaxR+ACS0UHEYMNCK1zxNYAIWFS28Lk8rX9elYNtvQzkzniFRsK2AxA+JpDSF&#10;sLdv34YWzjySPeucltu7kgurSNgHY9Vu0jsv5KUuywJ/idCuUfAFQwRy5ZFrhAQGeNSDEIYFDni8&#10;J/wnf/In+JHUo9dVl19KJGAII3xEpDAjJKJSaE0EWgBUMAaPcKM3ALQHObcyIoaJj89oLDWmfLs8&#10;6vDLvmYKGDETk1E52SuGmZZlAa48+HQ1WSdLgupomE4UygwFWswRn5mFWrS79dDdn8wUwUnNPCTU&#10;h48ezb52Pfsh5pVX/Cp/bTk7zIcNh7Cp0xJVp9kJWnEFAznMIBPAtmhiYbXWX1uBxapFIwATSuGG&#10;gDehkSq24ff6xxCQ5p0OmTRjczVcux+GTvhbcvu7yV74ntFGapIyjPDZuEXRMERDJyqiStQTOvxQ&#10;goEiAEfWi+3ozc81sHQUaSUeyTXAMol8AmIYB1B0S2qVIOQWWuInulrUFXSRcEtF2OYsZhaT0AZA&#10;YlLlBBInekED9jzq564zjUetwqQ/vkk5J4PyuXn532sgzbf7g2a7N9edf+nlV/7n//wPAcLuRLRi&#10;T3QhTJhuFV4RxiRuiggCh3gtN8SRKX8wELD4zqbVk+VJA+nJRyiXYzjuY82is/MW0RlwbEnDiPPw&#10;qANLATpND4vHg9AGWCKJaAKJLP5MswwArmK4ZMbr8ACDPIqxiHQoagfJqUIViXSqRDtOMMlXtYMX&#10;0QxUIBRn4fR4lU4gjDgCoSCo0RDeHswAjgInbHCCD/wAsIRbL0xRuBCA7ZggXdFrUujTXKBuBaAx&#10;kg0M6mIBXcGpEtTB2w1QLGy6grGQC0zkJ5OIpYgjvrDqo7XegvFrAPgNwXkwbBSGcRiQSTnHr0BI&#10;UczMG7b06cdIKmiFWo6JPzRDJ0roMJZ9pE7GhrqALl25UpHIbhYsg6zkfCDXrbGdUsVPXcszs6XG&#10;RGEpe0QdjAWTNOlWIy+gMdfwowQDA4lMx6g42dcQytnHDod/e1Kv4RRiuGIIheAzkRsdPiRKIjZm&#10;mjADeHs2GZjfT29sSKeon+CsYYyAChvDD6FCCcE2VoPbuCaG9YZo9GkI0RSojMW86QCp7tvuaYgM&#10;SrFmQS9IZh9EYQapnmbQEI1cI4lJCVSn0UD6gcEVwwGQ5y2YT0RPIHGiLRCgRO8J73EqnX5huVu8&#10;0hCaj4PmdOyRNSA5LjSLpaX779z5rcUtA7Ku98aN1TRcoqrYwc4YdDKpqLA2s+9xgsRgLxX2wIKF&#10;VOkzjmgYN1PZ7ZwikQzHT3hIRGFUnFi61c6gY/MXwshkKOYZ0B42LXlIIahAKGFgns+geEgtgDQE&#10;8yqMGRVsa4FcwQk8GtWxpxJxym0wQK7IRhjWJfUKr1ApTk2xRIew6bW1FXbpSiDwNiZWEeL2ICGB&#10;WQWAxQcFkp0ySU35GvUiRzNIKL4GYK+MWy26YriBHgmLDsEbbIYYSxsRuMGrowhekNIYYlrlUKyp&#10;BJ8veuF3sEyo7chVrtgD+fZeeXL7TS7w+CEyovArKsFtHtVx6nCyLvKaZeI45yBFyHgctJgkHVXA&#10;TxWmg+ro0EwFWrMT+dK8UyYVUQgvAHP16lVdWJI+Lde+8pWv+APlM43pQXurcumyWA55cAg5Kka5&#10;0rlKkBvhHDwrgn9Udcxs+zHn8Gckw5N8/GAYS4nKCLaRWxRpDLAK6Zgf68qG2+baN3vFb+cts5GB&#10;z3eLClqENVmht1Cpq6KLJpkcF8hPIsiU2LSLHtaUxFQ3EeGGMNsNPvm1BRfMZQoychb42QlNciID&#10;kwjaw+A1qihwosjsoQ1OwFAOAG4Lm7HBs4ouxbyfQOJEjw0RODF3nAprXewMiqWyDefpZ/aOo8mj&#10;jnVIu9oeFDvtM+Xew2bL1o31sBi5hAmKLHYkrtCGS+TxM6YwA87sN5fG2uqxWuZouIHCLiRiq5DB&#10;WPNjhRJUArN2Riw6x62BePBijtgUjfyQv+WHq6MOJ0NXMdw+IKIPYOkBS7E5OMBEk+tihiBwYgnD&#10;IjWeoVUSUV24CrrEwSoYjagQGQP8zUC/RNTiVvH7V1+XBUMzUAkWtrY8Vti1F+ScQRQbooyv5Ajf&#10;VAcyeCa7vXgwAAZReIhGycDIrgXp0AyAwBY6jFsY6CRpHjCi+MEbvblVQCYxo+4WZjy4FYAAbyvB&#10;w9ex8UicWoyFnLqoBUwauw18Qv8QxxrCRpPqCG4hQu2mGLnnphDS4Zx+BDEIAxtagq+lmEJR9DDU&#10;ULYRCRXRCQCW5haMSGr3z9Lane707KRfj8y99urCf/3AaUwgjKs1E3hq323DECrwM4A9xbHXhLbQ&#10;yJ6MwmbeMaa4VTcqGNtzbDQaRcCYKfBMnZjBmO9oNF59ddWnaw8Yf/Qu9sbCU7aDIMQnJqW5Os1K&#10;Kg30AMxFyKWFaAkAtuCWojKcmUcOp364OrGqMwp8qDdpAzBntEQIdwgqgBmqGTet8GsEFkMgsWo3&#10;uSp6YaMoAMDMWrKQp0JYID3SFVJmh0Bi9EjD9wDO/o5YYWbsuIztgfm0aX8NMECbHR9zf70++OXP&#10;b14b/tpdLGArYrRrbPVExgNclA3oBSzKK5aKHANN+YPhMl8WqRLWH7ywZpBeBE32o6KAUWBjWiyY&#10;+YIX5jSyYFcwbD0DGsZNAHiL/GGIhWrUxTIDuQEegmL+moYjAaGYYgnMnvGjrjG5UxoVvOni+YZz&#10;P05oWWDzx6msEijK0y+7TD8LIbIupL0EK8Q70MOJK968B0T2CAoo+vGilGChgKJwrB0eUQBOpOmB&#10;gCFvcIK0zEFkaMkro8AZXVrgIYJbJAiiBV23RuFfBX4Iox7RTRCJ4a7aQ3YweFPMmmlNACrlqen2&#10;/INoEQSQkOzJm0jkgU+kTnx6YJkUJRz7VTHRyJ4EPyoVrNIPEw0rNZzUlhEMkjgxO5QTsTJ0FVeQ&#10;2qnUTJl9r2jR3o0bN/y4U/Tt2MCvLdXPn2v4a6b2cMODSgMNcUV0hE+EiEa99EzAvRVooMec66vx&#10;mBMeU8OuyG4qA/MI2t23wTxaugwnbJDjUd5e9fZXWONuDnejOkxLiGyOmEdwSNLQAOpiC0LsNrga&#10;QRjrbGDUqwskbk0Ej3DLNbJJya0wcM4kdFlRmQsUtVi/Gg7SNGlJcqEID89VUUIhQQUYzxU09LJ5&#10;SLQrwDCPB1SMhSp7Qwl/CWnAHf6KaoRCqA8/aj9INtXqD1a7xVcmy6fbzf209KG0O6TdGsz2N1cf&#10;PPjKH/zBt7/97cidLJs/C9ACCnsKUzlgrnWxJUO4tMMrCcxi3BLSQFsWjRDm+YfT4tGQEZxaWCq6&#10;7F7F1Shxme2GNTM8dWBuI6bDwKyFb94ic+AhoYUnHA8S2AyJLtQ5tlEBwL2hchu7QMBBVwVydfzT&#10;g+FCrSta3u4Rx0UBGHwu7uc//zkM3F5UtUuG0Oca0JJWLSNwpcuGSVbjNW51QQ4tb6cfOxJ8es8W&#10;k+pSr92nOjwyBFdVAa8gJ3Fi3kE6VWgPbejCGBKiKvwSQIQMAKJkXsmpLkYQCg9gXGEgguFYokPY&#10;tGiHh7pMpVvFn3ZMf2IswAxXQr0Bc7JXusKDsEUQV6qmMSV4fg5aNIBhCyA26SpfEjC0zVzDqAJt&#10;0lWiAgAwndOeuGxFaCBTx+Fmu2OfUpsYl9m88ZWGqMR0J5yGqBMHEuT07ib0ZHjJZ4ZKTgCyhDEM&#10;tuBH5vQJ8D41NkzM8EezxorUBe6enzOtrHjE1zrRd2txQSIOxZzUKScEJC+7CpFVktSpQrEhAdvm&#10;SjxasoxAoT0MPgFHC2xhq66AzWmo10zFGjeTdCdJqSgg04y4hcc8Qo7bPFfagTEVJDBGaQSpUB+3&#10;QQOoPkCHL4gZAgNihx91AKTTwkW/u6+Uq+XTP4dygJ5OuEv07hfKvW6nsbV4/9GjG7duCUwsT1xm&#10;FYjJWK6MhuOFhR3MQRgGDAK3L+R99rOfDdNikVw9P3ZkJ5TvQj2MNYI1E+UDLDhYwozsxQNlDqO0&#10;K5E45RgmziYDMro4D3MXNQwEADMHUA9WtbhN4dJYfBqIqKteFYRExghVHExiQ12Kki/lRftyo6RD&#10;MjpbdjaLf5lV+hRh+bxGGGDj1TamuqwqQiIANKwlbjEZRDV6kkcKdClB0kUCn4psAaf9sS7lu9/9&#10;LkGMogqieYCKPfoX091q32/WyKXohdDkwkkEcsGjkT7xgC6WPO2mQCt6/p5NU7ns9/i9jbXKTPY4&#10;GUXRjXKoNNSewZx0gZlF4ZNo8fTrubNmsEY59iXEhFmd2cT8Jsb3Ux14c8GoKMThAamJb6mhZcuz&#10;w7GJ4ubq2dc/tvree/COKMRABWZeRtXoIkfbSqK7R8UAe9aurwQ/8aBnDNkDS3aujnpYmso2CAO4&#10;f3/iE5/wUf/gZ6+hz9MWU8auDEYuGLbmY1cchO2ZR6ufpJDQlZaA1M7FwpUi+zIAqKiu7xsIXk/L&#10;lJaZN+VLZCr0hBwrDfwkVR8RCgzLsbLEQCiBRZkL7fSDh6A+IrBG2JRsKrzUDoX5FsKCcPSNjNnz&#10;liOhh6c9yew55JmN8+3CTP1o+fuZOE8BDtAAu6uXCsv3bvcfL9xceuyW1cb2KDKTyBIWdsismafF&#10;BAXicAbhSfyNI8SACZNl8VHJD2TQ4S3cJk7SGBtOXEW3cA9GG7YOmNGyw1gCMn3thkcQBKyFf2Ij&#10;bFui0quenCQchiMYAk9Qx5VCG/IiN4FcdvyHf/iHqP/BcF8ezBCBmDyIb0OOOo2pQCtx8hGqI3vw&#10;KXGqiB0OhUJknFhe+Ikq6imI6wKmwCNTwq9LHnWrC2bB2sBAjjG75NCzXiLoJWPgH3FPt9ASTQVF&#10;GPAvEhkFHi35WLIkAolAaqR2daejGrcTp9TpizYb64WZOQBowaaLdKGTIH2yV8xgFS3P0dHylrIv&#10;81FCMPl8tEwNvZE9tBTXQKUeSkZiBLkuQ+jE0sS60PZXQPdJeufw/lByYebsYOVx/dIF23xHgdkL&#10;scOkGGo3EPPoQqs9ukbw73nrMac/+VloTJv+YcLYE+qgRpKyHJYcS1gVM4uNzJwePpz47GcPTN0H&#10;Yd6vjzHQDGNDOkmKHIs1JCZUOzfXyBpDRTwoEDJ7fqGLqwY8R5YXM1TFUn99ud9ulrxpPDyfhIQx&#10;o8hIuIm1Iz0zbLfsWRjJMwBA8g602KOKoB5BYD9xQBoIT2YuKJl+C15NTEHhPFnfrrXSCDowGCWV&#10;ykjXc9xaLTd7g/Ve6fzpn61+DvU97xDTt9IpeE/g17/46Wc/93nBMYzYPobVMhRhlDGxP5BHImKs&#10;gc4bw2du375teZ7HwGkFwW03yHUgxNmYpYFcKIwbJDcQuAOQlYPBqhDAK7AHmN2yYUMizSSzhFCj&#10;a7SATHUt6nCiIre5VZBm2JCgqN07k//4j//oCRZI3MqFTmjtM+AkEX8BSVLDXQ0PDlGJRqioAp/Q&#10;6sUkl+ZuQidugSn8ljh2dcQUO5xyQyJqAw4X44wStrnQEnHcWPhBOiiW3ak36MYVDACFZrSgC62i&#10;ghzObWFhpka98MjKkBMBb25BwgASXQAEt2pxjcARo0qTU917S1kELxZFJV1owa8EDx/GFXJUTAp1&#10;UTsd4vw4hKAasrzNMxkT//RvykyNyLubBP2YC/NFjb5Kb6CP77ulkJWtlt+mTJw7W7fcWVy0XqMc&#10;BS2ap72gkgjtRr5ni9df/V2a/tJ8aXrOjv85cmfwQC4VPMTkZrS89Lu0xArp0w9iwsD25OGojSEp&#10;i4I5dAUD6mRHJYoW0SYwRxfDM1CLaxibOm1LdVxSCzCdmVlvbRYmt5/+cLEYRUCBglMETlf2HF2p&#10;RYX45jdaYFLQhT8PM1I3BBVsP3VKgCEOYC2ARS5kRY8D9EDvpooMqtxvKEOGP2C0jxA75G320/tW&#10;YaxarpROz2kPqbNjg1nK9Ttb3cxG/8df/uWNGzftrjxXcytDuMpJApNQxVaONLOMgf2w3QjcLJ7z&#10;iHR5jtlYHMPmG9VZFGDRih0qYdzYECuhVXDiKgzFkpm5GzXsyT4jIDYhJKMEWEKe5z91BS0pnGsZ&#10;hR/2zxGexJRCQWayUbYL/+d//mfZy7EkuTCDQ8mGj4SbBAOuiaI6AAezWiJRSUso2pY52VNku2De&#10;lYalZIwpsdtTASymqMDgSjSaBOkWckySF3Wo6FmaDGzBAIkwSXukM5ZQgoIoD0lIp5eWLOHhpEm0&#10;4IQ8SiCJK7SxnkbFREClvTQ2TJPtZnEsW1RBQkUmJZJufvhJ1UmBE8wHFbdkdz0O/vzwWDGQjjiB&#10;0/oGORFf3M9D6sWJFtpgDHbAjuKte5iHU4FseVIfd6zqT4ZuLS3RP53DgG0DdSpH5rnfG/gbnxde&#10;KDQ3e4sPSzNnsy/w+WLwEYvJJQ5LUAkP4umm3isDfpQyfu6c8yUiPw+H+3MSCziGESCMTYulGI/D&#10;CVrsKnSeN2DA+GKlWI0AImlRo8YMz6BfrE8MNn35+bI7w8M4iaMCUqPwxadMKFdFkS+EXPlrhmon&#10;ekT94GuMfepQVFPIhrCZDscjngjIpIhEgGRSWoSYsJ6gBAxnuIzGIHAwE/letrTgnLYxeiqShzmt&#10;n6wG7Cm2VtcevvULX3J/t1wWJmyhWGpsDZmaLZ05VY46m8ZyPykHwwKH306o572CdUmKKO7GzMZY&#10;P2A2Fg6gApsCFYQ8x3C3DNLwQKvilk+qiAgSVcCMaAxyADDACcAtSCcuMgqfTOZtFABFkmPSgiPk&#10;RFCnH42oyyWBXFeeSuAP9446DhVU4sRYNvUxJu4TD2hjrC4pFksgRROrCmh5n4iMHIm0oIhuogWS&#10;vGI3NSqUrAVFSFAnixCJc10iVEhHIn4qoIhE0rNb8AhFSZhHKlDRvCE4RIUgGYAsK0qsr1XGsnBh&#10;xrWhgiXYRjCcyC20lG/hgm1fP/AXSd0yzlD1cUgQkDWKe4rFjVnWEo0m3Ruzoc88CXozF5RJvdeu&#10;XbO+CbVQ9fzCwtnLFwebq42XXqr+8pezw9ekjTUkj+EIdXt97+/4Y5+2Oo2ZUqXWX3lcmpgsOrYd&#10;4j0CquEazoKDpEPP3tGeP/X1wQeTV68uPX78/Hzu4iPUaL5UmGXCTMP0ZkJFGLqlOqbOktlPzLKr&#10;bIdJtqqi4DbMe4fIoFAd46Xii1UM/IwBCaEDErbqqgDWZZpUYNgZe9x/nzhhHhPxFPQ4MI6JzRkI&#10;5hqOTSrwTARMQHIbvGpnTKQVjPIenke+Z90Cb7M32BqULp/+2eo9FfQhNNL5WqvbKk/Ozs35Sw7L&#10;Kytf/OIXzSCDZqAIiu/Cpdk0xUelL2SLJmED4j60dkV5JAAYD4A9ketShLBI4ayO7fF2eMCH22vh&#10;GNKPSApYu15o8cxDhHIGqRL4A0CXAhu/ZaIkJZ16njGWDH+MvXfvnroHaX/0R38U34iRvfg5/UQs&#10;yA/UDjNCenmvQmTu41YjSLc+94NJAYI3uQ3xY4ikiDR+OHloDKRY4PkZERS3Sp6iunaRhSAemtrr&#10;aIGTTqwDpEw8hHSyggRMnzBHfEEUtpigEZx73oKnE+t3eoMtQpLYnX0KrnBBXse2LhGDICcYofLM&#10;EBZmWop5MTX4p958VgNjSJqI/PAD6kbBA5tJwX9MsVs2poUOIdytfACYURgbZ7HIg4RmLOjWe/2p&#10;Xnfi4kV2BrlyAPVndznbbG7YZWaQdlpjdX/dur/8uN9ulSamChWf3c8cljVk1wNLmCLV4Rn/KlSq&#10;wmo7CwsT3hsaflSBIAeiOWwnwaFCRYUOQw+BHF2LsABgnDCyWF04xJtbXLErKxLT4RakkicsfDic&#10;pJliI/tZC/NLvaxRehINwlZNIodNvSqoKPmWI9X3TpwJxZDVbGHFA7ki2hhKSwNOHiLhQCwgJAsT&#10;mHim+OLcxm0AJIT7VZzT+vnmhLcdLUye1s5+Q07bj6kBNrjULrTf/cXF6Ymvff3rfo4mNHD7sD/h&#10;w46EcWscsdeD6TIGBiCACt8gGa5gLf9FMIqxELIiMAegYkiyDqMCw+rULU4jDWjBGB9ThC2Yg0Ok&#10;1VFnq9aw6ILUlWXL4XEli+VOceCTj4NGAYgdWIr7kFAF4zcKsOQUr/MgCm3yuhQO8MY/0VV4Pg6B&#10;YU/U4A6Q4IQUPAUt2c7jZG5lo4kEnGK0wtUxIFg4M9eYZxK23QV18mpH2o9BIVTQ0kIoqGxqkSBa&#10;BC8IoVVGUCUFjrSnW0NggySW0ZE4yxNT3YVHIqIkTGpyad+NPCE5ZgWT+L9+/bonSkKtx+esKMwM&#10;aaoGQPMYcEt89ZDrMHRhpkmjTDp7C0WxXiIzVIsG0zSCjQ1oMWukVswyIzHF/gxfq9ubMnu1iiTg&#10;FBS2kbGHYWkbZvgWjC8H+SnndmoUIT3Rkjs31/vrKxr9+ZTswNxrMrG02j+EYoNPMUKWQ1GEVSGa&#10;TZuPPgw86Zic9G7tCU4iVNSILkIhUfgOxWrnNSxKwQOPo/+8ZvKj8u1ZfZhDi47EJc7JmUE/+8EY&#10;tzJZUMX5VgQHsFostuJRSOBJ/hu3R70+I3EGOtwr6mIB92Ac3DuvWWZKBeYDGBNR3PJVNkSYw7Do&#10;rajH7cLZqfKTDykdVZRT+KNoIHuivNU7N17drJWbLX/O9r4JNb8mFxrmawVtNrXE1B8eN/dgr4Ja&#10;DJHtxHEh6Tvf+Y61lBM2txF/VfZDzmaYEDxsCR5+5TYZEmcTpIwVs8CkbAqAFOI7D2SN6iKgCgCL&#10;WR6FYl4QrOJETGTAIGOda2xwhSi2NUILMvJosnwtwHRBK1fBLyWzdgzrirGR0rBBqzSpHSfYA8PD&#10;/WSFN6kES8B8iBV+aDlOEjbPcNQBmCAFDMhQNdKOfwGQSIwgFMwYwAnMKGbBMVcCiasSvKmEC+eg&#10;nlQhgY2W8EyE6MhCebnUb23KoADsaD0MJiOiI+SeIDpezUzhls6JT0acmCBXtxhAmk5CItyqHJ6a&#10;4dhmTnIJ6zIQKoWNUbLFxwg2XVooVvI2v0jTvBbtc9ZDS8tzZyb78x/MXn1l/ic/85udw3PyBNKW&#10;CMa1pUK7VZ4dbjdT31A0X9vPviXU7WQvDTU3ChsrhXI1O9GVRDnOcHgakSo4VA+N4Z+A/MItq+r4&#10;hNBHP+o3rZSc4I9fgRyScBkVqg5Foa7Qm7Us94nGPLlgVUtgeNJFhG4nWzFMzQ4WH26vJwoFC4KA&#10;hJY1WmBBzkLcBv6E4Zj2+ZQvJaT7VQim6I0AFPUwIHWhjboxxLijEeuAca89gPfEbBrX/QHIQmmi&#10;UrJ32BPmtPEENUDhzZ4I23306x9tbVhcZ0dSXm0QfMNhhAkh0iyHiR+etHk30IyLPkaJaGKQhd63&#10;vvUt+yFrKd/Q8Vd/GYbYdzBaDhBZXCxjPDhJXqTCzDiDa7Kr6BX7mB/MukikjhP5IE+LAwt2zBVv&#10;YZkED1rAEkJ0FTu5GAsJ3zMQXbQiWcoiBNGlJUjb5iJNnxDKtfkUiG7wRhakRXbnqw5vA79G6oLc&#10;LSoxEdEVVwpRsKcLcgxYVmMpSWfWvKUCCdFAYgNXqTePCicIiVakw5JTaLf4T7LngfN1JJAmHfwY&#10;1uW0tre2KnHSM7owMxt6y4862TqGzRfqfoFD/zKWK7payBsiRD3EPCR1Y0GaFLNmeKg6TSU1JpGh&#10;VacuV0WXFiwxb7c06Qs3g8eLnXK11GpW6zVm+kzFIh0MgIQkuy2V/dHT3upi2wptYqrW6daKmcIB&#10;KIAxmWUOxfKlWpNEs6/Otlu+lOvjfLoLkUF9D30oWsouRuCZpGE8ZKTSDJtVly9nffKTxgYJLSdY&#10;5LAQjQEnY0MICdTxQ4FY2pOiWcbnky5r2fWlYr3hj8JCZa0KBVQcKmDU0SKX1RVPQdEtu2WluhQa&#10;4JuClYlz+wTz4Wp8y4/fj/wWa56SOlvhwxbLOOMzkUHxSlR183QwM+Vi4WGr4I9vqvjL6aflw9aA&#10;+fLnqcc3F1eyHzRmh1F//ud/7srCkDaDNisxffmJfiZXJtpYyO0sAbNUzzBEZ3WhzXbKZ3Sc2YJR&#10;0DoAOVRSS3iRqMQ3DIE58cDuow4SoYDRwsHi7E6dYyR4MJBI2HxJWgpvic0lDDgZYUYj1QAOT0Pd&#10;ENspYNhg1WSRIdAFY53L8tFShxNkcuBgQLtRokOwDTlmKNlLmJAgFGErhQYAMRA5nCtacEIhMMfy&#10;PAAw5tDSmlo+E3coHPWEJ2BGrniW7P2CwhUkbXi5N5N/WBLpkVFxG0thA4kcs5Od1j7ONs1QCUM4&#10;0Rtge2I4fiM2KcT22mEG1X3zm9/8+te/bt6pVFfgJwWFa8FVajyYNDBDyMVWTZMpM8vEcdVlmkjH&#10;KbgJnNRuyqhaCwBsMDYTZNVidmjAbD9eWX1h7vyg+8gpGhgY9uQEq9oVmJ2xAFv3sY5Wc7JScjJb&#10;nZnLXgVymjo0fngkGLyRFzljjVLCtDQ6uiyMjRcGPX/42j51sLLouEGetAfNPhO/Y1ckhQTRmG76&#10;1CL3eMzJh/HQ3ucvVh6swz17g4SuVEGXEQawRvpkuuEC9J/AAIAkMgDmLcXgc5uEjs2N8twlf5/H&#10;E47uWwIAAEAASURBVN/e6mP14tBX2B4fMQUQghJnjFJX8pjhcUoEuUJviRlDUl0lKBobjelaubEx&#10;cIow5dmwDHqMc1Ko8cp6GCszEkdcaYflsa0nAifKuUp3UFjqFC9Ol/v5r9znAE6rJ6UBRmE50158&#10;+N5Pf/zatatz5y+sbzW9KmmymKZJZDcCuknkPEclapbZ/bVr18y4sXYnDED93/7t3+Bn99wjfs4h&#10;5jLiZKMjhHSxZjCRZkR2MULYGrFvw/HJ/7ENUr4Epoxgk4CFOe4U0pGLL4ULBQN7sgEAcmz4wUak&#10;AW9OIWEzbVfHkwUai1ljxUoIAy0SgRkPtKEQWd25N/FjuLoWYPamdGXPd3P4eaA82zEWcnLRg1CO&#10;rkrSAJ3A7IBdhWb0/vEf/7EZzELnTnDMI8zXMUku/IeMNMZzSaHdfBEtD5yvG2J+TaVGao8un0Ho&#10;dNrZp+CqVbKE5UCC+d2cRMueCs8TOrgOCT7NKQ143kmxsXUYGYUHMCONB98S0BDIIWS9FGIikCMy&#10;5VM1zsGYNb1uw84BUIshJksOA2Pg9HDR1uusVy9fmZ1pLK9uComMRFfiAXLAXl+xSmLHDT9ZLhbK&#10;rc05P9GsV/3apzw5nZ247hTAYQ8q2lyxGnVogxm7FoRgYwlmttKYbm6st1dW++3sr6bXfYeyVvef&#10;v/Cytr4uONOS9M+EsgWuNagzA68Izc76wDGEgXyH/vP/C48SJgdLsE1v0Y6HYN7tCA0qMiNkUXnS&#10;xcItC5xr+sveg375/OXenfcG41PlRvalT1MAEnLrKqmRkRjOwjmRFiIHHrQozVLYc43kDhoNTACJ&#10;qEYl2HPVXlkr1h5udMuD/rna4MJYqTH0mt0Z1LCELiq7rzAqtMCGFK7F4DCtcTdwapGwl9teFKuM&#10;V7KondpPKx+GBsT1QnP9tz//yUeuX3NA92d/9meoCLicypSpcyF5gh2z8iNNBwvhseySscLDfOGR&#10;JqUHeQVyofkP//APXZkdl05GuaeYEZeTsXIe9bg1kHu44hAeOzxXZpbwBNuAtdhLCWpJOsYZTvtM&#10;0QAQAbeG0wZy6rFE1QKz/Ic0hBqDVjAAPz/Mgtfw5y5ipcDkp7ESMD7lTkMgx7zgiwR/ljiN1Zji&#10;IHVBLiWI10pghlCmjIeXgZ/nK/BjSaFnJFQgjyF7XnGLLjwRRGCQ8MQXjCHhuucojTFQwrCix4lQ&#10;mwkuATur3FqvVLPf2FELHkhtYxTRMAaSjg7RNbPAdGnZj9Az2ymKinAr6gUqsmhMAyEniIlAND87&#10;CWDPClWAp1si0A8MuNVIFioKzaCCrkmhsRBBuyEgSa0RhrBMf122Uq6Uz12snp2bXFltlepr6xuV&#10;crY6ySzKO2udbtkflqyUPY2Xswqbq1X7l6ooPOX01Z+Igsr6a5vVobrIomBJowpCbDvJgh+3kkRq&#10;yWhNNLx2a09UK5eKvU57baVcWPZuUb3oD3x2HRRkDzzSE02J6u7dxpUrCzuP3hOqZ1b2m1DtmSBD&#10;hhOSEeCR2wSmoovZ0O12o8V9u9W9e6Psk1X0IHXU6uWLV7r3bxVfeX16dra786Q56JqpoG64Sp6Q&#10;OtHFKEGPd0dX3ncoM4bzKZqkdjqHx/RVLjcqg4nKRre/0urdX+uNF/vna4Pz9dLYcGGUMiiDMIx1&#10;PtPiE2d4YtxuU8u25E//g86D5mCqLoEew5Oexnl6t58GeOmjW++vr2c/zI0NiiNH53vqhjAOAdF8&#10;sZiDZ20EP3sSOKS3+D6WXgGUAfzrv/4rzNeuXfvBD37gtSAR03ZWyzORi87xQxQxi9uAh99VYdmR&#10;iVlXsvIQQaq2qBQ4gHn1JiyWt7BbLaQTZ1HHhnoSIfwhOUZ0YZ6K5GO9qBAHZplMr3YSxXF0IIEc&#10;lfA9nGPAkhEkZ+HwWqRGb7cq/lImBqRMOOGhjXgebKxgLVm6BUBAYwM5r+Z9GIjHomhhSclHTBki&#10;6PJz8DEQAynIYk8hVHRpt6ARMtxCiGLgVFciOgTkyDUGSpzgIQz9O63tra9WprMPESuyCA2INYBh&#10;w0bMIIkQwjapjT2AygjR3beBNvJ9zDiKCOUh4Q8lYwl8vuuAOrmYHDXSFYSKComwra7XWLcA4NeC&#10;hEJAM84gsWEiiKnix639+7cqpfLkp3+v+d6NseZ6fazeyrJe9rsXn4aenBiTAwprG3Q0qNZs2bPn&#10;mrJCc0tK2NhqOrVjfKVKtVz1iLNn6OSkNWL2pyg7/oBZZmDZDzZgE85JGJsbjCkhI1rU7s1et5QA&#10;Zmz6jK+89rY2y61mZ/GRL2Z5kz5LTcO/s0tl3YUFideWlJhES7oKHQZm1wzb0BQBRKM5Df1Ei95U&#10;MQUxJI8tRqWWBJBvV+etFMs1snapq7kxuP9+7dzF0ux5WRMLGQZJtNPs3nmncvHKwlL2YrCF/wV/&#10;mmn43Q9rIPNFD0oYZ/BmXFTgVxInuyv4zzfCU5EalUa1NFUtdQfV9Xb/Yav3/nJ3sjK4WCucqRVr&#10;5aKTd95IiVzX+jol/0Q+jzTVD+4NMNPb7hdWuqUXJ+1v0tDTyoeiAWuTB6uticvXP1Mu/t/f/ra3&#10;daRJzm/rEJYhmDIslnpU8uZaoGQbYX+QyA2+Uef1HFbrlxXSjIdS6oyHq/OxA0jAhh/hIGDUDXTF&#10;p+wiJOVdCypm6UGXZCN9+s2lFCuDGi6Ry0N6JR51ac/XTWULR9NMH5IwUdyKlZJBLDxVmLoXTxBF&#10;Ua7VC7Ot4dWrV8nlmaJPkmoUstHSLgXCD6foqe4sF87Y+ZEXJEJwYgMzNp0GEs0QKcRh0Ve/+lXR&#10;lm8n7zUpqKMFEh55MQu3Ox/A2606ssislhrkxR4AajGPkbHc0h69md/QKlQoYgwMSHQp1i08bvPh&#10;coRWDMSegZEhAJQak931ZWsHkZ3GcCJzgKEECE13LA7SxFkl0NIBVEaI7nlrOKHgkT7xj9AIGJ0T&#10;NtZbI1373cYQegCAW5OlhcjUSCjzG1OgbnbAuA1UqBMWGyhiKabbGxuOff0u5Y7nDhdeGDgE3lyr&#10;tzf7rWa/1ymXyr22St/m0ja8v7HmcV2hVq9PTvspZalQbIzXJ+q17HeKNlX97sCDrGK/uLVeaHvG&#10;2ZM39ZhXBw69UmWTiQy/8uZTio44pDJsmAL8ZFHeqUC2OcsiLJ7LMvH08A0DOzCv47a26thc2GgV&#10;y7XJqeb9zuTa2pWXXt7yEDFG7eiWmEqI7DpyG8g14jjrHUIgFzo0X1SKmQDTCBKHvEBdYXiu0Yt5&#10;t8YCYD+MjWdZQ9QHvUdv/Wxw9nL2cuO9D2CDFmQ2qlwvN2aad296k74/2yicOS/38zgZtz4+YZFB&#10;CWfm5u59cC/7IXc/fpW7LQuZsGHtkBMOyj0KGG81+NrFdmzCsNUaNDNjJf91+tXVdv9Ws3tjs+sJ&#10;aGP4PIMdkJUkQon5oAXyhF72oHC4JoyutAcWYHUvtQ+1drhxp1BH1oDJbfUGS63utdlS+dKlv/7r&#10;v/b3sBioKBabJ64nUptZ5UjYOQCzY8FpEybriJV+9YgEO5GxpCuWIzOph6HvRwI2LOmF0JWNcQ/Y&#10;tOeHoCjAiVacjRQoQv5Xf/VXePiXf/kXwdSvXyRR7SGjAApekYf8iWn5TPoUAbnljRs3BHriS/Cy&#10;psUEcnaHDlclewfaRMCzXmC+Uouov/yFyWj82te+pp3qMKAgxCkUmPEGbdInToChi6JNMFq0QSj4&#10;FRXsyUa44vBQwZ9Q5WXfXacrA2lYmKCuCEMyeswpJNQlNaaBWkQiItADYKxadkSmhyQ0n4DzFQOB&#10;GasgFF0lXz6zZ+q0vaYhmSFEhyTCjFxiBvMYYvZpiVqQzncdvs4YJDOatEIyyjciLGU0jiBEggYO&#10;jxZkYDZT2KYKGLAaIgRyyiEjPSSD1E4VlMnqSM1s5ubOZnsSKaFYqozVpy9c9Myz8/4SFdmaDzeH&#10;Po5s9ykZlpqd7sTcWW8A1cdDUcN3Z9PbHtsqsskcWA1JL/4kiIWnj8cPb1l/a9Df8uGCCYe9mLIh&#10;8w3NXj/7va0/8+mzfASpVDb9WdZmy0RPD38rad6JkL1ZMz5RHp9ozMz1O+1+c7O9sd5Zml/4/vea&#10;166fufhCdmJsETZ86PZEtwNPZLOsnBSLVPS6Qsu2M+TD/Zw338cnPIUrv/vuO1aBFqBOnpg3XdFt&#10;/LDSKFqVzrBvFIW71Ri+Q89sG8O3b90udFrnXrz+aHlltpZlVu3s1s6eblAcO3O+OHd+ptPqL89v&#10;Pn7gL9/NOvfeXDs/PVkiXbtfKxRfvuRB0qBoDbL9l1W2hSiOO5bwjs3TBjlctSQxswr9D2i1Ohoi&#10;YwMqR56tl87Wa61edbnVW+pN9cZr45318w1vEPW7Plcx/KoLkTgJ93gK9VFu6Gn4Z6uFyKc5PgqS&#10;U9jDaIBNPtzsvtKolFprlfq4VxLsddgoyxMImCmz5gAM9DDY8jAsWBiFLeKLbQ20dj82XnKDZbuo&#10;LRUJKLYj+YH71bk334teLqQkyMhMwiXD47qYByzJIWQD7YkmWVDBDBf9whe+8E//9E/cj6/KoDi5&#10;evWqaCsXwsNuBVwvlwLggZjEs4eRMm44P7lkMp8p0OusFU6E1Pk8VHTldSE/JtGoUCB3MDClEzxr&#10;UeCJglWakUvefPPNpGddUlFsLiGnSQPhUfKCJw3sWQFMIrGbQuDHnpYI5TDTiYDuNj8WY/a79BaN&#10;sVbAPK2GLHngfB3D9lvWCk/YcyhaH7edKo1lod+WGhvCYn4UdVEmG6PnUH6+9znq2IDKowEq9Rsn&#10;kxipLo+KjPQAgFyEynftV88mrFhkLQCIoC5Dh4OkIQTXDqFCXThRARM7bGC99lbJD3PW1zLyra3z&#10;lf5Sb6u7NF/28HJ6rlsstXr9Tq9bs6Mcq/mrNJEwIBmS2JNPod7j5FJRaN5eQGb/ZHsZo7IR/pdZ&#10;Bf+eJy61gb+Ll4X4jEWZtZ1l1vHyoNhvdx8/9McBemPj9qxTM9OOejOBIaersfr42Lgtry9BXJio&#10;9Rfu+q1RZfZsabJRmJkeTSoZ3W1Wg4Mh8xkXuNquD/+B3JmzaMBfqOvXv/angH7tdQcrUR5Hb/xx&#10;+Mp5+bXXXqP5brfz8suvQP7+3bvgLV75sveKceiFplJ9/PH8/PrwkSRDskT7009/3HLB4XJh1TOd&#10;gtSd8dAf9JYX7dRt34uNqb7f5Mh6nHTIkmkhMI9NfGYcP7nbaaaTp1uz8Wh46rEDMvpvZNBaqXhx&#10;ojIYL2z1qiutibvtnl8m1avTjW5zvJy9CdZqNQvF2aTBUSwH3uOh1S+s9kovVU/PaQ/U1LE7qXoj&#10;W6INLvjG1lbfA0nbEeFPhL127RozErItA0V2QWHHgQ9FlVcIiGKWc1oDBClHhXD6E0uiJ7MWsz75&#10;yU/CD1K2wMQz8Uq9MhwwwMK9+IUlGUWgxComRXl8qgNwxbk/7WT39u///u8cT6/kodETVo1Icz8F&#10;J2K6W5kVz/adITi0ejmnqxzmeNmOEKvgySVf2l9KvXRlrCHGykbaSURefD5JITuyYRg27GEeEtqW&#10;aVydxwKBXKDn9jaXFgHBIWyQI7qDY49/IYQ2dURkj1vtJpRoFgRwwiOOu5oLEqlQoO0yGKMMQYtE&#10;ZKdPtybLYiW2DpjHTKIyUtEl4wp5eU58+K3nEzZntn/zGiQMRJS6wCOkiJI4sfJAQhnBfNRbnJhl&#10;qyWzbCElw41gAICTSJwjXQfc4pBoKTvSuRIKccW2WwAqbiOnUh1JzTdlXrt+vff4UWv+niNZMwrG&#10;uWj5jc/3Hyyt+aV72YtmvfHJSQvD5GtHUUVKUjntZXPlf5m1kH2F7kkxi8PMKpNkKUXQ71ec4ZPA&#10;E82a3863O+3sb+yYJGe8JCO7l4UKS15rqhan6/agvbvvFXwU169Z8ukQqm0LCTvJMZPxkrJ7sFIc&#10;r1S/9IUv3Lp9W1K8Oly8Ikp8XyvjEa+8/PJ7N2588o1P3Lh50+rvG1//+v/1zW/SyV/8xV9YxTJm&#10;M3vz1i1rXMAegVA1b+XmjpSYdNMZx+xZ8A5RHWdLmibdV0+w4SHj5vqa9QaeHPjaWmOIIlaWV7Ik&#10;OhRB37A/c78s6e+UzDyzu+2W7TnK/px4cbJSy2t5Z0Tu30zVQ52Ml4sTjUpvorzZlUEb/KDY2pos&#10;bbzs27t+fJkl89yww1WxvdSyPiiPlU9/vnk4lT0vFFU/2uxdnSj2Wk32YvMXicEGi6uLAjIc3Nzm&#10;KD6cccMBFM4QyYNB29ywdQGaXYrdX/rSl6QxezKZVcR5pgQYgCGwCYsQQmKgSC04KrwCjBYlGPAe&#10;EM6lAVtMLRIVGGd3ZLQNNVwujz/8pJ2wcoZ9J2+EzUCsqnh9SYKRPxS00JXqtEBCHEFf2kOX6xoS&#10;GCQACVUKDKH0KvATHAw8ACCRzNwGjMQMm0TiijGNUCkJIMDyVzhJCu0wHGS/uoHQ1k3y1hXOH3g0&#10;WrMLKPbHWvRKzDQJOQxklGCMCuSIYsa6JBYZFitI6EoqCrCRK5xaAJsaoqXe0vhkd2mB8PHzCeRo&#10;VUECDAYkGNkluA0kaezzVaAyg6bDFCC3O2tCixBxTNCRKMJsVHA1nJzt16AkYIS0x0RwHLeu3kpl&#10;secvnJdvfb6nc/c9L/iUp2as+6ovXl3pF9fXNqv1cV9KnXKGaT4s+OKvmpi+5xM+jdo1fnu3Z5ay&#10;rmFQzn5nmG0oh/lh+E1bVT/33EkJ3MknAFiYHyOX6mP+CFGj219vdsuXz5emz0JojUAPCV7K8bKw&#10;J6UIbIf9bH2Q1TPryA5yJbBst4sFiwnPBbudzt0PPuCnvsu/vrbuEcu777zjaNpfnB/zZ+cz22gU&#10;vQFVzd5LcIpj8cdg/PJ7ZdWXkAdTk1O+KO0/gctWzWmzvzUz4TsbRc9Np95dbS8vZQ5S6nc/MTdW&#10;LRVbqx4JvYCp1bXVH9+4v1mosOyp0uAbn/koWnTxwb175i471vJz0G7/raV29uC34mdASbNDbT25&#10;oz8iFrzE7FT4y1fPPyNxpoGZQoaKkCenq+VOY2K9M77SnH6r1Z3q9C7Wi7NeCqO7pMo0cv8KPpzT&#10;ztZ9Zu+0fIgasJ5aafVrxcHMoGlFtrSY5QnZjjNwe4QFU8FFnW0cKcQAtp+QUeK4Xl3slrEcywjH&#10;wvT3vvc9SYsPiCzCTcSdA0TFku0XNoaOmv02BqtCjbFCsC4VURg5JbEqUxriClKe044QAJDakVY4&#10;JABdYFyxhw0VRaYBL8USBF0eKBxLDBSCOgxSvm1N6ErSMlCYBuAUV5dHucEt3riiFilTesOJsYCp&#10;GrCliWSpkjap2DtAFcEeZjBMFrxJVCoxTfa7VC0MJQx4oCLzCIakqKCOn3iMBIyMJDU1cAZjhljy&#10;gyQOPeBfu0YMJ7RRMdYoddQpxwGvNYFpTWBeUaH1gT8x5qd1Q5FNFswYCDHh1x7XNOqYFdhMa8iy&#10;H6qYbvzHHO0Htrs90BqIii0OYRW3TMJtPClkDCV7uK4nl8vdjdXsTzBKA/7gV/b7wkG7113PTlcL&#10;Pk/cffttr8PKJl7p8X5JZhZRRvZmO827/2VKsYdxzaLxMMZH3or4GZ+Owa1GcTgDy85ucVA4Uy9z&#10;bC+w+V3KUiub/axriCGwIZehKjeWW4POYHx+tTP/vZ91PlXwu9JmV9YsynDBMzZU7OfkGbRCS7Wx&#10;uvdU3A7ZzlhTw0M2JOOhNOE3MhevyIiXr7469/L1fiXzrI31tUsvX5f/BmPjr0zMDMYnPvrxyUde&#10;uCsU3/jSVx/fvTX/4P5EffxzX/7q4vLKS69/YnxicvzcJVZq0l/nmE7BC+XXPje31ivO9Arep5rf&#10;6j4elD4+M/bOezcuXPCqQdXxS6++fvbC5TNe3NnavHXvwWtXX8Yzz+WPXNVHdz5Y707V29dnxkKZ&#10;SfND301326uMTF2+hrH7GecTwH1qgd3yQ6acrVXbPa8R9d5tdoub/TMVvwQtTFezc3hOtq3GffDQ&#10;6VavsNEvnaudntPuo6MTambETOqj495C705Nz1hX8nwhIH6NINTalwgrAtyO6R+KMPsz1ijv44T/&#10;SCH2ah4cRprRK2oLuGjJJa7PxIsBjiHYgRS+eZdMA7kibGmEBFq3ECZuVRTZwljBOkKkqy0dHzNQ&#10;LrFJyjOQr0dK4EUa4UHFKIsA1NW1yLuwRVdccWi1QY1SiL2pNCmrwWAIHoxS9GKebl2lNMixbeDB&#10;+TLUBQlgtOwgqVcODp1AEtzqRZFoWE3y4hkt6xXLAuwZolAUYDD0NqKEaNSbeMa2W9cQEy0VvfIf&#10;GaGSL+kZ2kzCp4sHeN588Qk0zfIrnRsbG8HA9jT4ydwFtwfgCunYErYPwwZ4YAQP2QliTulZo+Ub&#10;jTGGs2fPVQs9R26dh3f63Y7dSnl8sv7CK/YuXiy++cFdZxNz1my12uLNW7VbNwv373u/plQp+8nf&#10;o63MC/YMygdIkbp2UtN2Q9wOM2D2YlA2c8PEFvjdymw+aTBdc8LoZ6OedlYWWv3psSzkboODz4Y5&#10;5R0OLhXHPCzseS+1PvbRV0vl0o8fblyerF6eqDKFIUQGp4QyA8nwJttfDjHt2FDA7TRWp1+9/OpH&#10;etm6oXv545+W3mf8rDRzuKzUxrP373rlic99+SuNiy96Z3Z89tzE5tbLH/9UZ2J2ciJzdudO/oI3&#10;NqoT080sD2VJbKtQrJYGVQeo/s5BvfzYx756fVYqDmSOViy+MFFe6XUny5Xe5MT6ctPS1QpUl/Uf&#10;3+S/Z739WuwvNzvn6uV87twzf6Ey1PngsDvOHSU8+TdoVEuFc+OVc+NlCxOvEb3tJHcwOFv1S9BC&#10;g+8PFzLbs/tkaFazEFtsEdj3HD3H3RPk6QGnd8+lAYsYH3OfLhcmepv1ieyrrU4pZTg7GKYDpdMP&#10;CUZYEVzYEwM9JB2RRSy+evWqsYawQl4kxMShn/3Qn/7pn3IGsQahw6N1vnft2jUIpQRpAJUI04EB&#10;NlRivzjCp/hOOiyB0QXMwMiyHnxiDJ/4GRkVkJATn7MhqgIswqVeXdKG1BWYM/ceHvbCBpjj+YgE&#10;uoFWl8NPJ7HyVhzwGo6NKLtJRwsYA12JQFdYhUEdLXsawmIMQH44YJMlmTkDD3mjl/IlTjlVhQbk&#10;LTkbqxb7WiLL5uHz9cQMcsYSOY6aY0GQhaFhwVWsSEyxjW+ai9JEo7fkHDh7TzhIUwuKMep/4ZUm&#10;I38fzAO5FHrGvCkgr3m3Fsn03+vxF295SSk+zNtbvO8t0pKfO/jweq3e8eGzzdbqw8dj5czk/F7K&#10;03gfmNh891br7d/Axi6dbXLDhWZvpl4R8fKcHNLhZIksJw7zYgwPLK6R+aJxxHvdEsp1CObiR/ul&#10;qZpVYJ6FYT216CsOSlvr1W6zUh2vDEg9GC85sM3AMqLZqawyHBV5JFqjYeea8EWDB5Bd7/cMMTi8&#10;1QggGzcsYdzNbq967sWNlk/JFcozZ6+cveBHN9wygZke4E9hDkaGe9x6xStZ/a3MkwbCCOOs1sbO&#10;N2r317faE1PlYn98evb2woOxmj8SMGUVyM6di3iU8pmzte8/amWPIw/9Ry2fP3GGwGQIzhnNpeG3&#10;FDa7g6VmfEuhd36scK5WrO/1CNPAR+3CGUOe1kOgPb2eiAYYXKdfWG72PlZ3jJR9YsZkiXoCq/CK&#10;hOeCLExQEC/skGJhLpjGnB7Mg5gSWxBgTNCPlGxhxXHRVpxitQ4GVYCJQbz3YGzRi66MFdEcTjFL&#10;uBfBEz9REddSS0KrBTzpxOvoFTF/9atfufXMz0bBpx4ScKqgIrjjM4svw9SFW+GPrmhDi95Ieyro&#10;wiNdEY0OI5fAD1KOl+0okytG8DUqABKtkQrkqAusMMApR7rCL9XBAxgAnBpHBsatgSbOuif10puB&#10;RpkCPwTSTigzgoptMeYpJAHnK4bgGTAA+rcYkizxY0gCIz488Gt0hI4rGtBI5wHjMWdn4SGR4v0U&#10;ADKrLsgTkt99BXUTQTSFxvIMuE2C6zVZCv1rzBRl6ZD9xdazVb+ebDe78x94lca5sI/YjV1+ybNc&#10;WeDWw/mN3tbNhZViY7ZYqn796hknlot375bv3Hn8g/+nXaxZjtnaUMFmZ7DQ7J+dsDUajXdPM5Vn&#10;cKT+FPOpbxiB091oJVN9Tv1QBPzec6KVIjz+vPrq4GMfWy9WeqL5oLDe7j3cKKjJwNKnV4LPj1ez&#10;7DtK7Rn3IwKM3MZgaVJFF0ZafuOfS64HYzfEmnqsWp7f7L44vv29BVPswedkpewLPzO+z1Qo1s+c&#10;v/Po8cfq42aK+/AOe1C+98aZwa+WOq9M16rZqXZeZ3uT3duR9oY9sDXmA8hE9vZvpTeoeI3zwVb3&#10;TrM/V+m/5jfrueHqm93C1qB8yTb7qOrP4TmtHqwBSr+31r1YG4z1W43Z7ANpzNGWyIGqgerOVCNR&#10;6RIBbapigyKCHIAZsIgpvsCjDtKWTpwVfL2q+jd/8zd6RV5IhE57MoQOwJa6xH1Zx20kTju2iHoJ&#10;QAUqcTAf0PO9sp2xRmkU+1B3lRS9AyWvky7lVAA4lwlQwScwA5XAFhisJAxRF0y9teuhiFNTO8Is&#10;quYKmP/4j/+wPghuITlAe2AUMAQBRoESjFNNEkUjxOoEgZakdq6RhnMEt6swRG6L7KsVBtNnfjFp&#10;t0RwGKRMXRDuxoATyGNgpG3LqbyAeiGH0MoANtpjJK6AUYdT2pY+0c2Q+PYNA2ttlStZKs3qOx9h&#10;GNHYbk4+1BbsKQRJsx+Ch2I1mgjqovBGY7LVbp2/cEF6s83ynnBv5VG248k2l3P+Fofc69vODx8s&#10;Lmx1F5rdQn3S4EsvvTJWKfqtV6/V3nrrrYXvfGe60yx2uoXJRqk3/KJvsWCvaTeT/UWN/Iube4qd&#10;D5QAIjyONO41MIHkI2oWlgOYn2YQXjrdbngKhzH9nt90Vl997d6Lr71jX7pVqHiy6+lmubjZ6TU7&#10;PT+a4cePm73/l707+dUsuQ7E/s3Dm6eca8isYrE4kxLZosiyuFELgiHDbdiLhhcGvPWiV4Zhw1v/&#10;A7ZX3vkPMCzYMOyWYVgNdLeGpgaKlEQWyarMrMo5883DNw/+xT2ZN2++9/Lly4kirIx6dTO+uCdO&#10;nHPiDBFx48a1/caLmQvNp7pu7Tzh7p9o6ak/cvpBFElE2qGfCUUmyRxXgCDIl2Tg8Qj21p27oasG&#10;kQ/ubCb517KlzUq1W5v9+ee3vnTlbVHV+J4PZCYXFua7o8knO4O12ZpJufeNPDSN9Lj1x7nSEy4g&#10;p+NlMpBjFfWGJPyBZf27u70PnsRorWK9P23XvWLzZp32SdG8ul8WaWm5d5ouVHqN5ozgwJeZYvKM&#10;nIV2xBXe0KyRH4lmze3cEjCUcyXgjyWHQwTDyQq6AODkW22ZswtOaPFOiJe06KttQUICnwX+WDyH&#10;CpHBw0bU4anpvWmc6jl54KFCIUUv4kSnpCQyHCIAjpJPt/mFQ/zN3/xNs2E4iyENWmAShFoJ5JCo&#10;Lik0rZTykGN8CoZkxGDxzKzLnlvDAnWBCatqHeIo/wmtpEUE5ALRtE0KGopbeXUlOkXAIw1yNpiI&#10;JYEcW7DpClJvIgYqd5Ugz1DgypUrymPccDRoIUNbrqrrJpHbKMfgIIQADyQS4aMWAcKkDBpUcTeq&#10;R3PoBBBqoKQ6tzje3fawUx5y6kRKuENY1FX+D5LQr/eJglbg3U+JiNBGahhvttuLXmi24bUvJN7O&#10;JpeV2tx888xFh+FR35v3Huxvdq9t7Jba86NSdWl+8a3VavJg1YqHh72d3eovr++uX92/edPwwY4h&#10;Xymx+OHcdgLrjyZ7o8lKq+YEEuzHQy6ZEGfYRhQqefTfw9hjkiQU5NLLAB6LMC+HJNu7CX8SNiz+&#10;kRKD+iU+4TEtmadYBz0cvNW0GvHBF2sffsmn5i6NJmecdrRrBbr6/lKToiRSDYzStwinu6PeV9da&#10;fDsk3LhratLdR67Cv6ap/mQKK7ppL1KGKREftVIuWXTCL/knVoMf/YIgIVErkKeGRP9UltLDf7JM&#10;YjmD9EzqwqxPP2U7ZjMw9LeGnUZ7/t7+IL2Umf5rdLzYeuOmI8QYjn0YbI0+XFloLtRHV/dG6/2x&#10;xWLEGDQ0syCavEN62SddtYvkVx84M2rTJevjqWn+hZaeKwol3XoQn63OZZlXe5N5FRLQu7R8ozv+&#10;xty4NEzfqIFVCOE++PrIUxfustga1eZE+EH+pVhezLNGsyvhJBZ7WablDs9NRU3Bg7sUDHhMUx/Y&#10;oArTLWI4Ic/pX758GQB3HA84c2+uUNO8XvCSlyvBl+ZUMdMFE7e0a+rmTS+zIku1V65cQRuSAASq&#10;wOaqFvuBx1UVwUDMxmAectwSACwaW6hEoaACOVSGC7//+78PTOskGWEe8jwBU1cTaDaGEKIkeCwg&#10;q8Wxypt0QpVXkQEvniFbRkcYl0TM9hNrgHWiQs2pDkkuCnXlPWzGrCoyRbSIkVTHWjYkOAcmVwB0&#10;4itiMGZRi2b9KGoGeeoWsQWdIZk8cHrMObzvvabk4gLYLb1ziMFDeF75T4KKFmWQjciIl37iHV8U&#10;2Iec9LtXa8veqqzXxrtbk9310XhYsV90fskWp0ml6qidB+tb693JvYPetDnrdYmVi2/N1KrtRnKh&#10;FvEn99f7d25N7tw+uPeg2emO5uupA7TeHZTac7bTpK7JXLA9qeZtSTCPYgxfHONSkxtZIY1PFiGy&#10;IJdFhywm6TD3K9lpQpniihwRJKaxGyhknWDgq8SXtdJIxWsbEmY1tL+bdrpZx7DvrtkbeuHU+sZj&#10;sY8ntcvvlb77UXc46u6nMwQ0aqMTwjZ7Xo2cZPHM+6Aljy4G48nNvaGD3mYble7QiYGpLXt8Wp5v&#10;ZH0uUHX6wxXDB4OnRNVDPs2240gkBSAz2BRLs7daEi1KlCuBMGP5YSfmgnIrWAZMNuhJbWRJPVnV&#10;FmYebmWnuqyVj7J8s7ayfKnlmKS0Tu5lIJAGjXfv3TeyN+Nk9THwrZ89uzbTWG3XhpOpIY5dOxZ4&#10;94dOO7RZKsncyrF/MDicNF9j4NSS94c6g/F789HXwWMaPuwNfba6au6cyHmTXoMEqNSt/eH7Xo4a&#10;dGbmH37Di7fluMPP8st8txQu5hAJyg+VxE+qyWvzsM6hpXAKBUsZaJ3ewuFSRADcscVbhcciPxaz&#10;QsDUPRlNGoemA1QFBiU5EhltsQfRggd0S0bQCp/ulrCnesDL8JhuGUsKA5988km8c8mVhBtVF53A&#10;AHAr5h9wwhDkQcLvIEB88qCRq1ULcCazJBzAanmUaGLnLWynorgbdeOqaaHaFJwcNAReORjhCqnw&#10;R0cUq+QVEYwSGECiwdQWMIIRI3KTAKePO3elIgZgZqi6QOgNekIIYMhTFORKjAwIIWqBxFrIECQY&#10;DAIIGbqGbItN5Hm3CE1zMsGLT4wNuNn0ibGHhyqYnaMQnkPCyZG8qgz8QS0uZHCBKl0W/WXtAYCk&#10;OXtgCSeLIbXx9n2HtYoVtfnF5pnz0/TWfOX+xub+/van97YmrTmHhZhcnl9cnW34kImPSI0nne7w&#10;9v3JrZuTe/e8SF8aiSaeAk7PtdKKjg3rq3Mz9ggJMMyEhiDD0t8XFpNAHgarJ9QkfqTwJ0IB9iFM&#10;LGSBJUV9hZmIEnc6yww3rSzb9NI0CkzqJFDHpE2tg31fLms5Xc+7IsuzM+N0WmU6M89km8LAMDc7&#10;M18rbTtGvih3Ert9f7yxWytNFy2IYHLQfb9s1lWuHohVyKarZRtXRdu3Znn1TnfgEMfKbGW6xH84&#10;o2da2uk8dOZWb67MNWYqBh5JMzHgFILE5CNfn1jNWk8F2f9R4iouYqzf63vPFbUZWEKbDSFSnUdL&#10;Oo8RPESWdS0lHLdTN8jod+JSRd4A1zFXXoyy6m7fnjdHlbMjTTBP+snWWKU1W/pP+SFL+6GalTO+&#10;80YeKWwmQvPkrN/j/WMO8TIZWnrgaKfyZC4tLj/GhOkH6bPV6dwqOv74xpvcK5JAJvm0YXql3Lce&#10;F8HAhIwfZ8ka4Xm5YN75eRukavysSBB15XlGZ2I5W0dUdpeaeqAo0nDNrJbZnLIJFWFIcSCzN1Mf&#10;JZEvYmAPCjlE/hoL8AtIGqLrWgcZVxklwJgBl2HuBVhFeRiQbYzpFi4ONcH7RHDCgib4PgjBIIb0&#10;ckoUCkLEiGaLwE5XIF5yhj8z4QQIhh2a8oYrT94wSwjWbtittuJ5c9yKq4oCrXKDD00bjnj5EiT7&#10;Rw/8IZlDlEddt1BCemKDLhAR0SlsiJcaDU1ACTrBkBv63VVOMdTVNDzP1WuaA69uIsCzIQub3QOT&#10;s/QrExqCkaGJQJ7AXkPiJXU3johOnqC0SFE1rRf0uO52FZpWW/XJ9n1hzcNk8bJy5oJvbFmKubO5&#10;tdHZurPXHTdnS5Xa0rm3TapmGx5+l4UsS9B9b5XcvjVZf1A62E8v9pfKw1K5Nyn3bDypl5e8KZid&#10;fZ8+FZmFq4iaeM193ENjyAIeaUgo1Y+hkzoF8d7Q9xwiJBQwed6TViJ9aALj9G0DY0e9bESFX/1r&#10;LAlmbTYtI+V6KB+GT5H2DzqLtepiK73rlTa5RmI6u3eqW9drpmv9NN1E1XAwEkf5asSDc0KBgC2I&#10;8y2o8gE5+46NS7u99P6HmeLDI6NKUzuLf/bjv/PZBMKnWpQNU67oCXawEAoWGVdUuOWKtd399GlC&#10;KztgggU3DN8CIGCiStCuCjCMM9FE4SQdxKijJXnhEIDouL6+4bg+kEnC2UA5fTulkCgJi0OnhkwG&#10;6JLnF6REf3BBzm4BD5Kq9de5VEvo9nP6SNmjeflDMgXRjWEpfbb6TdQs9NwrzJL8vYPhlZlSr9tZ&#10;WlnV2aF2ETU1xIS4bzMqFkWxcqU8mQZ4eElaa1oJUi2eXdjggiVTLm9wfvTRR3QOmMgU5nEyzvwu&#10;bDyIpCS8gFChrSJtdNetKES2JB/cBViotbyEOwQgRi2rx6zF1PC9995jA8UQGIwwM1FQMr1TkcEE&#10;MWrl0stJjQzyuGbGxsBYnShrxBoEBADaFEpsFT15dWRz4gKnJiDBkZIACPaRzRVGIYTo9zIJbBJ6&#10;cjyHMjCo6AoeO6p7suunwCkPWDkGwUTvKyQKU0a3tKJcOoTzND9j0slDBXBtfmHkMedCOiYCtWgO&#10;tMHgaRCeHiaknRGe3u71vEBHqM7Z8Z6EqVGiNuDAO1H7No6Sr3/whQ/eu5zOKCiXN7Z39jd2r93b&#10;HDZmPdRbXFhYOrcy36p5sgXPtNcd373vmbbF2OnmRmngOPWpj3t5CDKw7OoTymUv3ZmXVH1dCrZQ&#10;zlJ/4EDa7t7+XDZIzdlBbQiBTlIwFLoijCUKFbgQacBIeZVDGbdyMcroPlcV8ZjVe1wxyl21ogso&#10;vCvhKEmKWFjkzJtYvXSp8ejg4rzwBTIs6P6DB05BIX/KTxVFdCZA4XkJ1Fo+cVitQq5DBoClIONv&#10;ToME/vRP//R3f/d39SCaGZchI8p9jA+zzyQGc+QpkYbWabi6arFTE3FCPhlJ2AL40CLYWAoMqtMu&#10;I2n9JYhCm9zmM6l5YQDHLnWH47WF9Bg5Tyb+DqfIPltNCfLiN5lXJgEStiG7XSldWWxul2cMS8VL&#10;icqyomjG83DlVIFC0LNwcGFTJ9ABknJ7JT8CDy9MQak4e3C1aBkOmuWwihPwHHtL68wMYe6yJXnN&#10;hd4HvLZiGIgXZAgtiOeqEK/dIN7PiJQyzEAhZ8piPVPEviNzi4QxA7fIwQBTi3Bqjr1piC/LpZFn&#10;crKVsCUmJOMxCeTf+9733NVoSCYnmMB57bDDvDpKTAevXbumOWxyGVxJkE2k6CFA8oQt5AlMyqsf&#10;yqCBoOAEjGUBzDNswRIYN+RKStACIzEAuDMAVy6jlnL5uMq8WEJ8XrHSmhtub8KoAYV6h0iJNwd4&#10;+QzKESxhXCf6ST60gtCUEKlBmwyBOOL/+9//HgnfunVboeeaX/nww7//+Gdn3rl8+8a9O9v7vVp7&#10;Uqktrl1cqVXeaTuZmywcun8wfJAtxt6/bzF2mp2AaquMPT5eXTLpcv7bWtPO0rJ38CLMcXFEaRK3&#10;ONsuDco+JeYGxoNZpBK1DkUtlQixZ72a9E05ASIvcKG8KKKHDWRFxXzARCuu0YRC+CGEnFXSRpjd&#10;FTAE14fqhOLHEfZhU1Osbe48b+DU6FGSxEhjaHaBEjaiUwxYqaVnQzRQN0UEZUF/8Rd/YbHq008/&#10;ZYBQqQKboS0JSGIq2wEGT9jIQ1qf/o/qeJTUyqMgcOX5wI7wIUQDSogFeQxflVz+OXq1IAk8gMOm&#10;3EWq6+sKnFTQh8msdHurtLBXKnWZ1zfnkopavH4TOfNuepUZG8e3h9Nr+6N3Fxbag4E9r7wn982n&#10;0BgaQCdcldBpI3F3I/ycQIQq9F4txgCM8sFG1+VVZy2UldOn4nwBjaSgJ2A7eos6wpBHCJrK8g8F&#10;MDBKgEkcgSaQpEX+CEI2QMsVGqhyGWJkYJMXpQxdf/jDH/7gBz9gJAKJWsxSdTgRDBLOnKqwjfzn&#10;0Qx4dUU4Nu8DHUamxrM58Tk8oVkljkCVF0JOXOAjVCMDjI7QNQIMlwGPhM68ytEMNiOFKARLroFM&#10;VCwCIwxmzenrEIjWJTBxLQK/QB4SyNHPQQfBXha2mOd88+w01JIeoSS6AF95IHmBhlQhzER69qgP&#10;NuwrpGnQ6nHhote1glJ/69IlB4Jzx1SFropfhgekvbO9bWl+ezCeX1770d3dYX127sz8uVbdm38p&#10;joyGo4310f27k5s3p55+7e8JdqOSz5ikJ4smh/XJoFqaOGLGo4IzM9k3uZIHSy4MSRDYg1R3toF3&#10;f2uYnXiQpjwPljG2wMLRngVGdCEcFkQHckHJEB0A1aHSyxrKE2zy5EAVQepreYV+5uYc1VmrQuoB&#10;FTNxhFimJ+RpRSft261X95p3/934nYtpW4r3cMa+UJZvxEmSJ4QQeLSuOVavkPrl1LoFLX9C+Jcv&#10;X/bxExqugxgyi9Md1masUakiSl296lS8s8oRhjsURnUZFYM1Vz3IQIJ+nQ7GFRdBhqu6fiqU/CRJ&#10;LGtUK4gJPAGMWi4LNhobVZSoJY8GtowekPhKIsr2lHF3sOXEBJ74eZJxBtwLX3d6o0uPnwo9RJPe&#10;xx+WLjr3oMD8CzfxpuJRCRj8LjerXrS6vj90DOOXlptn11Yds0ehKRNVZpmcLN2iZDwOl0qzWR0d&#10;ivnB0a6hK+xWuUVaeRnuGB6Ff/AHf0DJfEf6ypUrRpp8KF0/iuEoncWSsDc6mtlzOkOcNUIraS5a&#10;lEceFiBXErcgUYgSKi4+xSiyiFkeJEsw3eTBGSoKZYJT10PAJ//UNGxoI0Y0mHyLmlZozbZNOskz&#10;aMuRYIehAo4RQOIkSzhlvcxVFXubY/wRdn4ySVoPByESCISeXGI8BsUaZfM8L4QchNMewuw1JIMw&#10;SfWctleYwQWqXBNOoaE5M/GJsXSMePKkNI13o34hnxdrF+XcnLp41MsyupusYjTgHfa5mfZn165+&#10;evWaYPL+Bx+A+eyzz7/6lS9/8stfkH961WRm/u0rV3bK7bW1C7Fx054Xz+jG9zbGd297eDn1kN4O&#10;Ggsevb4NP/bADjt7Tnj2mHO+4jFoijE+r4mX4cjbSkkHghcMYtNPTwV6nYOZ1TODvY7NO2yEzGmL&#10;hPfo+ugCeXXddXVXobxCVxyFDsintjLnDkx5NOca1VmfRkkeDGBJ3i30BEDAK4dHiUR9uv3hdtc7&#10;m5YExo3merN1Z2Hubr110N+r/PTzrwzq75ano+Vp13lwCMpbPDaDcpgld3PVInlrsPTQAizfonXu&#10;BYVWWagle5EhGYMAtmzLnsLvfve7wYLQBZis8AUJ1Q1L0RD9gUpDIPO2gjU/MR5ksAVswoAA9sVf&#10;kUaQZ4yrPEax+itkTqrg4eEWNAoYDJsFoJaAjZ6YbMRIXYmKDOp1BU4volKvFSO0x4ODtJ92a2Cr&#10;lm91G9kg7E16LRLgHb2RfWWxsd2f/Gi9f6ZV+XBp1hmjO3sPP1VBcamIpTwaSdXoOv0QrqiFEsp6&#10;iCy6IrIaRfLXbtF16kutY0IjDKulnPoyBpoXKn4Iyck/YQgkMNNR2swSIlqrGDgDOf2Wwl+gXPAI&#10;7T+EH22crOVobgiFYif8ND6i5snx6RCq/CeSiIgQkKcQfpGYjZGhSS03QTJxK6q4JajHIJcM1UWV&#10;KqQd9AALrvMmjmYIU10JpKbxwr+4CsYBrFFuhV+Q0RwCyC2sncSUqHW0T4829GIlmoMcU/nEujq3&#10;4EsptZU0fo+OQzxRnF4r4ATsShnCJ8KAFw1xuHaCzGevUdFY88i0nXt/35QNsBeI7VP77Pp1k42l&#10;hfn23PyZ9uzCmXNVHzRuzVjVTU8FTTIMEx/cHwuW9+7Kl7yGkl42mPYHo/FoePfTn59dW1lbXvrF&#10;jU/fe++Kmae36tHv01e8OXrImfc3YMIgO8I4TUDtg/v3501d23O21nioZlLFcavori7QKZIMXpAK&#10;HkfIAUCvlODOXRoCQLlauthdhuYqRQe5Rf9FBdhAwhPlAEjbTwBRkpdTPIrmo2FevOxVRvXVB2fn&#10;787N3K1Xzbcs5y4OhxfqvdvnWzd25r/ZG/Xv7VXOVNIw5YREDoZo2tIiOilkUIIXwjGnBCDB4Kdb&#10;8hyODADjdRlcMJxQ5mgIjJ/ygQp3EuSu0ZBbhBbAcQ3IqAIGQmIE7yqvCdXBEA4vERN6Qg7C1AIZ&#10;dd2lwwgjQ4asOt+CVJlYYwMGm6Qu4NcSOGOddqE29Qzg8DptvzTPqacl2yd6F1lv0iuUANshXzv9&#10;FhrNewejf3u39/5i7XLaYtrb3UuHl9IJei+Q0BIemaKzT2GGQ2ex4kq4PCRRO1ZKC8H4ycJjRCZi&#10;+WTYH//xHyv0lI7O8d2QvAAX1Fe7vJK6Mnw95AhTLs/sFaKN0/TOKK1lIawR2VKxOZTTbDEj0/D0&#10;zJLeU3QPTqz/MDkHG+ECQpC5yRUxFPNaUdc1/JFbmoOQ6MgHNj5OxMI4F0YmyGN7AIpItEIsSgxp&#10;OVyShBBhhygvVok83iNBSPiQ801SVNQLoi+ZCB6aRkDgzFs3NsK11lXBbF5+tKGXLMFO+DKZEKkD&#10;aCbrI7IzRIY8/FQw/kyZA4AHO66qcF441WW41uN4BNA92PdZGJrgp47A/u/8zu/Y+ENTnXdhEf7L&#10;X/5SuTmzevHtxuy8r0YzBH53PBzYhzqxM/bWzenWpvVNFjKYCppj532UbYUdj3zq2UGytzq7vb3q&#10;7YM9zyw3NreQoVFdIBPzGP2CL7qh3DW+MENjB/t7paXFm7du7+/t6a9QQvRED6qrFq2m0piC5MqV&#10;K+jHqQQYmERc2JfRccFv3kHKJVoHmECkAEBGDgPVo3wqnE7SriUPmlszG635X9Yat95auDOptOul&#10;2eForT9IL6tYm3XM3Nhh6rs/nKz+s4VaZb9bNzReqqcvnBSThiSUu4YDQYAWcWGwG7yAd6tYK/8Z&#10;cnML+1GLisoAyMnOYXIMJJznZXLIKCz+lAcMQxQy25AzQQHmN/g9zoFp5BatHHzQQ7Y0DRf6iIJh&#10;LQfLeia9B4Txh8ij+Vd7ZUG7/dH7rSdio270YH13XH7bduvHvftqW36D7QkJxLT+wlzNx/U+y1Zu&#10;v7LcsHIrdlJW2sDvs0MuiU5wUvbmKOGO6VAA0B4ZPx0MRGlgd5c+SdwlvTemdle8pLICEmsvqvIT&#10;1Jz4A8LAT485KVfYuBhKLN4o4VCEeTQjtYhJuzyayIpylLABhMHGTgIhekQOd4X5v/zLvxRvbEng&#10;zkAW8eR58FhWF55w1oAhBEAaCIiKGkUVF+Yuai1MoTBHkmdUBCBBGKaY3zo2A5WEBq1jgSUbp2tI&#10;XfAEQhqwRccBU84vAC5iUwIMnahFAGB+7ZADKsK/TB4N/BFnhNogo1JvlivVab9bnkmjKHplcmZm&#10;hvhDfRftRjchTwrFQzPK337nHWujy8tLnjH+zU9+4huMP/nZz02uKdu9Bw9I284voljwrOHBg4vp&#10;ocPCjc+u0cCzZ8701q5s+8SHPTudAy+QTO6mN0lsP7P6Jtx5k51+Q1se9WuliZVYDxnTx4mNER2d&#10;6CXdbNsImimhBXlBWnjWEYIf3UA2LYoOJWT0gHQr6U0WNnBBMcxU8G4spY+iv9DM3FRhaDFhDQkA&#10;oMBUHU4wUpS7Ei8aJADQ0w3C0VwILQfLM2nfr7cgnRhWHhrAtGbutmbvN1r3nPBRb61OJ3OlweWt&#10;3mRxhsIIi5M85DpZpLx7rTTeKVXai+3Gvb3+cuPhiQ2Qa07CF7VHJwXzUx8hD0m6NfQzJ+OZGdWT&#10;or/qZwfoKTYdEovAqZx+Gt/QEK0XwaIWFshWOX22Ix1tOZhMpIAE9upnnFmAnHhW7rtjRS5MQzcH&#10;06SflTfrtMVee+154dPUP22y7Y//emNgQ+CXlrwJ3d7Z3QsFMPXkmoUlqkOrkmO6d4/nFW+YBFPn&#10;vhUiVJ7qAJahSUoYjyQD+AWebqqoUcNAviBsj5ZrVCsUl6vVFv+oMO6Cj+QW32S+xTbCI+OFx8nB&#10;YJAAu7IEeP78z/9cK6YCfvJoGs2BAyzMGF+mAuQg2IC34BbPIB82nBEMJ1+mxCwZDfDYECEew8z7&#10;h2Ry+GOjRX43MprGCDwwiNbJ+589mztQstVHhiz8rzz8IE9A6y6ZIMxsGBKQqH0dxh7EkwblEQ/y&#10;+O0khPHBXiULnIgRU93l+lEenaJiSClcG3dMixCpd9B5zkGG5kqj4Z//9Y82Z9rnV1d+/otfLC0s&#10;QOL73SZrevPdd9+5cePmu5evDEbDimN92s4YnXWW2lcvX1mZm32w/aBz497s7oPx7dvTzn7a8Jri&#10;Zblv6XfQK40GrZJPBjleV2imbGnaIZQiFSUCpEdxgqXm/KTqNI0mgEGkjC6OyCGQYERMxYXXpU3b&#10;1nf2QntxAV7UpEWh3mhWS3dAGOyD0UTIENpcJjIxhtC6JvR46L/WCU3KZRh1s6u5r1pe23aKxcHs&#10;wt1S5Zb3eCdTD2Xb/d7KxNaliu1y5Xq15ynmpMQNP5GmXvrfutMYXOs3v77YmGyW6zbcJ6DMzFGC&#10;F4wQBeuwOo1NCo9HKcg7jqonmjj5x1P4OrnSM+6yAo4LqRHyIx/+6uSaz4R59YFTgOSgPTy1IFtc&#10;p0WoY/YWPN58k37lEhBAqPXDldvO6E/udt9bqL+ztMQoLYzydwxD4rI5bj/FA+5A+HRl0rGIykJY&#10;DrdCHfN1/5wVY3COIPxLXniaDMJotnYDmKORUQgVd1zEQPslBsyV8MJg+Bfj3xxMiVSsIg95zFkB&#10;S9CCYf8MtQjJ95k9C6j8mnOR8AIYy4xNPodUwtmpS0rylmGhcuaDXbvEwi2aeRTh84pHM8iAQSso&#10;1K5ISbaSnwEck4xY4vOOrEZ5qGeadNSFHNcCp1qShlyPCucoVS9cgs4YXcFQ8Zhz3QL1BXk0kxgC&#10;5MkKDfraT4UiJaocT3zeyvzcnNco0wl10+nWxnpj2GtNx2dWlv/o//3jL37wResMNoebWZ47e3Zn&#10;e+uMQ6macxe+8KVJa9YGSu9WmqSnExcn7VmHPf3bf1Pe2Z/s9AbNStoZa35p2dhpdpNBvbM9J16m&#10;90ga1ij18HiQvuiuN4mdbugImkDNkC3pSoMV+i/PQDBI/WJuHaMB4yoaaB7TFo58PWVu0aeYjXsU&#10;wqlziUUv+MlA9J0msE8IBqN4pzB+SmggHzJRhQZiRUKScjBu5d1X6EQd6s/y9aRW7zRn7iytbs8t&#10;7FSdiTukxs29XQ9HHWOQdvmMRr3hoOfUPTQ0Kv0BQ3DKLryFNBrUG52/67W+6S3W2VZjfdB/u1Xy&#10;uoYxBJK0ixi1uQUMhrjUDsIKVBUwni4LA0CMhxBOV+l4qCIZsHFnr/z4AABAAElEQVRf4ak0wZpY&#10;BPeiPFoMFPI6V15dTEnyFACY7sBv3FXIwAErpCSPPUJgefmrYLk/GL0zm/Zq54lkfA7lYFI+03ji&#10;Y6E5wJvMr0ACD1duZ2v9VvXGwfDG/ujLK821leZu9gIcRfEcjmugavIGyPICA5v3E3ksn9lzB1aZ&#10;wtqLNIMpqmPx1sl5+kq/mWIR7BAqk6cY7XJqNJs7Q5sWw06K1lJEApg1BipKz2bicZQAyYMHU0V4&#10;rCl0VUVdt1TnHzGrulbcJQFeEj0AJE6NNULLOYp5LMrDVKZ1iP5iK/CoqAQjqoiXxiukHfS4xUHD&#10;qWmQEJIM09UpCo/SXMRczBORZUwRXRWMI9hk7mmCKlZ8gXzQiXI0h5epttoiwMQ3nrMjhMiQwIUK&#10;VHHBGNEKOTsqFvv2kiX96vcONtNT2+29vTsbm86u+Q/+w3/29mQ8/8O/+O5v//b+3u7f/PgnZ89f&#10;sBzx/te+1Zhb6HhjwhEHJpAHnYmdPrdulu7drdzfvF8azZaGFt3MytcH5VbF5yQtUA4FJdt8vE2C&#10;hjSORIEHnNnZUijBAuLRFlzobmA6kd+k/xH1qQEwHQ1SbRoo4/rFDz+062a4cW/2zHkVDDz1ID1R&#10;UZSV0QUg9XUMX1TR9crJyi04uWljQbVk/FSodV1f7AvlD3+mU1rVKjvvyEc0ZhZutNqb1XpnMrJT&#10;dLbfXR4OyvY4eeckHX1rPTYbH2pL91ha9cu5sgeU68kpjOg76rVb239ZXv5PQS23are7tUse/Gan&#10;dIU0ggARnVswmAiSHhNWJPfU+RCOBRVOIA4qeUmExZbJOSyR5DWkC8K4lOetANCzrvqIJsQo3AIS&#10;u6MGupvo3IoHWGGMgF9x4NRT+15k8tjgyWP29NHGYOLb4sYyb/bTFrv2V58nfwtUvjznRdsfb/RX&#10;GpUvL8/PtkdWbukTXZG46YhM9CYoVGjIZomGDtGz8I9F4hX6matj8dYJeSpIlbkYGWAMkv2E+6Dl&#10;mlOoaRFdu3wNMClaObYthTGbUTF8kyE/m8GIV7AFD47AHAK17B+qnDYcGUrjWhgLY45bXAZrQaQV&#10;KiGTO+NMvbstFCEV5YKTk32Q58RawGAMLIqYAw+qNK0V1cHAqSHYApLfFG4NTRCG/RgXM2O1cKQW&#10;e0b2UbHn9B/KgCS3WCFAVaA6BPMKf2qOiILBhNZ3jzzm7HYcPucXvfLigR1kpvDBPh4FtouLc4Ot&#10;Bzjf7XR+9tlNc8pavfn+F77QPOjevH3n5s0bFy5e8vPm/Q1npn/ln3zPJz+dP2DQIcJ4bDBKB6zf&#10;mdy/V+ocTMWK5Pum+1aGmw1HY7w9N9vpHIz7vRQSs4mRFtH1KP4kMnW0q3hJ/uSsL5S4IjjdzlJW&#10;O+VC3+KnziJeXHj2bxw3uH+nMrOQZkzZ+gFpC5mkoftUVAwhxnWuK1kpcRcSTUNiVBGF7h7VnIyK&#10;x5PLemOvNbPenr9ZbzrXZmhL03jYHvQd9yFwkg2tTrPASjWxlict4jFNXsUJ0+j9/kxjxragHEBm&#10;Mm2WD+5Wx/fH1bVWbez0xO1hZ3lh3qiO7aMwgCFnOyGNYvXnzcMjMSIzWsoDoaHe5cuXXx5zUEL4&#10;zJny+6nXmA+LU4KdQ03kP9ETdZXoF0YamsAwCZDZ5srwigOnLtvuDc/4SMCT67SctdHf4qxDsJ5X&#10;vG/gX70EdIKOWGhUnIx5P1u5vbJQv7y83O91nWbJQpg9kxa6Qm+okZJY9JBnfrkV5cRRrDx/+gxN&#10;paCxGMWVMEjKrTpD4lYCj6jpFphQ69ByeRl6LKNpGXYiKRQvTXFYCP/Fu0kcFoJFKThNdwxs4eRH&#10;AmG0AgnvoMR8NJrIuYCNzXiiwwg1oVyJEShgUtKKn0yL+/NGmvCcowUclqZ1VGFNYo3ogUQr+IXB&#10;FRg8JByONVqJugFpZnbt2rWcpGdm0EBoTjVy5gOcmNWodIi1Z+I5JQC0QjsniMGoYrV2fLBbXXi4&#10;8I6j3b09Z6DdunFja3v7n3703f/9//lX3/+Nb/z0F58cDIY24zik9Etf/kqS6nTiyy/nz53zdub+&#10;uHz2i9+o1KqDcm3gNPNOd7q9lQ5Yt9nHt77JzZJvKZ2B5wVxMXGmWvYSs5f09FSrWvZtD1/fpsOk&#10;cSzjOj1WwsHIHwuTSwALAKTI6G7jm0azNdxeL9drg2ptlG3wAU9XQ1W0S+XI388wGZ2iIk3T6W5p&#10;VHnoNsx5W5ERC0V8R8aaXDZaW+25u62Z+yaXDvsbDWcHvWVPLukR5sCbMorIHH+iMJGZEgI04a4r&#10;ddI6Ti3ZNGtDUd0Autikj2VNttcbg6ud9ln+e7ldv7tXXW1O1s6s0dIgCe+06L333oufL3xFD2JE&#10;SpaISDRBpfeZEkXSygtjzitiPzpCCYQELqMwN6scMs8kkWVCY4wUgwN0K5yGGXax4isOnLYV++Tp&#10;mfnDr28ejEq9SfWCb+fkNL7J/ENLIKb+52frlmVu7g9uH4y+tNRaXW7Ymep8oN2dHcHSFA2ZzIbm&#10;cf2utJypux4in8IdKjnNT7rIp0cr3C77EfBUZFf0VUaLMQwvtqjQXS1GSAAsw56FRqYS8MkCMgA4&#10;EcxKDWbNaPkssU0rRYRBKjzCqvcCv//972NWdTASwmAWgCNYmnoy76gSMLhglia1Ip/ZpzxHCRsk&#10;vIBZqbDnqlAtAwWoBFo/+VBVUBjNuQth0T7zVlRHA3hoo/CZV2hRjiM0SNolomfWehkAw508cHqb&#10;s3/7s8CmRxx2bz2ztH77xnj4lz/6aw/6yPDvr31ea818+xsf/Jt//a91HR550pnVs5c/LC2dOVtt&#10;zQ4PtifV2vigM91YH9y8MfHa5c7uxAkEHltmu/RNmRqV6UK9PFures0tvhTtQ5IOtKGONuz4NAca&#10;SPVYvkKYrnr5WBiFlC1uBQxd0lkzM77SZTfQdLS37Ujb+pnzPh5i9TlaAU/44P0kcxioH8Wj6ro+&#10;YKLT83YLrcPqUa85yKTe3G21TS5vNZq75TS5nPGW6KDvdSwE44h+Hg4wSukPv493Gc3BHJTIRODE&#10;b83rJ3YSefBbEIy3PEeD2dbBDzszH00nQ1siNg6a28PeYvZeo7oqSsGFQQP8BbKPFXAq1LpECAER&#10;P6mliSbyWIGSuAWbQjPCvCTKX/hKyNEuhGF9J6NiI0QXrdNPegteBDXYPVTxVQZOo52d/qRV9hmd&#10;JwJnshdP7Rs13RTO+hARb37+A0qAV7B3zmkJ+s7K7WrLntsW22XwjARhtNmyJId4rJEoDD2jc+Dl&#10;jwU7lkHAjFA8yDFwnazRT8oa67SCkHBV9PgAJJEg5pTaBc9CcmqDgLiGm4NEK55EynhvRNDixeDU&#10;ejQdV8DohFAAgJynAKB1g2LYLMC6xfzQBkMAqyiYGY26C0w4t3IbuycYGw8btqeiQgMR7kYVpOIU&#10;zYa0Ydi5WzlWUFqHR4jlVoLNY8GOFmIBVWTFHVi25QuI7ijYy5SE6FBFYryhyGd2nnhspOdGk17H&#10;yQMyCOhd+7i1evb8u83v/GbHwurf/vgnX/vGN7Z3Nz/5xS+8MH/23Pl+Y+aDb3+vX64tvb9iJDLY&#10;3Jpe+8V4YzOd6bN/gHKnpzjax3kE+snno8610oGx3rzkeEXGFDMKYYDQSDjdOzFFBx0C0R0SDHoZ&#10;5aaLHuD6PT8378NeVM3HyMZb6z5hLS7UltfSZ2Eexea8RdXlyUQvGMFogpTCLyt3V0lcs0wWLEvZ&#10;5LK92Zq91569Z6KZbS725HLVeyjAIlIejZdu5Yl6QastU2/LL44K81zXXbzQZ2pPJHPt5np3lD6j&#10;Voyc3qXp12cOPq2seicnnUS40iz/4tPr1f0Na9w5fhnKrDuoN3ZyFooAGAweXUmSVrA481TmQxp+&#10;wuCWDsprKUehIabyvPAlM4RwLHlPQws44BksWdnPD5LTyIT2hGd7QhxPQ3fK8myddnQx7VZ7Ihlp&#10;PBiUz8zbBPBE+ZsfvyYSCI+z0KzMN5q+UvtXD3o/uDjrS8k2FfKGiKR/z1RB6nUaPxUssw0JTkPO&#10;aIJ10VSenfEoZ2YByT6LUVMtBib8MLBwbUw3tJwZB04AEofIBpSoLhDKgBe6ODKzUtUFPEk5MPDu&#10;Sn5abhXPVBFoPRdxSyGS0AOntkQvjaIzGVm2swnj3vYzL0e2ICoF8biz60GUlcgHg1//+tdt2YUT&#10;gLqnD2OA0azpwPy0K4Qg88E1IgVOLSKYfBAQYnla9dOXkwlgV2MFchOVo5ti1THhMYqqN8fdA4HT&#10;r9GDOx5Pdpuz4+195wN85bsf3d3e9xHUS1/40t721urbl30aylljaYa0dc9On3Smz+bmZH/XYne3&#10;3nZmLCT1ssllZbZV8SHlmHhHvHyaYwldQt5D6ETWUxO5gXQFoUOJS3Wplz4PWbYfdVaQGPYnuzv2&#10;PaWNSfRtfjG+PJqiZqZgMFADSEiGYsOjL+gMbLoGtsAfVw2lLTrZ5LLR3GnNPGjP3ak3d8pWVUet&#10;bDHW6bJPnVw+jRPMevvGmy5aTJr2KA4hCXkSMqyHlHzi5dAOIRObca18sF4b3Xb2ntdBF5rVOwc7&#10;dj97RpE3hyN2YTBticULqTkvOYCGFNJ81xjtGTdolxKKncq930UgOTwwdJpowmaAe3qjyDHkGaik&#10;/CdKjs3nhYcyeV2kSu4im8mgSqYI/MoCJwJ9u3U4nhw9Zm93WLIp/M1nq4ty/zXMWwywAuvIa1/s&#10;4/ScJeCxCDopn8nTsa6HntHycNP0LPcLJ3MHIQ/OlhgPt8tgwItnPK/Aw6jELRMyJW7FyDQ3AC2G&#10;3QpFWpR3S0xCBj/lJzrFPK6KrsOjCajESyWXLzs6ackMMlZH2Wowpa6kLjcHP2A0uKItuZjCuyjo&#10;DB7Bq65pyOGE8Kc//alJuUhsNK3EVUP8i3bVgkTCYJCa2+fJgireVcWoAssR/Iq3mHRYNXY0jTa+&#10;G51gQhoEgs4crFj3efNYhjPYF+RwBy3WSAB3seSe4/SAc7y9Xlo+s7d+v3fz+sHi2fp6epfjn3zn&#10;O7dL7Q9/5/dWWg52qy6vnO1vbY2vfzYVL+/fE5ksIzoAryf6TKozTidwBlbL8cvl7NsQDyeXp1m7&#10;Qi2qsB8dnRMWGXdJNRcLiREvHZBJhelrJylcWyqzsFkedEadnbK30NuzZZNpigcLDFl9yqCVGBtB&#10;G/ghJxZ66BbFyIcs2UpsOlq9Uhm0Zz22TPGyUrWfNj257HctQiS3jPn8Ggif66p3UCLpndA3fKFT&#10;lzEKbDbLvcFoMuPx2eNAk+af486k2f94UH/fXMs5FGtvXb579ReXLl70iJrNhl7BKWO0ZHUhrCan&#10;TYuYNcJjvwqN21zBRJ5+2lzNeHPrk4GNbcZck2rlqF4+g/HgHVXH6sChJnRmlOgsfSePvFiqyW8F&#10;wKsLnOXS3nA6VxkbDBYXTCjR/f7EYO3QdqFDFL/5+esgASPQznDy4UKd14iwhCqaJ3qxkLCZoJMi&#10;ylAmoY4xyNOzcKMBcMJVXUbFeCDkagOVKMXFeBvSRnBWx9L8ZEvCoSbocSAEHEYLAwqZGfKUgA+3&#10;5ScLCXfpLgwiDTrDUC3/xmNOhfCrqF1XKScYATCgrVjoLiRS4DeSkLgAYQAYJ+UrSPJXr171QUGz&#10;T6E3MIfLCOTQ4hpVwXLe4mky2oXKUfIitMF+Thts5GCEgR5dIEBaSXbUQ+DUEDLAK3dXP3KaUJ2m&#10;xSJMOB2oSAB+3SEY5OOSImTkQ9q1mTkTTfOVe7/82dqld86fv0SIAsLc/Fxvu//5bn9292B49246&#10;A29jfXzgo2DTnoeXqJuWfODS16Fnag1Lsg+fxDmmAPbnpJ3QivwSiJ9S1plpJkqSZsm6W6JCyOv2&#10;+o4HKdt4I6YMumi2pFiembX4nJZkab7xIk3IlB9FBKIVGqUjSAYeMPDH8IV10DTHdRiU+p6i2WSa&#10;XGYrsfb7qK4DhwPDGnQ+9+QypH30iq+cTZnovsjoGhnW67Mw+5afCbqQnOEw6rWanR/tzf8BUZvu&#10;r118e7e+uLJgCLKOU9wFOB7Zu6EhK4Awx6HcoFOiaQpTW5nMKSo5KyErS6CffPKJvEJq6VGC4ER0&#10;MjmeF8vkzeXVg7ZovUhnDlDMAAgYDiTn1IBYbxbB5B/7i0M3nv9n2edQLnte/mRNQXRzULmw+Ob1&#10;zSfl8uv3iy11PPWopN22xtqUmC+gRvReSKB5XExoVU47feJAI3CyB3OsfG9IDnM0oxYPxa4MYPkU&#10;AErEHs6dr+F9qKzmWGmYEwKYHLsCgAB3XfkCLQbyoCpiSVipcqoPGxaUqBuuhKkLMHFurYUm7bLw&#10;gAlUARz5uIKRNIFgchDpYUAJSACIFAsxIsDbc2R4QQK8CficvBybQmwaB4hzQXN+65QZFTkacg54&#10;SLD2ne98R7kSPyUiRYyGwl0qR6Qr+UgAou5prjAE74YpMmYShKAtTRyaXGbYLD9MiAKk1m0xu/zu&#10;u+k9zr2txZl2feVMmp/5s0Hm1kbt+o3pLz/vDg7sDUuTy0nZRINLti61XEtPLp93cnksO5jFcigM&#10;AD/RJoMvapZrmihIMaq1ug019dJ0jj52dhN0o1mZXfBOKpn5lZ6iUvhOBxKqpcBIAnJNUIbQ5CDD&#10;LSXKxUvvRTfqVn1HM3M327P3hcxKzReJayaX3QMhR9wCm6iKa2B4mWvOI91Anr4IeuDEONNDqvlX&#10;u+FMid60Zc9WQSUcldCvNnt3quOtSdljGi++WsaYv9nZv7I4zwxVz/VKhvkcMnltGa0yAZBax5tQ&#10;7co0WI11WtprWzvTpirWZt21P4AkmSGAvLNeRgKH6jp41mhYd9Nexsu3HAKIn6kbHgVIPi3YxAhD&#10;dgtfxVqvJnByITaGOyFx+egxe57mV6qGjU+2W6ThTf7XQgKGu9v94VlbgowEszVJKk6B2L+ryYor&#10;U6RAlDunONcnOkfJDllRDlbMUFx24spOuHi3mBCd5pcFldBXmqoVCVpNxFAXfmehoYfbAgCJWzJK&#10;cvw5PcppvORuFCrhH412/YTWubXvv/8+psxB3coxRAZ5UYuXAcPsjSSKztGIgRcQg1m+VrzEAjlU&#10;/BS+4Ed8oIIHDL5Uh4QMD7V19Cd6wAedkQ8YaM3zcszBkUJ3c3fAQYhtuSQB824IIAeQyOP+grWj&#10;7SrJ21WFnP1UhbuRMbc4KighxQuJPgjuq/XD7oGxBRiQhONlytbiyujO9Z6vcT1Yn/XBTOfY2VeS&#10;PkgyqnRKWw6vmVScJb7YqMzWvF+YPbjMdvoklp7wVMcSe7gQkSGN/Ab2pXDiJKAL/JThpkG6zigR&#10;Rxv16aA39T6o8Nhs1RaWPbzUvoeFnWxLuc7Vy2SiCsXTidg0ODtGII/a1k6pstOcvdtoP2itfJYU&#10;edI2uRx3bdFUD/o0kHgRPh81cey/Otem5aRmR9w9+YT1URIDCv97uOYYpcfOWfCwDXnYqQ+uO0LI&#10;SjQzWGlWru7XhuWJNY0bN29CEu2SJMulaRQ+1ygZyEVEq0fyhOyup/5k7kVnPyXOxMNOwrSQy2QI&#10;FrXMn86omKM6lrvnLYxWvvWtb8WYLzeTo3h0CV4oMFKlANDX8qm3Hsso3XnscY4iOn0Jt+Pg4LnK&#10;JNZpPX4IneeN7vdLc+lzKC9gBadv/w3kK5AAC/GN+zMLyV9IzEPAiFhIrXl86i5DsVzDeFw5FLpF&#10;9eW512fSQQXBq0WhxQA/VfGTsTFCGciLSABIkIcRIikimbgFXrsmQwwYTLGWPHh+LTL5LYWS0a41&#10;W5+gQolpYvASkGHYELJ25AkAWkRbjkEQ0qJabExEcSukweyNM5il4bZCq6OQ5K1bvIVNPEOwJtCQ&#10;IyxmUIIRd2HTirks+ePC9A49WpTgj0FGkA1bjG+KeMB7yBolwPh64tJxCMByETLyScSPhtvaVegK&#10;GCOusLn7ZK00BfOmi4dk1+9vdCutdR9waMz+zqWLztTEnCVJ5zvsGq17gvOTv62WWrt372kY2wkV&#10;z8uDb9/V3W/5QtriglL4U2QxErK5EEgmB6LI2UwkZkRGxq2jd2MEFl4PGABo9SCuFeodSRC1oOKn&#10;J+Rz9arF2KkPp/iOaLNVXVoteVOjXHYO8nTw8MEkRdWVUJEhaaPn5HiZC0rj5y79VXN2UC6dHfUd&#10;VpW2ZOMSXa/VHWIcm0SKWo/i0YN4hTLpmg3j9KynEfXSqDOqNP1bcM9lh/k+mJ2f/cP+uS9zA25Z&#10;Kl9oN+/0hpdWV+5kO8zhIRZoqWXoec61jHbJnKLGA04ZYLrAKDlslvkokYzhoJLUIhzw/AyVg6GI&#10;8PT56PEc3k/9BaHPIsHv6HYW/TTkgNGjlwknMKAZm8g+WuXVBE7NWCq/P6r8zXbpbHNq3mnFj3Z4&#10;3Wp7VH57jtfLeXmT+XWUAM3tjqfcnHXa2HZBV/g1ehzk0h4Ri95z5bw/DYtyDlq85JQpKGthsUcN&#10;qcgw7RRpTPuEYauObmlIPDBju3r1anjJInyeV5GlIQAwAzMyvXLlCi33M4c5ZUYM84jFKFhdTjCW&#10;3YKwiBM4wnjOCPsRa8UnCTBbYoRIFcCiRSWMDUk8AqGhk4jiFu6Izr5W8MltH1kmCsfh6hbuRCyS&#10;0YqorBANiBSGVYcKkUblOXJNKEebWzLhgOQDJ+AoQR4YfYRZqJDnVtSVkdAcUUEGtfCbiweS4OLh&#10;NU0u0wfU9nuD2zudXrW1NSzNzZ9t1StfPNvY6o1v9qZfbZVMykbr653PP9/6+GNPtAb3bpXbc/1u&#10;v720mBxkRrPxx/adzw1ffvnzj2e++U0SRgYZ4he1YAwd/KQqCCMZ/UIgRgC4ACyPC8DwoBbN4EXE&#10;69evG6MoQTw61SIWwoRBxuTS1VuJpWGvNOhNOn0viVaaba+cTitVC7Ya8KVnQtCuKvBAS55RXV39&#10;js6MiWdfrBOPhnOD/rBW9ZHIYbfbo+zPrvbSEHjn78f7+6EwfqI8sCKe0AgqRSzfOJtpDzvD/eHE&#10;dP9xs44PfNCtNa7Pzfyfewv/SXnqkKDSart6rVu/2NCHC/fuPyAZshWEdAf8h2QSwucotCtvywJg&#10;VS5fvuwJfVB17do1L25ZoKLwlJNgg07Ltk4aQeQhnI/Je55c4LRcxHJjrfjk2sRCbfixkJiFLk7v&#10;WEpeTeDkalfa1aVm2/Hun/XHVzvj5fr0fLPkeGXLIpYCTrMF7mSW3tx9rRKwdWu3P16xYpAd+URv&#10;aDOlidjAVYVmsxM2wI/QSPSwAbci78rFUzLhUPkJ1LIKmKFyBcavyajChALVsXWRxD9G3IJB7GT/&#10;ILXoVq7cgSH/Wcy4JSEYU0KjOI0X0S5CHbuKSWHeuraQJFC5MietSOQg5TBBAITcPTwy3D2ngCPV&#10;owov/8Mf/pDQeAo2GcJBibuq44LcTC7FgOAubvHd0UqAYQTXStCvSk6DuymS+ZJz9uV6cRG1EXTh&#10;CQyu8ZgTTvEGnbwYhCrGLXKQ4cUgiebyimkukkGaDN6492BQn7m916/OLtadV9Cqn617rdGjmJrH&#10;ffOD/c1f3tzsPBjdu+tLb9nxd/t9xz40zfsnrXbaUSxyaxdhmvYCR6+fJIZm63U6F22kRwh8LgHi&#10;FGHEgqTY1YV+kczAQi0SM7hxV2TViUZCZjZ6gZvm/mgvHl35H9iI7gtXLs8677PXmRzsWMQXL2vz&#10;i0h3QsKkP/CyI3hdExIgQHmkajpSCERJQTLPyAoo/c7ZuYW0YukdKzQE78+o9tK3iVcK4o8io3am&#10;obhDD7CF+rRXcU7qZNaa0aOJZ/re9V2v/fzh4IOv9+tfKE2Hjkqdbzfu9gcXzp/TcTGJVD2kdKgV&#10;5Ur0hSZ0Ip0PSL1mxOxxo7ukikLJiJkywKOE8PUm01bo1iG0z/szyPCAk6poWit0w0Ec2joWlRap&#10;n7tolmGwoYHHAj/hAo6FOGUhNonLwMTfwHc3++NfdEf7/dE7S6+siVNS8usOVs7086XV4tWySUnt&#10;p31/ri5D4QztubnYACJPlek0L8a7hX5H61RNsGEe8TPmCqchDCSEEuAY4DMY3gryY6triF+j/Vyn&#10;BIZ+swfKzUvmNuZn0KAEFxJIeWgljAAGwJLFNm5ahiXHWXoghRwBJjBz5SyNEHAn8fjHEhaFACBX&#10;Fy+a49yNHlR3Fw1KkBrtGi5EIcwcuhgQcS4nEpvHNhS8BDYyF13C/pXg2mecGbnW/cRpXHM8yDPi&#10;1iJ3AEywIXn0kIYST5sA5MB5ZuAAxoOO9eiNzmC/VNsaVWutNaeYXLxkkJy+fSTRlsnO7vDTT5yB&#10;V97amGwdbHi50Q4bkrfVOXND3uMc725XZ9LRFoEcsyI97cKsficH00ThEz2uiNHF+kUsBHb58mVS&#10;wqy7Mf+TsdhgGzNsmA1JCqLKf/7znxOOoAvSFimxb7C//+Ur7169em3qiJ961Wm3jrIVErs+ENLp&#10;Dvp9bRFX9IvmdCICoD1WJkH/Ka/Cz6C3Opl2ZfQJmeugl0d72tYz5S8CE3voTNDgJ5Lo7ULdtqzy&#10;3mAy26jQgxSvdO540r0xXpj9nzbe+e/scQa82q5d79bPt+c++MJC6vdsYFHEn+fd0gXcBWGSrVa0&#10;CAMF0DvMXIlxahRGNI3VJjBUgumxTT0S1OZoT5OBQQrIyMSXjhgIer72ta+djNNdQ+qoqLNYmZ/H&#10;VnnFUS1mloYnazMpgg49eH5zqnuxw2lbZ6/cnkmnc+lgY59H3VyE+hXnmYkXzC2u26OhBxk5b07F&#10;KT1K+FxKTKFFAkN4+ife8CxucTp26+QOUbl8rrhP4wJavhIwAPDynKMlXx4wguKxFREgxS1NQMJR&#10;0umgJFAp50CVSGGujFMCrMR4U3PZzYp1WvEDm9aOsGCJFWt+wgCnpAoMJ8dLjYKXuGkGZlTBKbga&#10;LxflEKiQYayNvBiO8A4OktVEkHosy4cKNcSYORqbEn1ljMtTFwzM8lrJ5RMVcaGKq1aESUmY1DpO&#10;CT/J5Wi8FNL20vD/1v31cWPmzl6/NLMwrc3ONOuXGo4dSG/6YpqSPFxDqlZsCRv+xb+zpuxjHHZP&#10;knuKmplk0ONICLP7tOGmVt3MDg12i3CEqAiEehyRHCUFEDW5WhNf5JEkACrBBaNcvA+ctAWzFvTo&#10;obyKyoGZA6nyzW99ywBMuwtzPpEyWGrU1gc9+0JLtfr8pXecBaDpg+zNhxALSEIgFjQQYKRjxKKN&#10;F0i+NzKaGY8avvNllzdOxekXQPMyVfAlJTXN9MSXWyiDl7dwGmhJwBr1vK9vlCc7Ymfdyz/ZmxFW&#10;nvr10aefzM//Lzur/3lp0vcwbrbVNOl818mbD2PT8aRRS11JzbBMzkaNtC6EjBCmByDp2K1bOs5q&#10;AVej3/VmIiZzIHr8eNTPUxo8snoKI04zTBqVSeIkLADQEBC5lI5WeMWBM28gJEvWJ0o4B//HkaEu&#10;3sT/v/+v8uKSHYqVi5cqq2tlz8m4v4ig/0BBlH5YIRA1PZm2qUCApMH0TK/QZloeIUps4L+ouPJ4&#10;PCnjrhT9x6czEnVPUDiQ9JJvAixvwhG+j5mdXAsNGgLvyiBhoOJ50+qizUOXowvFYSrguWCtMGCG&#10;xM/yzmInf/1Xf/VXmAIAGzwcS7DztCuEEi4AwwZMPMO41mEwPUoxyueD223lOVOR0RAw1bVOUBp9&#10;WiuHyrM2pxaaxBUSUx3lOft5JsB4JdXRJvDrR1cSi0EA7vB+CLnF38Gg7/M4u/3R9mC8X25NaivV&#10;cnXhzNJMreQVbAv4LJotC8VP1NUFRirz872D7nZ/dLZVnak9Po8ad76jaVmwUqsLYwjwtNBUDgbz&#10;gBgnYUQGpImvaOodIbwgEgsoJ2RSMr/U+zqL6AxxDD6wpqIMAI7YsAhAt3NQmyYHX5mMZtZWnFS7&#10;tLK6MrZK3H637KDE9OIvtK76RQcJtKGKMUYkOrco2BMMvtyPyagxGs5UK/umuqmvH4Wrl8P67Nqh&#10;Bq60Lm0rJ8R62r6XayMU7rq6yRwA6Dixc7uf3k+J5YRyZdrfn5/9+f/a+vZv9hpfN3tfa9c+M+n0&#10;WdMnXmE5TA/MhjV6hEmSs3Fk6vpHC6RoMNA09GELIIGJamC4HZpAt3Wors/hD2N/nt9Y1ssYZPva&#10;RQ9KgvET0AQA+BPM8xk+4gTsp7n1pJGdpsb/r2G8/Pz5ddOTab/nuOrS3/2tU7kqa2cqFy5Wzl/g&#10;fczg0gT0H2AaOt0bjL+y5DuFabMc32GhTE/I02ZuJTSJKtMkkYkiRj/lGpb/5M35xJN7kbeCmSUD&#10;Y0IxLDXby73/0eqUmFNzdYvqIyDUmtkHcHjAcLVK/EQbgiUZSYlafubw5n/gHbDnKQhiAnncPeEK&#10;AzoFRcMIvtuVuDzC1ARZKQdgwdCJuMAscRdRkZ7IDUBbmk6+/nSHtqtCYuKHPTtRnWNyxkKOXOvK&#10;XQkEWokDQoDOchVgNC2Tw2eZqZVYc7m76xujWuvOXm/SXhyVWjPzjeU6N+8M2ARFH1lx8UiTJ5Dg&#10;ZW6+vLR0sLl3YabuoONRweaxSexWkFut9qTXndbSketcGAx5rEK2EpQTHbKzFh+jgMEtvOg7yx7E&#10;hSOii5XVNHNyFPpoMMlOjm34qFa5Mje/UGm1F+oNPa1pH2TGBOQxMuM6Q4CkQSaSEol2hfQIEMAR&#10;WT3B9PP8mPa7ZyvVq+Xpcr3hW6LphZZXh/wJQtAfSam1UcJJf9mmm1y3dQfujBuwTCa4JgHwIRM7&#10;HFaa081B+mpKekfFkm2l0l1vzn3yPw6+8t9PS00fU55pNe/1h++0p09ViUdEYRNaBBh8G/HIxB2T&#10;UaOf8AAIltehkqmnwGluiiQVH6F58X8hh4dSETt+TXBpEcN5JkYVAyaX29EqrzdwHm3vH28Jp++g&#10;y1u30vzykQvzqMdOyvHVT4VMTq5y7nwKossr3qZOg9PktLK/1yk1sag/SjvOfY/JANUwMPysNqk4&#10;66LHRU2i8flPeQe6ipTAwNNO86ETtA0McxJguD951UUdkwwlBoZPcyiaiwmTDJgI5GwgXCHytKjp&#10;WE+WMefjGtgMN6GVoDaQ8xRR4tblyz6ktgwbW7IcnRs2gGKCR4pWoJKxqV2VcElKtI487TJ7CEVT&#10;I2g0sFgZS7K5QNCAX7QhQxXAHqLIFJvL8zBrF51aBGN5FsEkFgDqIiD8YAAgSS+EX+CGOAtXMEWp&#10;wunJJbwbm5vOHNg4GBzU2oPSQmVan1td9E2u7JgeW/mS5zh5OS6nk5M2+Jte/dwDmocrXJkj1i40&#10;hCBYtubnJns77dkFz7Ez3MlT5xiixDUyykNimAWmo+MnoeniNQomWFotJvG9nWmvY0zkZHTB0vsk&#10;jsQbWtZ1vO1+OoMCBlEZDYgB7ioRV96QtpREj0S7hmUmvgrjZxFSyXMn+4MOzs0vfTzoD+qNtu4Q&#10;y3Pzf25sx1VAoQ7VX/iKeKnr0Z9rHRmSQ1rsHqUvjQN3S8bRyfRKPhTJFRLfS1ltVjbT0cCV7OX7&#10;6aTUHn12a37pf9659C/M51dnajd7adJpVvowvByhCk7mTIwxUPBTo0hiIBZOrRxoS1IPGcpDjY1B&#10;QaJWOoLytAUaykGj3XAvBseYZSBFgBwyz0SVIEA+1CC/W8y8CZxFabzOPJ3Y2JhsbhTNJi2BeR4v&#10;OPpiu7PHTFB+8mNDeMHBPsLK2fMVe0niwR5lKujEKyRUgN4ZjC3Sev18L/ucbAzn6b13D9ZWzhuj&#10;FptLJvfoUY28mEfDAsCskWrStpNVX62AD7+munAC59NCCGBOk6VByzuwRj9FBc1F02EMYoaMSUnM&#10;/JChSk5btJibjaaRYX1V4BTFxbkAyK8gwUAS/pq157cQEMRECbKFMZNL8JIWOWLO2ooo/EUC5Lkv&#10;QxN7RGHWbnHWGNi0izBXnOKRNwEGv1Zy4mXcitUncVoGPTw+DDF6QHNOrYwtoyb5zmGaW1y+u717&#10;vzMcNef600prbnEuHWtXaaRvYj2Ml9ou1j1N3nqJbTf7g4l3mXStbuI3I1xh2fKCrypzz2WfA4vz&#10;3h4pzFHk4FWnDPlSREydTZ4Ap6GEZYNB1/yVOZRr9crMvIV7L18OhoPxcNTdSZufVSc9og5UJAOt&#10;XlNIdFKxXbf0VxS65kqorgSSbIvwz5UXMry+COskvdSRFsz1xXNhOBY48ZAlxGPKibLBHd4DHuW0&#10;iLQJQcZPJgo4BwiujZCMOjFodAJDQpleLCyvtaqb/UlvVDLvxMJgtDrz8/+jNfsbvaWP2uVhrV47&#10;GHl+/FSHpDlqSf+ZVSzD6hFWSdtlNAQpGORRVxNNHZS1/HCMeyzLL1aI3z/6oz8Kc/joo480RyAn&#10;o8qlJBMKcyz8i+vEsejeFD5VAjzI55+blDHEgKHKfA3T9MVdj+YNF8Oipwd7473d8bWraRrqAdLZ&#10;7GnoyurjaeiTkeypLZ7uhkbbtcrd3vhP73QujrbfeeuSemlSsrFemV327aH5hnUbD6unEe6oODML&#10;3PTS4mG4bPbJ2VFNJnFCy5wUdeT3wZgyylNQYSk36WPr5pMGVsf7aAINWmTzqjMGNAQZ5nAKYUMn&#10;ALfkJWjDJCK2gdE0MwZgHcniat5uVHSXScdGFS3alWfuCEZ4RkyRR8g597gbDiim0SgJj6zdIvKY&#10;05vjsmeYEQnAFU4ZJWI5v+OqIfyq65YkA0CSwYXVYEMH9GBBcEWwunlD4O2K7XU56m53NOlX6nvT&#10;2c6WEf5Ce7G6XC9nWpfAKUA2uXwinOR4np0RwJaWzCk7u44+RWIiEjFRMfrCpLPRSJ8WMa4i82MH&#10;/sSIZhITdAGQgGCZOs6wUhTodrzb4b0RaEXK2sJSpd40ISW1vb30Ii+0GiUW3QdPSFXrSqglhO4q&#10;D+kVmdIEGAmwcgJXoh9ByuSMFKs8T96br+3JuD0tGbt48dSbOy+6FIyxzDBdEZYMwVAgU/VgCtu4&#10;EC3TzNJfxqxb1AUXD2GQnnkZP+ExPEkHJ2V3SQzadN9YwTbjeuV+d2ysoQiK3v7S3M/+h+FvvDdt&#10;nbW/oDeCFeBJyWNL5oPOa9euxeIQ/FQUH2GVnmUyPYX65SREp74XPBbBYbY+ZOWMgdsG+Fu/9Vt6&#10;ORNkEepx3i30RKcjlYWaP7DuoxS+CZyPpfYac1TPY5hbN/LpJr3r2WA7TIP0jrGylRGP8byNLYgy&#10;2FpS7zQN9bEIkyFPQz2yWo1p6LnK0vLD6EvhMjN4Gcqp/2Kz6uiUe/cefP3tRcoC290HGz/dKztD&#10;hZJ72GERb7XlW/CV2UaVK6bu0SJvlecFP+7pZDNI5prbbfZAjmqydrFExadxQY9jzAjS7AoYPFwb&#10;VIFQuTAjL8NLhm24K89uFdJ7AYZr4JejFTijRbFHsBeiAEeJihgxKfTapby60je/+U1XjVr5AaY8&#10;p1Z5xC0EEAh7gzye4vD+WFOeA6PNLUNvzRlzsEmjckQaSUBifokYzMIArVYiAKiuhLvxU1SWURJE&#10;BnCOP8GMhiaXVjLW9w4mrYXNYXNSa5LUbKO8ZkUzc6Gox8FpF2Nz7MdmOOi5+eby4s72rlNnKbDu&#10;MYgJrrGAO7yUm+3Jzkal3irOaANGBwHDF0gMLi4uNZqmM/R/aGY57h0IPilYNFv1pZVpDcykPxp2&#10;M8HqUN0RGPAOoZ9klVOqRKdQG/2i+4q3AiZoUFfr0a2AIQyVi5Ic2wtk9L0PnjRat/WM0RoFQEZo&#10;2mmwISAS/5AqZ99vUT0wuEW2hGYF2BKKnJ7FkXSI01AnxBCQdgHAoHrk8Qs+cILpjKf6crb5yCbT&#10;mfATR0RUp7uj0nnBumfT24mBE2YCNwYSsTRNtsGsvLaovVEpnUe5ktPI4cVgqIdWbJtnv44AJPkY&#10;sj8NG7HQBAoTvW+lh6lyDsoPVXkTOA8J5PX8tDSxvj7d2soDp2ZsZL0wU/VlpdHEm69TB6x7DXl3&#10;lPb6m4AKoh7RG6GmPqOG+3sPn4b6vrRNuTYTnT+fNuXmT0NfQv+GouZO58OFytJKOifIw48f3d5c&#10;OXfRC0VMzCnEneH0dnd8bX/kkchbpfFarJtlPjE3YJGA0w9TfJoQ8WKngPAAgIJavWE/QguFPqqa&#10;gQRCVscRwy8v/ikHnDtBhsfmwx4UMksRBSSbBCbPeFQ3/nULMKuwTSCaQzx/HTM8mZwXMGwmkAQZ&#10;brE9tcK5R2FOoda5CQ2pKP798pe/xJ24Cx6/RWAl0ErgxWzsg7eohU4lccsVqWoFPdDiBR4w0BrF&#10;uyVfRKthMw07+oeT8lZv2KvPdqeVcfOszTPzc1Xd6Gtx4PnJCJnFuq8grwPOnqtfv0mBW9nCSYg3&#10;azF1n46e8SH0Ulq62D9I69huYQprOAWM0/nssbHQYD4ytujS64BIt9ozlbklOeMIj0jFQZoATF1I&#10;dChxqQ5S4VFe3NIpYEiMHz8UToJCMDQnqFKiI5SochTbi5SUJw5zn5m/1u/SzLSoip5n4MnaFhKB&#10;ITg9nMjWmYP41IPZS/oRLIkROPYlQ4YiZuWRUtA18MqUKiKAcjwm2WV15VP9rPLecKIfZ8xms9jo&#10;fq2807h8dvvD/2ZQf686HfJLB6cOdshDfFCVtZZOPLB+q0W3itS+pnyYEnP+zne+Ex7g5IYQmcdy&#10;lHMOHriwUOXFiseoWvH2m/yrkYC1uM8+4wjYAYQ0VChqlEveAHEqoWSc7lF8FkRLw0mKoAcjr1Xp&#10;q/SBTHc9Q4pvsHMrkwf3s0251fSpo7XV9FqL5Vxn49n0Lz3nNNRj1tsHw3Zv+8rlt5geq/z7z243&#10;FlbWZtILXn6mLXatRFtnXLp2f7s+lzxLaujRupYMv1OvpTdMcp3L7h++UD51w5A4PoEWhMUQ+dy6&#10;DtfJgkQy8syPxPyMFxB1Ym1WLGEVAFTkoMO5cAJwakuL7JNPlFGoFaRCxYT4WUm8VFE0Ek2jaajc&#10;BVY0bNUBh29x9TOnU15DJpf5HlpTSfPvTz/99PLly2oVgdUKJDKoVcsGZg2BiebcRQCmlBhSqI4S&#10;wwUze/wGd9F0qjIaHjicrz/Y2k8H4O2Oa/bHllu+LlJZMbm0dpH5QkOxVzO5zHk+kqGB3tTcH05X&#10;jxwUgR3jd/Mhi6sOupOPQQC+DDhsuM1G9+k0v0m3M+x3PP5K/TQzaxeuI2QHo2H/wDk+6Ykd4ZBS&#10;dB8S/CwK5AhRqQCMiqEMgAlNySHIHK0MADLXvoZCqQ4BP+9P0WfYnzfRs7PGF8TMGmE4TAaSFGXJ&#10;Xe16kBCvkcgHwbimFdnOpySK0D+3jicy8/5p6p2FXTAkUASWx2BudMm4tO71s/6E/3GEL83xU1Gj&#10;tlX54Mvb7//Xo/KKJ7aW4o3l9UvBAo4XCZzU28oNywpLRIPl2VD41OLrT3jSkJ1Blnmw7Kt8VO65&#10;mjY5Zqe8hHWITEIPiX4TOF9/77EKX1q+dTMFzCzRuf3h+C0LoKkgm4JkOuoHfbWY1q5VTSuGY2cW&#10;TvYH04PheH+QahsJOzA/PcFLDx1LPuYwvr43vnbN5hnbiNKOXPtyz5xN74aK0FTzWdqpfadzP9jY&#10;+v75xWYrzQPkb/TKX3z7sXqF/SBsvWMbemltKUU7iRrlRsvFT+vpQJb0SCRz02HYARlXistXGm7H&#10;Mkgs7SrkRl2LkMW8WxEgY47F2iFJHiTbuROqHNNQJeYi4RzDYHhAqORhCEg2w3LM86zAuBsOhVUI&#10;nCpGuwolpxNAK7TnZgYDSE9rjECF6itXruS31FXiVRwZojCJtKLLZTBXMdvI4CiDShBsHBCWrCLW&#10;gjtcuKs5fgeRhyaXYLC/s+WrT5XbG9uj9uKuB06NNRt8PK7yzqBMxnVyfK87XobEiLjs3cr52YOt&#10;PauuodZxKxjnMYOR8e7O3PKaqKBHTDHx6ID10e6mkx18iGNqbNiacWZyp9evTfqNetpkxLmrDhvG&#10;gesaOF0fNn26f+gMYUJFdEFSsZ4SfQEmBlhuIc8j6udtpYjzcb5sSDA3GbXT2s14LIRIORk4Ij2G&#10;oy0pgiVlkIdBuSpoi5SA+Qt/hPC4gUc5dx/ZEUgwfD3WYKBRdDVwBrRCGJIlxljBQRal8mYvTfGd&#10;vQcmtTSZtma2Jl/+p9uX/otJqZ6iZpbEWFE1NXXUyAPi0RUZrIAkY0TLKIz/8PLo/q/iXyNshol3&#10;7VIngfCZreZ2HZCmmwyZGRY1503gfKYYXxrAbMk67e5OrNNSOKdbCZrzjUp/kHQx7ESvhGHQxsxA&#10;LNj6q8x53llOa7m9bC33oD+xwMFw0kSwlkamSYM9DV1f95kMuByoI3aeclMuPDe3Ohdqwwtn3kKJ&#10;Gcxf31g/d/a8VZqiz9WCKTI7mZ92G82Hn0BBsKSWycCDvc71yvJ8t7vcqKw2nVpcMVHmwJEavADD&#10;HZeRPxOlwXSaLxOHgnEwRxOHG4EzbpGVRpl9DJY5IAodAEKycvAAlDMVKSC1m2PWFv+oJICVM2y2&#10;IUYK4fADgAGeIlVQ2UnvmDe12BUnK/oqBOknvxDLgH5yUsrNPqH1oo5NQIEwJwC85CcwVwiZNCHg&#10;SBUhHCWEA1VeJblWQ6i93aGgkh3+frNf3bFEPXfeXugz82kxNlwpaRc7LsfwujJBpJnt4lLd0G1r&#10;zxMH6yh0GF8YD2lgkI/24ME2HwFydm4+7fc52HNyLDiLudNW2w4mM6R0FnzbuLGc1iGzbbHBL1np&#10;mhO40F+5YA+Bqau/3IWZkoTYAwaFaHNFrfENRYq7ge1Qxx1Ce/qfwuJ41K7WfGZtFKqIHof40DMK&#10;ZHob23yCQY0iFZ0Io8Z+poYybShSXmw9qrhLqIFE1AxFdbVBTO1iXQqnOh3LjWgwLXeHaT3f4lbW&#10;IPsftRZ3hl//z/ZW/zkLd45Q3mLXgvzjUy7y4mMyCEMPS2E7lmeNXZRIx4C+oqJDyP3EI58jc/Xq&#10;1UNGfWybICW3ohfoDAyGxUbMbFNh1HoTOI+V3isuHN/8nIOIdVp+jea9O59OG9BDYRs0W6dSMknb&#10;0XORN+oUsYTJRrMcLqk3nvIylsV8ORyw4Nqopcmol9mSr/XuwbWr/tKmXGfjxTR07czjaWhCmDQD&#10;tBDe3d3+/pU1a15Kfv75HS8qrM6kbat+5gl5m73RWmW42JyxqzXKM1tOWePJ7Wlzbaax0EgnEK3v&#10;epQ4Xain1V2nxs+K7tmyjyEtM+YR6KJapmX8FMcqTuCXf1QYFp4buXJiobghkNRYluAJm/cLQsEJ&#10;Kq5ZoVuqkGoAYMQtkixyBJt5HksImZtHapFtmAQ/lHm236c43UQYPJAEMRyfaRDiIdE6n6tF2II8&#10;vAC2JOUxJ5xBvLoSAOybCjBCPlQIF2LhVMiRefs7MMQ1RdT0JHhHvLy3vddvznvCdN5nFkWC2sxK&#10;s7rcTA4s/f0q46Vg6U/U1+pwMO10p5ves1ofe0fTq029cWsy8JVH8tEjeCQKkkwckXKz5YmfWeZ4&#10;bweSfrVRarXTntv0bnMahgghnUe7n9TQHblUQybHXgnQoEdDxKgjDsFATJAUI02wnkyA9awm3EKw&#10;bgUcnavXgoUna7zAL7bVrzX2e925WnpbJykAgrUrYVCLCsM0XJGU9IRss7Cqr5/ZJFKxQJfSe0fZ&#10;ZlpVIKfYbmVyfTwIC5b1iKbdFaW3Ha1TbjioNtlpcgyG8L3W2VHnq/9lZ+F3yxPT/VQaCVn7veH7&#10;hy3y0e0j/+IFYfG8P/T/CMgrK8DNUVzYJAoC/8EPfuCBJQkfhTlUEnhcTTQ9kUW/kM/G2bV8cPEm&#10;cB4S2qv+ycV4Wvb5Z7QRaped/ng+vTyXNjtwK5KekNi2GKC3JMqtv3W2KswsVcx2K4RexFruSiud&#10;55J27mQzUSelwZ52FVUrPrWXQqix/AOfqriXpqGtdtlqpM3fFy6JpmIqnLDd2Nj8YKHq8Fk/fQLk&#10;k53BlbfX2JKfeYJKnJYuzHsEeviEHcBbewedSvvtZjqx74wj2rwsMUlHxnvF5bP9gYBsAmoaKoja&#10;b7rTObjtZNcza86Do4WSvUIYN9kyARVFRCMTOEioO5sH4EomOT2JlOxEEoVEJM9pBjxPBz67n44s&#10;UchOxMi8bp7hZAncT3JmD6oIWsakAaDQimvYSTTtatzKfkRKeQT/2Z/9meYgAYzC6KyobvoIoVtO&#10;LcCdN1VQJS5a+zVcEDXBY1NFRDJI+/3c/b3f+z3V08bI6WRrc9NA6M76xrS9sN4dDxrtysy5Zr3a&#10;Xb+1sbffqDdWV2d3AKbltGjzNV8prj9O3JjIW48+g/Pgvr/J5uZgR5emT3r51MmMw3Gqk3J73nKx&#10;ZW46qBNd0tCPRHyZxN7yg53awsqoNbu+s7u8ZGJdmmm3I1aFUyMckjk9PyRv7EKSrjqIkKNnixg0&#10;TuAxx9KKJuKueKk33Y2upIFuRXKLGRaRvFheIJuZuze1iX600lxIjwzgjxAuL2napDDtJ9Cf5PXk&#10;7PDYRikJSHWhCngsEDR94kQUUQq3AqCIITmWbB8WCYNX6/7O/qBSX0gvnGXh0RJvebf57vLeh/9V&#10;v/XV7KvWjxHEULs6Hc16EPS4+Bk5ZICI6zNAX8NtnJrystY/+ZM/8QaXL1pHp5/QVE4qhfEwxXNZ&#10;SIx0Lfly1wSr7gsGzmm57i+bSJxAwONbSSOmHmMkV/WPK1k/uX/PaWzJ6fDj3M5o+tZCrejv9ISO&#10;YflsQMzg6HWPzuNNXEUUFYXPpOuZUSmMOEL129WKULXWrFpv6o6yrbmjycEkLTZ6kdkDUU9NUhDt&#10;dyefXffnPTVfgrCVo37p0tb8ar2396UP3089Mp387c0Hiysr7VoZkankcSqvd4fvzNW6e5vnL771&#10;uDjLOYlmvTdqeLfbSZdBVjaXXWhW/CkwP7bX6ZP90WhnMF+vrLVXWqPe3Tt35+dnV5ZXsnF18iOS&#10;8eD777/Pj/Bfwok9BSSAESUhHHltJh/xSA5+kp4omMkkjbtJCbxCSSEfCljGVQIfeUggj6iskJD5&#10;XDREXZAqIoMXBqmKwbtQyu8o1wpnDRKYnlL92ARebzJavBjgm9GKxMzvJz/5Cdp06PXr17Woacb8&#10;ySefXLt6dXlpcXdvP42ESl67LA2b5+jE7FJtNTswVoB+sN+sDge+w7xYHt0d4uU5AsyxRJ5USFxG&#10;SrRHLHfekG8/CZbGBOaXe/ueVvcGo26/x017Q3Ntdsa3j32FzhwqyTmTOaXSAekVTF+KHg7SOEhP&#10;jUfVhRUyXEjLz2PDCAFPMFMinUTPcfeiij7SHe+9914Yy1FALQvtepPAdYefYEI95PUmo1NXPro+&#10;lKQ4GDqK8+QSGDDlKkrOL1+vV8/UF+f0YNRCDEWSQrtcMXLS5JIhZdobZMuTm+o2wMdaEQzm1JAo&#10;yQlLHfEooYT20jo6r1yyGL6+35tUG4stT4NS1GQl9epW7b33tr/4344q5w5Fzazp8r2D3tt1NgX4&#10;Eepf4395A5348ccf8y2szBDWwNej1hiiHUs4QUkZs+nsYiK1aORRDifDRTBqqNx9bk1NGMuNmf1/&#10;Nbf7L0tl1U8hP2KeDHeX/3mv/R3h81hyn7dQx/NeFrKCSRqf8XsKYh6NxaJitPvM6gCo5vMSGfDj&#10;G9k6bYqLpe3eZMlXJmrpQUL6e4SxSAx70GEYpOLu03V5kxjHIiPDw3bOF4zCVDvbpu9fFu+kgvlG&#10;6ezUhC9FUPtyPZiU5w3SA9FqRQjFRonjW1/vfvzxemfw4fuX+tVe+e23bh30tiqtD5fn0mC2kDTS&#10;Sw/1Jmfq5X5rJvxU4X5pe2dnr9xKU4zH3KT7efCN+fG07UPBpYPh5E7H23k2Giw0N3vN+59ZbDyz&#10;nDaJLHo5Nfnb9Io0BqUrV64wdW5O+OHUQtdZgkJy0ERIIO93P6MEAGsJkcJmzOgN6FjHI1jJXQi5&#10;WjihUktcFNvMDm0aCuTwq2jIhBAW4AAAQABJREFUqa6EDIEW+9EpicMjSYtBpEaBufJu2vr2t7/N&#10;XFEuQphcKoTQ4pXMtWvXLouse7sXz583A7s/bXeq8yOdVa8tOBUnbQRLzYSqGNDUZucP7m0bKjXS&#10;WwF1XeMZZ2bmR6h5gQKdnf958ifg+ciaYd/6A5N6i+nMrTsYe5Lc6w99KaVZnr672JppeFmIulbU&#10;zfpikqb5va7J5bDbESFs9t7t9M6+9VZ7ds74RSj1dmZ1bl6sMgtUhYgQG313eqr1BZHqR7JVS/9y&#10;alybbjqKBGR0N2tSJQCQqY9USXqTjc9Qix6odE0sLSg/iu2EEpYSNgKPtrxD75jepdX+aHAx76Z0&#10;KkX2IBzyXJMNIiIEHkIOD5x01BUX7qqlUImG+o/Ig8ewDNnG4Ow11+GAxymjIHBqqa5KjsVg/o1W&#10;21hWCTBn6zVbG6Uv/Xtbb/+LaXnmqKM2grrfGTVH/ZVZA6JDZP6a/iQiJsZb6gvh86OPPmL+YaQn&#10;UEzU+V0ewDJYLD5RlfAD1ObFAmet1f0x6Y9q9omcQoTlar3/abP7992Z39YfAl6QxQ4jo5tzWpMq&#10;Zbs/ctKPZoBsPLj/L/+3P/z3/6P/ePVMesNm1zaTZMDHHEVI29JQzuRDSMhmHnYkWiVMz+oyjaGI&#10;qhOod/9Dhw61CGBzY33B25OZvy7edcvPY2slMCpuEeb/Y+++gyzNrsOwv36pc54cdno2z+bFEtgF&#10;hEgSXAJgAAgBlClKJBUsq6xgqVwlWSrL5bJd9n+2VbKLsigUxWIWQVIgAZAQiEQScZE2YPPMhtnJ&#10;PZ273+uX/Lvf6fnmzeuemZ7ZAQlV4dveN/e737nnnnPuuefcfB3GvTFzKaJgTLW+0HF9j8m/tGEg&#10;gSVCyBEeyq2jE9JQgRW8LLAgxlcD7r5yJLEVksURn0oxlo9mk6bwGagdNyGadficbLDKg2ZO1NAu&#10;AjhRwzWLK/XJ9trI3OziF7/oupNnlxu7b7+zvX6wEHtDEUx7iKvQObvSODhcLrTWUdgjASU4v7LW&#10;KE8ZfL5cXcr4SsJQ8ZDkD+R6q2xT6GJ9yP0IR0+uOL5rbGGlv9Pc4TaLVouoFRnGMaij5qH6VFbl&#10;Z/7YRzBh/vBOOJ68IHwik7DFMo2AGPaUd0xkZD0MYpQKWgCewGYcleNMtGpRlsvcW3SGJPHIKz71&#10;/EIuUwDKSzVjvFQwMQJ+0fzlL39Zu+e2225DvNYrUh2fesLxY7W13Tt3jk1NF0anG8NTlMW60sly&#10;OsgpDRJkjY9LpGpsv39gZXL/HZPlRn1trGxtdmcw9RZex0Mh8j9jsKsrfGRylqZmFzjLNWabp6y3&#10;LXqqUdRKqz7lsL+hgZHhodR/sssi2dzUs+ysOwyv7o871Kp1fvzg6Hi730qg0YF2p1rZWGzVV+H0&#10;bWR0jE4aJCdVVY/HIsDts6F0lKaECo78dSUlv5zXDLTA5CKJtKpSVCsKIF5arz5REgEPlQCm+ISv&#10;TBUACZUsnB7smDiIkQbqRC/6h56ikgRTMZORjZesZecwdGMWTt5uq5yQB7/H1C8TEKlklLb3dE1h&#10;RHxoeA9mPIKP3rYAfpZX1owhGSE3IiUmGSCHG43MNe758NKun83WzPYODaJtpdlZWF07MpjNEGxF&#10;6l96HMYzdi4S4tWQDwl84Qtf0FMkMfK8+HmrkCQeX2CLh/1hCgzYSq6CK2tfr8dxSmZTbLs44k9w&#10;q9wvjesrJUgXvWVTSr/7a79y6sRrtx+5+0d+/P2aU5T1sS998cE3vcmkl2Qnjr9y+uTJNzz85uBQ&#10;ndSGShY8Ewr10s6kQGSxuMDqOiClVO2vfPoTf3Dw0My9b/gBplzC4Bw22v/8M0//0e9/9ODhwz/+&#10;V/8ac8y6/cF//M0fePNfOTBzGPKA+fLnP3fbXUfuuPteQgm3LTtiUnNSNSsU/vB3futDP/vzQxdm&#10;y+BX7cW/9MLzLOOd99ybLVTTKkw1TcJQVsTZcOnsgmSbsseCjlanZGJyodE5X9e1SJtPnBdqxDU7&#10;ciV1HJ0TbkSQWDDilyuNtJalWZxmPMpOCZGy0IxSo4DxJfgCFhVeIEqFO1ZbHUSjm6u61pw8U6rM&#10;LS3rGe0YG9k1NkVADOeZs+cK66WB55+uPf+0fm7f9I6S0xX27itpv5errpw4MFadPXV+z969QUn+&#10;u7y4sKitX067Yy4x8TnEpYEcJvatuqNQh3htqLqcNq02Leh77czqaF9zcpX9XaPozg0zMUjUSoFZ&#10;DGRGWrDMNrGDjFQISokQRfhCwD01xKuHcIB5FGvWG0jTFV4VGVQes5jS5iSL94DJY/KAVGjwgIeK&#10;iZS7CiZGQdAi8d/85jcFtPHZLOMEBgzYvqnJiZXlpT37D1rHOD61Z2B658DwqK6kPrihdfoQTahc&#10;UHmOAsqU3OrFakOFaq1MVguzNqLznNupg92Ick8psl5vW0Iye65l9e/5c52FBedfwMc61jt9tfWG&#10;v0qnpX95YLjqZozBgalEZUHrJ83idhprvCC34D/N0kYh3XzZR6/cfczUJlSpLbi6sqz/Fd2dYv9g&#10;c20lNcuyMRVloVy6qdtOmPyVtUXOxtAImQOmLQJXTktVYiRAQHKFqxJ5lJ20HmgVHMcPj3gAV0ZI&#10;N8CrlTRHHeS3lDXNVNzZfJhLymp7Dn2jvtTfaq5UqmmldOTSjZkgKVkq+K0ekKjyq7+RD8x6RZ7l&#10;cLggQL+SivT04NDSRKT55sRvOo64Nbe0ttwqjA4PpZm2lKcM1vt31Gp3/7crEz+WLQXqdS2QOiPl&#10;tfnaTKUx4Cj/rSntyfkv4ZWgenLFtf6iAnrb296mUFTPkFUPWM8rsIghTzjVaL+a2kyQ8rViSH2/&#10;aCZ6En+XXlFw9vSpyenpl4+++NTj3/rjj/3eoz/xft7u7KlTv/ebv3YTZ1bofP5Tf4y9P/vMp9H9&#10;kz/9M5/5o4+fO31GEksMf/yv/vRv/8ov3/fQQ0REdZ596gl0/s6v/YfjLx3763/n7/3WL//7s6dP&#10;//TP/+3xiQnM0xijIp/62O//9M//Hcblk7/30Ufe/o7vPP64A16ee/o7R194XoWRy6M/+QHHFiPs&#10;137p36LtyL3333T45v/8hx+b2rHj0R9//2985N8duf9+reKvfvFPR8cn5mZnn/rWN3/yp/8rCTWl&#10;77rvAbl84vd+5zvf/tb+Q4fe+q53/+FHf+vEq6/+3X/0T/YdvIkpSeO0iiHTbKQqWGbHTqnhSvI0&#10;moJuJjnLRXbaPJh4IydcqeZuNZtdU2Ycs8eEHxvBxBg/5EEN1iMYj7yI1pBhRk0h5oPE9MxUZlQB&#10;wKBXglLecrdBa2qoumdsJ+klX6el6S5Jw1PcQ/+AmxKTSTR69srLTauZWJCR8YXRqZnbbuob3mOu&#10;wFnS4PNHjV1eXVvuG0rXquSx2wuADyXXUBipFoz0tge1JwwvV883O2dMxpQHF+Zq1Sa7vW6Pv5Fb&#10;3mU4u+5DDrgLP8pgEQJTxdj5xSyqoujB0CK/4Iki/yUi8USUxwh4JNePZ+UFLle74An8BEvgSsQv&#10;hLApGvLnHRnlMKDibUdx47QkikCR3XLnXS7ymNq5tzoyPtTnWhHbLuy17RjnNhaAhi39ZUbdxg9x&#10;8Z1zjY5JwqE+3YLieqvN415d/kzqhRaAUZCO26rT/qXTnfm59sJiX+oCJiSNjs2GhZW0gaFQbNQm&#10;R4b2jpZHR8bTCVYxG2LjU209zVmu1zvtpqYYT2nEuH9k3PSvjRUWCdlpi2XsE76OkRaJtoVCiVLg&#10;AZSGvY3Fatr7oeBoLwFGqXUze4UwaZOn4W7VgctkyEgYhiskkRdKwCBGSUURi1RYUUekDa0QqRCD&#10;/h6EWMjj8WggATbAEFIJ3V/mFW0xEKKPXirPl13mvbBrfCLNLMqd84M/RwuJsLqaxBseNP+WBQAH&#10;a5LnX0SyCXKhruqvZcndOHMwMNgc1x3P7I9m/dn55XpfZdSxQJktkm2psNx/YGj5yP9UG3yor73F&#10;KLdcecqXFmr7SrWp8tVvE8tz/4sPdIsocic61zdRMOsJDCY5AGE7VIWi5pBeYcglTIvElP7BP/uX&#10;OcQ2A6aQB1e/XOysZT3ObSRyFFRrrlXeVR98wC7ax7/x2P6bZgx+tpqtgzOHH/iBN33tz7+wZ/+B&#10;Yy88f+Te+yw/4bco4JH7H9h/4KZvfOVL2ukP/MDDc7NnJ6dTo9J1NdznM08+cf7c2VeOHV1eXnro&#10;4UdGxyZOnzjxpc9/ZmhkWNdzeWnpo7/6KzO33soXfOuxr/3Qe39saufkC88+98IzTzOimsd//LHf&#10;/8Bf+9lf/6VfZIuTgS2XnZD5nce/+fN//x9+7Ut/rjKcOP7qs9958tY7jpw9dfKnfuZnP/67v/Pi&#10;c8++80d+9Ff/3f87PjHFTMr9Az/zsydfe80S8BeffVoWLzz9tHLC19DwyMNvfyecaVrosa/y8Fp1&#10;xOTHShnHphs+1fpLM47sYNmO41IanSv21VqF02vNgTQfWdBBlCRMPPfJT+hdqScetZS54QulUVeZ&#10;b/MxJKNt5Ve/B4BPShcjBgyjlQ2JV7wyaEEP/EyGVCMDgy4ynl2pW9vXMvhWLDULRat/i6srB9bO&#10;D594ee47T7u5JXVp4TX/mtV81fLU/NJCaWjn0Mbx9L5f3xN2nwMwgu3w3uFq2cTsYru8VBw8u15s&#10;V9ONuKvLSy4oPnkyHTKAf2UWtk9twRoHxoDyo1TcK95JhlXKB6+AJRF3WZ/NpBKdVEZTA3MAQOVR&#10;sl6ZKrnYZ2L8R4CLhZChVDkFHFCCDMb03nvvYdBtip05NMOcI+nM6VOoOvSGt1SmdhoiM3Pp/qbk&#10;LjOt2EzJZWPoUSdtIto90OcgmXpf1QD6oGmqLRMopvjTcLZX5NzZ1rGjzScebz7x7eaTT6SVYu7q&#10;qbllrFMrFJfrjYXaOg9Q7jSn+/v2jQ3unRqfGBkaHBjkz9l720hay/PGcg3FGtVZbRealYG2PVLV&#10;fvdUsyZaBybv1C+i4IFIO4giPYpH06hiikFMY908qNNrFQhfQtpKiurmSbbkJiIhBx8tpEgSjio8&#10;0JUTKkR1AW0qCDzxRMnC6cmzQIkHQMQg0qswBQCvcOkVTylT/lsF9CmqJ5K8AqYJnXZpZPKFanXF&#10;Xdb9A2l4w1deNtyzJJLLFP3weyWoyEU4HjFo8CuhfGlwThLorKWSjnTwaXNCkVEvslT2DTXOLq01&#10;S9Ux6nLBa5aLC9Wb9yze9T+vV+9wAdqFbC/+i3+UHVuo7Sys7bOu6+KXq4eQGnz10Hb1lK8DQqa4&#10;DgTCJGy9oUUGhw8fZkJJPhf+lplIQtSUOdrlwuDJXzGxDNFKxlTSoi3Tf/cigxnOBjW0UD9SXoqW&#10;9nCiv/sbv/qhv/ELLzz79KGbb/nan/+pKn3HPfeeePXlEev4d+xM8+zt9rRDLzttLlDAYdaTU9Nf&#10;/NxnXf7+wJseOXzbHffc/8De/QeNCv3tf/jfyYKf0Pv8tV/6xbHxyQff+KZ//X/8b3/rH/wjad/8&#10;jnd986tfvvXOu6xJecMjb37iG1/nxHhofUdK9cpLR9OZMWbaCoVJOyCLpb37D7jM6pknH7/9rntm&#10;br6VgzfJamyZ/0O/GwZ27NzFRwm/9OILD/+Vt6XiMZ5+6qSF+3lLH6gNefZiWvRx1hLY/rLAGQcq&#10;FzqukLV4x8SkDXCONXCrhZGfVJWzKy9UUfKhAaSnnoTvZN8ZemCsEjCmhDXX+zQuAd5IEctOZX2K&#10;8kYbNYoaCJsw96/OkZWDvCbKhUnnbPU7Na01f262MjA4PTwwWnF3bTV1RJaW+K75P/1TE30EWt2z&#10;Z+DAzLn1+kJlbNiF8UatrfyJLqRsrveRUeAwqERKE1XD2p16q+QOmZcbGBk4vdaaGtnh+OkGC95q&#10;nZ87v2PHToaYBLAsW8xqT3iEGQ7NC+YMy2RF2QRApqpzoUdOQ4JYCRlT2kVox44dE+mTV1IiK6nE&#10;+41GCfkbhn3HO95hKayRAENA4N1lLbB7967a2mrZqNzE1PTuPcdbA+N3vKG6Ojftgrb9MzrAbsrg&#10;+XJOI/dr+E1X2TiNttMuVsxyTFT7XllrT1oVmfnghId9T/PmBltbupWOR25Z2mMYdnEhqWI6PCO1&#10;IPw1i2UH+66tphmBvkZtfHhw12Df6K5pWkDhcW7O0r1yepZJFkYmdIer/WutRnVoWKfe3HLSJcuF&#10;sik0mkY5ySp4yQUrXkGIVEBUNwCK1X6n60FL7MpI0ZBzniQwXO4XML/FikloHIIzVhwwXw6+J57f&#10;oh7IkETuQXNk3U2A+OBIJDbZYp5S8zTiLTXgLxEAG3pAChiuABxOFHIDH0phePS4Y8bdfiYvlACD&#10;IUgCLNJ8cTSR5Uelc2p9pX+SkUykjYSiAyY+oUpJ0ec8oYCECCAX9h28hGkp0JoLQftHLWoJFFZ4&#10;Vs8Xb39ofuaftvrGNi8FggehZkRfmq9PtWsHtnFzdU5DSEmlC1t06623ojCnPAe74YHNWdBtMg/j&#10;QJJUMcJXzjrHg5EIw6OVbKhPDDsg+SUSvzK67q8ajcX2ir9URa/6WIzSXrGcLrMXnUd/4gO6cW9+&#10;+zv7U9MglavuGh+5e+/ev/uP/umBQzPUVAd074GD6iLfltbyDA6Kz+p7CfeSfOhv/sLxl18yHMp9&#10;GlMdHRvff9Mh7hZmKoiiYJgOfehv/PxT3/4mB8mUHb71Vnh27t4zODS8OD9P6Z9/9mm5PPK2d0Bu&#10;Tcotd9x5y+13MHzPPvn4W9/1Q8jYtW+fFsh7P/Ch4dFRY4b3PPAGg8zma979vp8gzVuzCzSg9fW9&#10;7//gFz//Wfl+++uPPfy2d+w+cLBtxkhb8kLTG1XMg5MBdjN+hcK5epsVN0LmjifTDcvNFoOoL6K7&#10;uVCvUzUVJgpeFcWy2q7U0ew3jDiETLkctY/oKE2lGZKIZ020m9ykQ5jKGwZJeFCVHwaV3Mirijo5&#10;OuIUcMJKf+npuAJ+/9CUCw7XGIyGcbY08ZP8R3bfBcPbt/BCsfCLa8d3t+o71wt3Tx6+t7nrYN/U&#10;ZOom4yM5hm2oRJbZFX6yQcuEJy3KTc27jkHB1WbfqfX2ccslyjvn152EuUtffmVuttUcfe34guLD&#10;mieanASIXw8kmhSkoVWBFybPp4R5IN2PSLDk7BcAKZGMV6z7RLae6LKHEMQbG5dct/JjH/uYT6rT&#10;zh072Kn+asVmjPmV+p7b75stlMZvu9/W+qGC1Y/t4tj0vumdJt9Z0w2reQXOr/iJRKppSU5hlee0&#10;QbbcOdrqGBVlRql6cpaW9sydb589m7aOcJyOlRCPPdZdS06nx6SyIZemHSZr9uFP2500MtxfHTNu&#10;nEy1L0ZizU1mesvjOTB2bb3hxjJ6VSmxvbbDpN6PK1ogDOldgWQAgD2SkxKpkmRfdaCzrGq0TBgo&#10;IF+pNAOXPl3wKz04xRN7fI3yjepA86P72AO/5avkStkndUFRepWjR0wmnuTeEBORYqi9hin8yKMb&#10;MzMz2qO44LaDWpQgQF3zi0EJofWbYbYsaLZcXVlbdQ9dUjMJfY2mgxwJm6YqmlRwmZeSu0A8kOCX&#10;51vODjHISeUmoygBpAK1RKgrFTA0o8TKALQlStJSoFWHZQ4ZO9hYCpSmBPqHz7Xuef/c7r9l0iY/&#10;S+9C5unfZJI6hWNz66PttZsG2tuf10SDR4PS0KgAQTFNVmZ0I8/wJ+ED8Nvz6ca+5lKV0XbyAkOA&#10;3TQEkRTAJ2EIU+CZ2bTU8Joeij+89MfDS/85246yraTGlRYnPrg2/BZNG4NsRlD5v2DDLw2AJY1t&#10;ZtvGTRhp64dCaNL6GhSDiQDGko7zK5mamBGks0mH4C0VJQnMQRlWda1gVoQ834R7xi/giUwTJZke&#10;W22kXwuP5IkGabKpmpRdTkMmOEmkFQ+5gF9h9OizGj22hoh7xpWRsfU/IaUNa+nf82utnQNFBwKY&#10;zzu21JweLNuhUe3rHBwpN9pOM0iKTr25QDkG8uACSR65eFWjwmoIeIDpbtJOMz1MubCKLUx3fZUq&#10;KPQrkt13sJ6rJ2w2SLU1dU7S5NYFElNu6VVGjO3AkGJwguiFcVHIKoOjX+0ffrZRH6o3ZpvMdWOw&#10;WTjQrN7WmHigsOvWztS+4shQtk2JM74B3dBEUPagkAD9p3icPuj83pVGx5oKN51NVwvDfa2RSnH+&#10;/KwONFszMjLKOGI/jOwFHOlfxsvDiZIbJ8omspUMOiOleitEFyEB0Jth6USGiVRtJLEuwJV+wL76&#10;1a9Y3fyD73znpz/96cHRMZ2G8Z17J/bsbZWqVnpoFiEsRJqkHyLNAq//h1rYOKs9MVOxnab9/Eqx&#10;uro0tDTXPHO2fe6MwXf7f5PNC/1Js9YkVuAp+UubKvua9dHB6qjtLiNDyhW2ttU9epY1C2gZZev4&#10;Su1SWQOp1ky9bSuAaJs6RefXU0cqLebsUc4rMyUJMXrI0DBOADdmT5dMnTqZ1ujT6irHQ+cJnPy3&#10;xKaAos0H2IC8UQElq0UYjnDLJJsjowY56UI90m2lHjlMMIUGdMKpPaSy6M8p/ZmZGXpCSeRoACMU&#10;I3jRzEIzbFHLcmwC1o3t2PtYdXC2vmaS0Q7ONNYHczQdkiHrpDl78s9dY3dyX+mn6iyjZAOzNjQi&#10;aTWSohS64YXBIwaMtshGxXc2yMrqcrNveLD/wqb7tDNwcHK5fvcvLE1/UNlnY7E9mFJF02FOfc3O&#10;2kHnZfV+v+w7GtDGFqksaPAKFNcm+8kzzJcYRCpHCwLog3GaPP6yeLf9gZzpUoDLnayI3dyKGJVX&#10;CRpvuEJ2CAOvtaSXDIwChJIofSp37733wsnAiryoOtumTR9pfWX0R1bG3rv9JMkWdxoxIKDH3DUm&#10;kXAEJ/YwB0KLgPLIPECT4msEuDR/EUNdIrAZs3jwWnoCmDUyLK8NW5YhzDMFMDE5RUcDldZhBDay&#10;y5Qnzzo++Y2Y+KUxesZH7rvfa3jW4tSUEfdkyDIFAs+TpLXFhUJ/NpHJU5rvWjQklukma+iTpaRR&#10;MRRSYBYp7FGuwiIpBM3zGh6UQjikBoO4U9mi2yTM1vhEccVQ5SFLcOdNLTfcU1Ean3QNAhlQNZih&#10;JRgtBa8aIpxnp1k3ntbXWEneSkIzUhUN53Zl8KVmY5cN8Yb6q32Vlm2ghTOV9rGh83/QOjfRLs00&#10;hu9pTd/fnr65MLErTeHCnbqh2699aNniUWpZiaXS02MfqpR3ZkPfxryP2xvaItL2xODOks2sFQcD&#10;llzErYeu18w1MiVkRRTSslwevQRhlZaomUViNEOpUoEhWMJkWNllhxXQrqNHj7qTiLAgMZ1pUdjQ&#10;6LiDCh4/u7Lr7h+QRNuiWi4aZie4jbWKqO1iIivzrvfrCJKj0qcSreZQuzn/2pl64/yaQ+QXVhYW&#10;Vst9WTM0m73WJAZG3JRqLXlLbUZHAPaPk8/06EBZ57LUpnFGYuuZswStmagXWCqv1OrWgDnUgtAs&#10;IEmbabKttKF7fgnqWmmXigZySKzPRlqabLS2tqplJiNfwy1pr1wBuazZvnA/RgLYRwmvAL/5U3AR&#10;ecGmgkSFogPYZMcphq8sI7spLxVK4TKjjD5IAVyoIEk4FUfzjiMgr6E92Tlmb3Dk5JqdVpU03SsL&#10;wCQf8GoeDOKTOepaE+QrIqHyKSjJiRQpayT59aknO6+k5xOqpPUK7dmFJReYjzrPaUMbac/qwN7i&#10;yl3/fG3kbVsuBZJQW8vJ2C8v1Hf11fZfS19TWtSavyAokvTqQWqqb9lIQ8RgUOUiXjIhapVOZZQw&#10;/ypwOakGzDX9hjS2j1PWm3NHM9lGvjgCcD2OU/rUu79wWP522LgBhmM72VwNJi+eLQGv/HXLJD2R&#10;BJq7XkrUNzzi8OvO2kmmCWS4/uQAkiMs2OFutNa+xjWrM3hQuzEydEqIUbA8TyVR6pcrRWA+8aDq&#10;vHaooqWIQY+EAprG6rlIfNFOlzUO9bWcXVEanXQ4Zce5L1oo2YypOiysbQubJJILJGczPG7GK+57&#10;ai3OtTrFyshSX8dulh2Wc/KyTXsQXLJYdgDQdOYx1jqtlwaWnupb+tXOK3taA4ebEw81p+5tTx4q&#10;DI4VU6M386AhiKD1un6TDDNh6TGN9vc5okhriAxX1ttWV/Ebw+XWzpGdbuK1X9t1V7Nnz6YBjKzl&#10;wbIQHdsnZ/XZrx4k9j/xiU987nOfe+SRR+zdxLs7NXXZVW8xDIFuyhOPf5tIl5dXTtb75gd3zdx/&#10;wK2+xs2TmcpGs5O5ygo3+/d1/ySd4SyzqqOuuuBi7rx9I+ko//Ozzbnl+bLdILWBgaFz3I32F2eJ&#10;DHdwNFoGVzWP+trNEd3xgcro9A5GOg2jG3hfWnTlsXYR11XoH7LnV+tNTzSdlNFcZ5V5TaTzTzSH&#10;+tEr6vF6mAnNpKvw0DEKlvSf41xeZN1lQQkVB7AtK2Aos0+K46677tLw58aY2it72S0JhgpfSpYC&#10;6LYKo0qvAqdiFLpIfUoBMVymNqgknpCDWiYymly4QPaWuYg0fTk4coK71O+0vxxr4eNjFilShVQh&#10;UWobJjlrcMtOMjlGBfcaFiAJytJI7aHs2LxAEhLzSU0mw6BN9mBmbbAuVscsQQidtIC2b7F6aHLx&#10;yL9Yr95+Ba+ZWqIL9X3F2u7+axihDXpw6kGPV7R5NHF0+NAWXASYtikKCdOv7qn+qCQAEo/ZWief&#10;uuEj1VV/NyfJiQl6NgNsiRPZES95DqA4Iuyr+Ot0nDm67weuJAFDYcZ+T7yW+gpZU06XwbhwUuVO&#10;wdCiMbfFenOCVbsUSzhC9lpphRZe+n3jTRECYEcUZK4TwuLpn7oqrPLT2ubC+cP79lRGRm3vWJ6b&#10;U2lFygWiSKh+cq4eMbyITzA4ZS75UXcjjqeZ1PZ6pzr8QqvWaa4tuUjBiamGJflL86DJajuHJXVJ&#10;d1ghoUm23lwtNL5TXfnK4Kliu7SvPX5nc+KNzakj7dEDhepA2jffbiYpXNIx25LLq0TCkflQpw/a&#10;g+o6NjfJFAwzvrrafH6hbfnVeLWza2KnxbocA7P4xS9+cWZmJoyjjjgRcZ8kZoMzsXz9618nBLaV&#10;vxQmJWfL7dt/4JXT52556M3VdvPmXftqnT7LKG3CHa4k+sOFX4XKbX5WUf1RB0jNODiO4Pz5Nmdp&#10;wtIZuTpYuhoodghUoeOUgeGycuD7isuOH2Bx9Jxqa2nGstiamnb+aFq5zYi2Vhat/0peyjKVgcGW&#10;Wm9IynXQ7htYXMajPRIKnQvh2GiUtgVRCNwQ3tALD/wC5Bw4uW3Umjw3dakswgtuzo5aGjUVT8kV&#10;linGaOWA3wy8pYyBeeTrKwKMLhw5ckTN0iTSOrSWRzVxhKm90ViWFzqjFnCiEka706/k6gIMALbM&#10;6JJItXv8lfV6GomFVu7WSXRX5MCs4NSyPJ4yUUVzDaqSK7uDYNkBkK9XvjThyZqAkZ1PydNo/o6m&#10;uQloQSrE2dX1Uv+ApnnUDdHpWs1b70zXahZ3bD5LL7DRJfdxnl5aMwswbfdu1Kv4tr1fuatc9tdG&#10;C8nEkFKTFGHdCKyuipED5SugUDhXMML6/UpEGQU73amuGg4pdYOJycUbOtD9dcswMjybP+XIA+B6&#10;HacjT7VDt8C/OccsRmfDOMx2dC4DD263yeplsvyeiC5aqn7BLZIWQ2YYBGX+t/vilrHUUUh9gQvW&#10;P4hWNtpcjIUaTgh52XezJB4YmLxNqmhFUlmVTSR7FD2qxtw5y0ZshHA8niTiwyYKdyPMX30NnHRX&#10;2zCGnUG66XFg8kyruZ/d7rQahea6807U6EFmvFJ2FgB01nInai1PqA62O0Ptwp609LKzWlj7cunM&#10;ZwZMtQztbY3fuz7+cGv6SKu6s1BxflPT+OONG8tN21UNRfMb0Q1dXW8/NZfs7Gh/qXZmfnh0XH02&#10;Vqkrbk6LCSYlbBLdww8//Ou//ut417PkNX265/77a32VkT2HWCDLUBWZjnZujS4RX7corylMgv4y&#10;oRGfy8OypT1nHUeQFpfp1rDaVCQ2EWVjCUnm5eJKqzNaLln42t9oL6y0J41RD/Y7tcgggYrWri3Z&#10;r7CuZ6nD5Ij/wSFuc62W7inWIgqTvcxE1evBO/bpj4eTICuBXB+uiZstgakEL8UhGUcJ9+M4FNMM&#10;HUt2HZiQeSNqGapL/XIkPhnNQxLbKiEndDkXmyeJAOJx5JG1VGqTB+bjx49rKGgkPfHEE2KSoxoc&#10;NPwuzIkiwPLpkADJ9OAM99kTudWrke/VgaGzy4u7+6sb83xanxCiB0celCTRy0I36wK/aJaF5guq&#10;Agy81YCaRF4jI3i6yyUQ2nSAqYg3Y+pWAFuesrMYk4ZadzkweLZ993vn9/3XFkZfbgEtyOPLzfW1&#10;1SMDzcHrPeUADSiZmZnRBDHTEY2GHhGBEW+9nsUEwqqbHXF0Q0EbVEgEdzq6oaZLehJu81XyEJeA&#10;JLnx9BoxV8VDqmCiCHLgHE/EXI/j1ERf/7Mv1D71R2k2ZXuPBufgBz9Uuf9B7V8pCMtvKOhmBCi2&#10;G5KpmJiawqpXhvziEGiWwBAZgx6CCD434+mJ2RJPwBBKEuqljqQ7eayO0bTLOosbkFdAqGIoNIQV&#10;p6b7+geSgchUn00zMpbnw2vKZWPStTu/THvUHwMdOkkE1W1NAEIh0lcqGOgQwzZ5mAA9hpAwGprz&#10;s2bFqjsMTC2jh4Im6nMKLs00f8sBoowg7zhKs3rOyvZOe2etvgKzKm9dtJ6miRpLNA00E6OpR4D0&#10;rk5WGRanmwyVhxn5ZruvvrquLd137tOV6seHBob7Jg41Rh9oTD/cHJ5pVXZkPXGXMpsI3hgqyem5&#10;pkCqLhcaImk2tFzaUTCsWZhfXj0xOzc0ve+r5xrOq9s1WJmemuJCnnzKoWgtM/965z/1Uz/FenKc&#10;TrY8dGBfa3D8mYWm+1kQlC6T3BgLvyZytgJW7hxhajEZpnd++oIB2LZ9I7qVS4upfanqcqUJzEEJ&#10;qbJkmpK0xc0zK+sNgmzXV5vjrkcu7psY3N9ucerp+pFlJ6MpgbIDeoqDI9Z2Ubcl0+F6GfUl2sLx&#10;KE0dF617Nlo4nm4FA8P8bUX3dcbJAk7qQC0pYcpLU6Hq/rG14tAwPY/xUvKn7d2UaALq+ZljpurR&#10;EKRj+lgQbkkK5HLxKyMVgVPEsifgfTKYyUz7JMYMN6rgV2vQEM1NMVti3n4k/kYnj1uDbL6bmcoq&#10;gTvG08APsfOCyMMFxUuK2vUgKRHv3mnllXX3wWBBmE6GWAKbRIAR7DemHsRIurC8utjqs/k2HamR&#10;6jgFSzedr9/zc0s7/pqqSn26MtwIUkOt+VeX1gebtSNDLTb99VQ/3JlpUl4Cns3ZiREPxvSH9hDJ&#10;k7m2CwY9OAKgw6CYXv+6IdiIOmjIRbclSXkksBwyiIlPeRjxwtfjONXkxre+0WeAbvdu5ZNnedmA&#10;NbR2Xj/5ROWhNyltYI4vsALGqXsklVQEKSYEMj3Ap/Anfvd3rKj+wM/8DZ+o9dc//9m3/uAPE4Ll&#10;P4mtdvs3PvL/3XlPOuJHKhdPqCeYoUmQ87IckjBU9DOSAFhdXXnsc5952w+9W1eD2iofg0UmdSRx&#10;3tDgsMWw6RSYcBUWrqZ87GF2Zkpf39NPfttRDD/yY+9nkJX0yKhz4MqLC3MOc3jHDz+q5QiGQOXn&#10;V339zuPfAnDz7Xe41KpvYrzjbi8K0Uk9TsfGXlZQl35AgDqvTxm+EwtiAgR3NC9vZorUXpM1fQ2w&#10;BImX+fM6+pUdBp3SHrLwmpdmcqW3IABrAlYRVQZe0niVQN12OIr4NDYYK+w165GnZiqCVl2F96c3&#10;yWqrvaZUk5w77bEqOzLS6ozV1wvLtfXC/Kli8Xf6B39zaHiyb/rm9ZEHG9MPNcoH2tXJ5Dvts0hb&#10;rrehYJdnQv5ZegfaOSRmfmKgfOjg7pZVMOvNb8yu3zZWOTTgHslVVVRXAwiXCRnTfGD//tLw+NPn&#10;VpeahT1D2lWXz2M7X5R+/qfBZx/zwnw65S6dn34+7bDkk+VBaPlfhpaQ/WuJs/UztWbbjhkxA4Xm&#10;HsdajIyky6Cc4LOyoBnlejPOsjQ0oo9Jw4y6FhyYt5ZOQQoL65eFktwjkvOgElvSDiysw5ZfryNS&#10;jqqVR4AP4ALxyqt0srP3km3Lls/kHi7PAhmqG+dB1fk8LHggyQEE6CYwj3jKjy8PVGGFfZUvTlVS&#10;fKkCDpFRd2677TYwMeQQIurG+XrC2ihp+2bN/CjEybygAW2y8wy00l5qj7ojEuN5Xl49XoOXxJKt&#10;n9n6o1T/Ln3UO71Pkow0zOm5heW0FGhQJzesMpNUG9jdXr37v18d+8G+lg50LxKZydDw7JnF2v5y&#10;fXfa9vm6vGbQmBF+Kbmb3sAY+NEx5SOxoHxzUURypbaZ601orhIBc44WtmtFGPBRKPGb53ddjlNq&#10;jmpsTGsniihHt3VAO2J0zJowX/Hxn37r19dWVujxs08+8aM/+VMvvfiC+yDJ79DNt9Rqa2dOndy1&#10;e6+NksYf0OrIlWeeeuLZp558+G1vf+bJJ8HYkPnEN7/54rPPvuvR933xc39CyjaGnjj+qismbr7t&#10;Dq+vvfKygxFuv/ues6dPzp+fO3TzzbY+vvjcMyR47IXn7n3DQ9DaG6oG2jTy4osvaBVaPLJn3z6b&#10;VRyiO3PLbarfs9/5mq3Vzip67dWX7Rb9zCc/bkfp+dmzj33xzx9681+5aab/5aNP0/BvP/ZVBwkd&#10;vvU2lPOm8tXWQu2X//Tzd951r4OHbE4u7trTPnmSQaS23Dt10MW8tO5vLTaxSg4x4TtZcxVPjIBm&#10;JusQ5eqX1/RqLCuSJHQyWpyzcrKyYw+Zs1bwkEAkSQDbeABL5Ulmrs9WzlfazXE7hiDURcjsQEVT&#10;mooj1HWMvKUhuPKA0+Xb2hHuMktFXnQSkEvoihi3HkkBabM4fGi43yai8UZnwtaY1eV64fTzlerj&#10;g4MfGRnfXZg4XJ98uDF8pFG9qV0cznTs9TlRK/Ud6nTu7PDEVNYJcPZH2crbV5YbC2fPMV244D5D&#10;gEjGGh6/fNxRTcMzw2nl0fU8yjj/098yGmyH5ZnTBogddJe2A2V75M1cJbCsdkQuyXamhBp2HSt9&#10;XJnN42XHKhV2u43EzCUNSkf5OCCPyRkqDo+lk9M1BO0z0n91Jl62wJKewCQcdV7pK8qcETwy66ns&#10;Nj3JO2WLIa9JWzahuRgRBKCHF6QAgTbN9Qi3qFPaC6QH7Bc93URKKJVmDXPhk7Q5UkjE+MVFOFe/&#10;mApD6ZMk+QMMKp8AWIqCO/UFNoHwbTna1xmQT7V/odK/WFvYbWhZjuom1eIYkIc+2WkHyF3WyMMd&#10;2oCFiCL3YMEvChWoT90yASMthFpOyfMp4kbj/EqtUXTdZ5rVVFuRUepb6j84snT3v6j339XX2qKF&#10;pBra/nZiyaUTtSMDjSGLqK9Pz69LZKjElMYQx0kgOQ6sibeq2eRo4uT1PVHo8AhsE1skka0A+edF&#10;4zVogcdzsSJdD4VZEV094QX+jU7xWBzbP/4f/pUW00f+n//747/3Hx2V52/fwYM6oCdPHKfe73j3&#10;j548+Zqj7zi2P/uTT1f6q86Lcujdn/3Jf77r/gf/7j/+x5SpWC49+a1v6Cni4etf+vM/++ynH3r4&#10;LRzVuTOnf/3f/9ubb7+TC3T6zyd+/6MHbjrkOAIH1X7wr//NUydOfOy3f/OBNz7827/yEWO/DsL9&#10;9Mf/4MM/97fOnz2jg/ubv/xL+w4cdHzBwZsOOW8PnQ5h0Kx77wc+mPYu12pf+txn3Vj55S98ztG4&#10;3/zaV973Ux9ydK1OJ6/s5O73vP+Dn/rD39fLfOLrX589d/bOu++NJp5eTOpGZE8m/D4L6Szc2KZS&#10;YFBl05WkYYwgNFrNVE28sF810yujEzEpH15uecFmkvKOPclhO38n30CWPl/DQ4/ZGhhL5XM2X7Ua&#10;jm1KV31BCC3CPA6bTqdz9lcNHpBqqu3ZxGHH4bYsdUsfNE3UuQmG6zbODwJC3VBWhDo7x8UCHQcp&#10;1VtTywut1pyj18w/fXV4qFia2tMau3V96uHGwC3rlUOdvv6s0cyJbjHidAWumKXlpYVmoz4+Ze1S&#10;csRshFFc124/c2x2sH/oPr2ZC2NogWd2bn5xpXJ450SaI7oC6p5PyeFlf+LNadlVOXe+tXHZyHza&#10;mBR1gT4A63KWwEM3iMYGktS/XEvjdVUSdyD3sJP0S6lzuZ5OitHfN21Z7p80P6Y+y8/6aJ0nbQKD&#10;gSKYYw+cqn2PzQ16lZ1PSlb55hYhPvn1VXJFmse8zkBkp9pSVMMnfuWuEZ06nTY2WXiajaYCC5I2&#10;00y9kQTAQwBopniaOzyQJODFxCdeSjWRF9aQ3SMBaT0+AYCT+4lGxutkME+uTgyNvcKvpaHo7EQk&#10;+NGgUmi8elArUwQLeBCDL7VJAAtJLF1Pz6sveEQ8xsMCSILf2XSUXnUsO4A2Mwqu1Zwv33Lz/K3/&#10;rFnau3kpEJfJCbha5+RSbaJTPzjYkutfpNcMFskkljHjPTjFGuM2M5POwPG1SxLXGQw9icRJdaL2&#10;bRtZwEPiQaHfHNXrc5zbpmAD0Nw0u7m+zt+4ZpEFo0AOUv/sH3/yh9/340996xtDQ8Pv+tH3Hn3u&#10;Of02uv/qsaMS/tgHP/zRX/0Prxx98Z2PvufQzbfagbZ3//4H3/SIAZoH3vgm/DhCT/w7Hn0PzpTB&#10;wZmbf/A973NKu27oQ4+85eizz7CJb3/3o1ya7uyOXbsRoHf4rkd/dGBw6MGHH3ngBx50yJ/I/QcP&#10;/fTP/YJD5Jf1XhcW3vfBD++/af9n/uhTjqI9kg0Lnz51AjG/+kv/1q5tpx3tPXhQl9SBQU6+dfSB&#10;eyMdPfDK0aM6tclMZ/VWm7o4vcM+SC1/pjETfOY403jKdsWn/JgJvjP2qHT7SNWGknXHyKW9stRe&#10;Wa5M706mOTM0iAGz3fy64MLY2X1aHTzWaW+swg0t94sw1Z5pwBkKlWY40ajV4UFxaR1Iqd+0iyZu&#10;unzKNJduFmtpxFwnIq3SMYnrENy+wshgpdXpX28PGMtdXWsVztUq5a8NDHxhdGSgb3Jna+Lu+tj9&#10;jYHbGpWbDHsToF5Z2uJytUcfZ3727MDQSLoS8uIEal9xfXXMIOjYnvlGn1OGWTTCDGTTE+PThZYD&#10;CN2YdpXqplQv2Luu89PPcJltE5b5GhMwF8C66SU6IiIrx/1b3UogzvUYGazuGh+0Aa/Uqqbrumr2&#10;ZGpd9JdGx20Z1X5OYl9dY3C12dHs1bOhcpm3yCt5d17dYQD4Vb7dkRFWrDBfn8JsxhYxtAV52GT0&#10;/W6oUP9A2s1ZSGNLuKBIlNypTDmSJJxMgXEn4JWziclOliSQwCYhgvEi4BWYTyBzPD0BAIBRQgIS&#10;9nx9Pa+4HB59rV4bqdjYmx0rzyKljdGyzGp/VlBpJS36UajKqDjIYKMQr++owqI+gHsowZonSjxJ&#10;Q6N5zbWaaTdavpnNSGt14GzhyDvmDvyD9qZrNblM7mip0ZlzYna9flO1kc5tp349Of2FvGIB4dbT&#10;vvjii1GUYnAnktBuCAnECHNozvYRbin8PBI2qP5CHaccHZbx1h9897//N/8np/Vjf/XD+oWuGDw4&#10;c1iHZdfefZqCaHKKnpPczRS6rsvuQ3ee3HmPw9/3fe5Tf7Rn/36CcP2AE2hvue2O3/oPH8HPT374&#10;Z/T5aB5dZH+Ff+uXP8KxvXz0heRTb7nVIqPamv2O6/qITmA3onjTzOEXnn32Le9818613fVac9ee&#10;PQjTN2XD/b7mSpNsItYQbjqM5p57h4aLfOShw7f86//9f7nvoTcavDWjFM3GX/7Ff/P2H/4RCu2S&#10;lukdOx9+69v/02//hg7gD73nx0SmajA0VByfMEaXVR4/LkVJLb5t+81U4lH25mYinKIKbqNdRUOv&#10;11x1GPdCmddUXTNbw0YAI7dEz+UfVdrHMDekGvqhLqcUfc3ygA3LJlSMOKbbiXM1Eogw5OJZL69c&#10;KDxMYTIMZsTN6qVbrNeZikKpWumPbmizjxPVDS2VmfBs7tr9j/U06x3d0Gqp2RmotwZXTAgut4qn&#10;Vvqrnx8c+KOhiZE+F1hO3r8+cs/6wJ3N8p4YOEl7i7eyAOgxNbC6uLjnpsOqkfbWhgzcwzrnULT+&#10;yanJ87LJbO7Gp3SW4fjk2oJxLIfs5JEXA1xgtIIMNpqwtLrHppHTp13wZk19ITvBIwH4u7RbGRhS&#10;+ymTsLEHo3Wpm1go9BdaO/QtK0WHFRfS3ZarHZePlKqWYJVHJzQ1uP+0S8FGn6zcFSuZ4y5cjjD9&#10;v0jhNkLKaEutgJPl4ucAhBpsA9nVQVAIJ8zG+WlyUulKf0cDmpUsJuehQyZrChPaDt4jzLXgkT3F&#10;oK9gRMIDPtO4dJKO7MWD9FyVFFxLiBhoNUavCr9NAN34weHTpbITnZxvnNy2XFCVtC6ztuiUddCP&#10;eCVIwsl/cqLZnxlQ1VAqkFm6ix3QSHvpUqC1xVbBibSuDsyMCa/YGhida9z9oaXdP2fNYQzM5HiM&#10;a8+uNebdn2sYo9KaHDLeuNHqDJJyNr0KB83dkd0xGMlhuuNz+DzQgzyPF1C+1hYYwXIkAjEoXMuF&#10;dDqzWfDEU4gr1KA7ofCWaDdTkscEqh4kW74G+z5JmyfPIyP+eo7c4wlW/s3/VVhYKu7Z5uKgcvPF&#10;58t33Dn4sz9vaod0CCLoIBuGzJCUPkdqZ2Wi9Cl7GPqkZ6oOXQse4jd9VWyZV8jYSAYqVM1yXM7y&#10;re/6YbWCd0rIWZy0nCwVEoOe4OUObVbZ4E8amS1QipVExrs++fsfff7p7xw8dJhrD1KCTnUSkkRS&#10;Znz9KmxdhLCDiZ7sU7KXab1kemSn8Ne//KXWE9/myXA4V2+Nlvt2DabNEtf9yIC2oYeS5UWrQU68&#10;rYXz5eldVsTnyA3iacchW4yEIUPhiAkwtsyrojHVxEKhnE0Rk61tO1Dtnx+Z/kSjPkOK8jXalji8&#10;/JOTpODIHKrc5JG2r/ATHRysoAMW0tFCxMHk+SuWTYUilAVJI72ZL5fG2UC1dt86B1tolfoag/21&#10;/sF6aXykMDK9PvXQ+tAdjf4jzdKO7CLIdLiVcg4CFcrpV19C9MyRexATtKHf8OZLTz8xMb1zcNeB&#10;Zr1xx4jDc9LkU6TizJ547ujc2L6bRtNuzfQkZ0mG2fnpxmCt7nEkrGFY56e7ItuINIXDUibnSNHz&#10;G0LDSxqMra3pRBYb9bGR4cFSYcTEcPPCdV2ycuWIPST26vQVrWmhq4ys5CE9uh2qpYBIiRNCtpOh&#10;NvsMzOYl1R3OCeM2YM5fuwNsNE0IcXXHX184E3ga9gjK8xmsxrlT5bGJvqoTPApxirpmATbx4gln&#10;yafiFAZp8asxx+v49SrSp/h6TaSSoYVglNB5F/DAcH18daeymHfn/q9UqvPr9QkX/eGCeHERRSAX&#10;9Yvqsxh5diKRrbnP7ITngFAMNhOf0c82jpqlVdkjoQbIucXlWrE60l+5MHTF4tQHdqzX7vn7K+OP&#10;ZtdqJrWVdc1o2MrK0nrn/Fpjz9jw3sHCkMsmtGUL9Cst8UOD3NRQ4ZBhtMyIPRdpwpO5eexEpJkj&#10;BHvk0t1iy5EI+ARzNFC647vRgiEoW1NkCrmwQndhnDDCCBAGflQkSE+khU3zAkwSadYoia/kozpE&#10;1hETCEG+8MIL8PgKbXza/Cu59Ur00ES4r3iUEI+QMHq2n4pkEoFt1ZrejG+rmPUnv118dXuLg7iT&#10;M6fLR+4KNMmlZU8uyuhoJleTieCCIDa8HdgeRgGkVuqmR/TU9I5H3v5OHZ/8Y7eYNjJKGDdQkkh6&#10;y341soVZzEd//AMGkIWReoEYb+nVbzdChZo+5M9WVLGkJddJWjiT2XKuwpWHr8NppsqgJvjN22WJ&#10;SEpfy7zm1E5TX1mLIeUY6qWkwWM2jA5GxEhF7dhcn1gi+67Ae/U1msPSGkkyLFEdfNEBe77C4PZC&#10;8MJXeHIAbBJRSCm0HH6KqKaF5M1Eee0rl1wgkXxP6pvWq/xTtuKDuElbyxxC5seZ6aMDlXahvNp0&#10;TmH/aKvUWdK0WiqXPz408oel0cH2+P7G2L3rg7fV++9Ld95lo7IW/i7NzY5P7dILvlh2JoeWFunD&#10;6OQ0f7dCoQp98/Nze/YkIXhQPtpfXi4Va32lAfYEYQvzbUeoWwdrZn15aWN1D1H4Y3ZLW1elTFQG&#10;Y53MkxY2p+MmG+vsnSvN0wLIwoDzYNJpsfNLCsMOjfLEKN45V1zrdCoC8lEcKGdZchdCmEGnEvQ1&#10;GkYKNCQvEOLNYUKTpfIkbckewApiS8cJRtYKKyBf/y+EVA5OA6QCGwhRkEZra6X+5KEZNTziBZE4&#10;xVpoKV5CIZMAs4aXeA8wCIKd+L0mOuHEoIyi1XhNabcELpVrepyrS241TxtgegSrSsouRV4wPpDg&#10;AqTCdXOwT1hWIlFBBGIJLpY1HKQFzG+oTbMrNQccjKWhicySaLH3rfTvryzf/a9qg2/IJzXTXGZf&#10;37ETZ771lS8W15buveO2m3fdXS5WZs8vHHv5ZZcT3HzzzQnb7KyVxo888ggCZEqSR48e1Ww6fPiw&#10;rGkOOfu1s9n9XEglMf1Cr3fffTcfow0ED8OCHWk96BeGGTtwcn42zoYmo0dALgJwwibsMWD73HPP&#10;SSVe05xzmpmZQZVriKR97LHH3vnOd8oXAJx+ZecTAmiL1ys8soivoS1XgMw/oSHC0iaZZ08ewKCI&#10;rWt7gF7ut1NbG/zgh6tvfis5XQ6mN57hO3iThOKDLAWCeeMvXjUazWimIskqKqS0yasvqAx4CfNw&#10;kN6bRfbu00XvuCXENiL1RbYBtW0QjOzYkXb6Jy+bDnOpM6LbllxPNqRBsQjHUtv4JJz8ZrNuy2Z5&#10;cmdHXzMzUvGVUdBYi1TC5EOBQglE0l1qDVINEaCaoccC0Io0dm0zUWXgeIzTJvFmlisvFGmjOLpj&#10;Iuv4zeO1mmOloxiDMkaz5SU/r+pYx8E+cfaQmW9O3VnB6zUztJWSoxVST3S9wY0mrVivrxnYcplM&#10;s2xknk9yOdpUY67TOd8pVU6XKy+NjLWGdtwye+B/LdjLWC4tnDqHZvfSBZ1BlfDCuXMDwyPOT7K4&#10;tdbqsyp4ZfnihQeWpO3dMbV84uzSsfnS0mzaOtJ1fnpylrx7MlxbP8G1XrRlsS4jwbt1UzbYDQ+V&#10;hgYmdS4dH9FemtPppBg2XJrygtCmCUqyurBAMiyOklJk7DtbgwU4FRzH082IGIXoq1IGLImvahYw&#10;3TtfmUVf2TLNLOEo+pxo8WJINY+JQBSK+EDY8/X6XuFECYRhMUNE2goONkI0nGLYwYiXNa3ACPYF&#10;cvbDbuYEdIsij9xOANeQy4VDUqG2k+TKMCrW8Mir+NAcrfRvrPrBS7AjLT/vF+89RYCFBJR9xaZC&#10;BLAxfptdaRcAwenq2uocZa30j6dbNZMVkbpSXCgf3rdw+z9vVGa6vaZbEE4ur+3Yvee+mX0afw+9&#10;8Y2f+tSnaIXavbS4yMYKOOVHv8rOEM6JF6RFfJiBUzPNIDknrRk0G4hSCjyZTyyPXwUhoUeAo7Xv&#10;WQ9eYQG2Jdr5EgimhEZiaa/DLCXXY1P6x48fp9v33HPPyy+/DDiOUQQTq8Zi4ES58Mfcs72eNg4d&#10;O3bMSU9IUmT333//N77xDZ1vWYtUfLfccgv4vHRCXN2vEe4Rew5whUDIPADychTpuR7HmUbPJ6fK&#10;rkK8pkdvLGPPrg/niFtKYzHt3Q++wWnltXpt9sxpc1t7DhzQLtMhWVhaPPrC87t273FZmBU3xjFM&#10;nvGyXBpLydhdU85/ycDc2PCw3Tudc+dUEbb+km7stRCn7FVy2kYdI52aphSNOzfnzlUmd3RcLPLd&#10;5ggAAEAASURBVKwmZa0kJU23UiWsVum9hFQ8L/5I7jX0iQEFY5gCjLD641dCKYql2b7iSqehuNPK&#10;QHX1EiRZ9UBGWLcc7Wa2UivuQlOOpY/hR3EICMI40WCn3kiNXJOhPHzarqAn2qg7zDSdMlN0kI/V&#10;JR0DLlynEbvs6PnUDtUecAzAerNSXy0ML32z9cQvtyaPFPfvm5+fHZmYtA0wLQuigZmdMlK6urK4&#10;+8Ah7oqvadk8PDjkLkrztM25OY3wxunT5198obi4araxaX8NN4mAC/28zdxdYC6t9HHsK0PgzHf9&#10;iKGB6nipb3xs2N6LvlYj3Qg9v9QuVfT1ShM7DGQblwa5trgUjUUmQPkqODYCkgwteafZOwVNyH57&#10;cpdEPCMYDiDKVHKdBmHlGEUTcpZcZGAQhhZAZNSDNsoUQE/8db/KF6kcA8xMaiKD6ir0RWfvNYkC&#10;ZiT5ShVpWigDstEQWnrdWW9OCCERETUlv1HIh8debaw76tl1QqmnhX5qGVnT9mS+Lh2gUi4K3Whj&#10;Th6ZREEbn7eDE21qIvKi1FwQZgEt62dLUiiBwqxWzhXvfNP8oX+SrtVsZwoDXV/hpKUOq2uHqs0d&#10;lb6XF+YO3H47z0T4b3zjG902KBdexzD1W97yFjcZ0Ddu7w1veIMDKa3P0sY6ceIEd6gdw33KnWd1&#10;mg9xKReuFKpwXW9/+9s///nP83CHDx/mVkF6DIoCe/DBBx1rQA64wJeTgLxi581vfvNnP/tZLlmk&#10;V04RGW9961u/8pWvyFqmltrSSUzwlEQEg54lzSHM1157DRmI5yxhIOH3vOc9PuUC3BwIksQTo2cz&#10;wOaYpJnZk6f1Jq3X/NPFMtuc/koxaL0iuVumlberu6zxUclvuePIC889bb+H26FdCu0ogxefe7bv&#10;MY2ggV179p587bixCzduWp5jp8fxV14ymm3S0VkHTz/xuKlHstsyi+/FSJZOr2J6h14L8aNbBN+Z&#10;pvgyV7LNyU5lZiCr22vSGI9uWWvubHncTSyDCiWK1m+4WFpOiXlETTMFfwX5RCUHw4xKApJaT07u&#10;Hhh9oZON04qXXQ8SjlftktYnAPoIfhEZo+65nvXkCz6fbvSJCYOWejCQ/HbmrtOR1vo7UNEWMuPB&#10;O40615EgHcmti2YWZChdCrZmzpD7abuau8rwkIH9PtX1o8vPV9ae/HZ74fzwbXc2llac1+EgJ4PR&#10;bNXywklrzEa8UmOTNydOrby8UDv5ytrqmklvnOBr1QYP52AU+5GxUZN62Mheg8fUuWy21p0M02yV&#10;2o2hgf7pgaJto8WWBbuN1tJ5ldu6l77BYXdaGha2w6qVHVDArJAYfda0YSMUMXMAp6ennovBrK+A&#10;/foqBgkCYc4ECEckuwMyrBvphXglCR/ZXXckCQI2cwaVhJnwN3+85hjYEBA4HW4n3w0UKoQ2gYXZ&#10;Q+k4cjSLJwTqFNbzmnO6lgQkT3vxGEVwLUl7YGnTcqV/dmXJ3dppRRWECsIDzqtWl1GWOIE2UmKQ&#10;5MmBN1Utc2BfIwyA2yCE0P+V1bXZmgvaBtNOtqjHjiMZmnWW3ty+v1ewOzq7dcPwrJmgVxfrQ83a&#10;PUPOkyrU1luL2T2DfKHeJFOgV6fXqO0iC4MQOpr8orLm8EiD63IeHjKwwD8B8EnvMPwfn+okZ19B&#10;KizdR9ypzvbacmki4aRg5n0oc+ibrxDyzTLluYFhUO7MC2B2STcApwLi+W85vu997wsZvvvd7wZJ&#10;mT/5yU9CAiFVNzKMBZ5YKgi5cHhCqj2/ECbhZw+qul97IPNXMJ54zdOKyTVWpOd6HWeezzUGcGGJ&#10;o3Gul158ftkhcK3W8888jUx0EcFd991nsapP2hW33ZWusJ6z2sf6i07hyL3363Qee/459hTd15jt&#10;Xza4huSu3a1nn0FHuEuDtfZnrDY7i43WRH/JLWNXZknJ0WMKlI/QEgLnxKK3Zs+WxqYcRqqzHkXu&#10;l3pRdyolR1WFICWkmpfTsFxA0tIwj7xgWF2dH99lPa0lSJLq2JqDTEurAh4NqhNgAQnVBA8AfS3U&#10;UmtkbFlY6lKeo0AoJUgJtWnFyEIlgVM3VL6Mi33RDstJ2DhvXtJwuluxLB2yLnaof2Wtdm7+vJ5J&#10;ud+uk/HWenVo+NVzc3euri7D4vTuxmNfK5RL6mtx566+PXuW5s+rjp2vf73mDkvDTUuri9bbLs1a&#10;O40FHg4NjuCQXf9aZ63ZHqmkeceN+pSRjjb/cuP1Wta5rK8N9VfHy8Wx8dS5dA5Wy/Kf+WXt5HSJ&#10;28R0dC7xsnx+jikkHEIgZKXDxBB1CIooyDPLYYsfqQAzJcQehgmQJJInWWXbSyI55CK12bXiwfiq&#10;LCiAVD14w3wjrCfeKwzic5OxGeAKMXLEkeQeYKjSd5GX3xBd8OuTZVCORHL2njCy44kZhCvgf/2f&#10;QiY8QcgtCL5WtBmPZgJLg2MvOcnBbfHmKBWrJ5dbwqzcV1aIojsSDLEYTgNA1NEkygkQGaKQBUEu&#10;1hpcTXaWHhBLgdYHptfqd/03K1M/4YpNky1iWYNza+1zS6sHK+s7rQgQm61cdIq9oqcJxj+pNw8E&#10;uSFQOerDGVlVLjqgR48eNdOJSA2XBx54QEkZtJDK7KOEnK6pR67R6QQI4u0kZ1jcuEe1AOtiwsAH&#10;C+MLjCyCHXgQgHe9UuuA4DRdqgPKKAmDxKnBW3gQpk+sRITBJHuSjYsY0eUgUCVGZ8CYBHrE5OK6&#10;XAA7MPiaS/5ykOIDEg0B4zVi/AZtgQeqS+zXFTDekE+y19NwY6WzDnQuNM8J6MDMTKNWf8u7flBP&#10;w+AgiRuCU9Hvuf/BsYlJM2G6nqFAaGjce1+G5C+U7BvAu/7Brt0Wn5nBMtioHp1cSaM0zh63S3B6&#10;IB1s60kftmoTiGcxVa0YfAMJzMO+Ns+fsbcvHeGddUQCCWCqz7wqYM1JrTPA2nF0NBQxMOT64XXz&#10;46vVCSWXKpTqreZgy/WcaXRUZ6nbfaQFdTnZckl4Mtcrd0FJcoXzmojOqkHUqwTc9QQ9/LY4YPj1&#10;iwWP1npUADDp+uZ0AGC/6bF0jp+DC7iobKGBGgWsWmgtLTYnJueGiq5WatiAZOKJaUFoZ2W5vbRU&#10;e/pJl40MTu9oOnAnrexJ5wjwPNb+GrhNDGaM0LqF+fnpwdHjK81V/VnGwlG8xhvTlHB2PI8DfQot&#10;x8HtGOQWhoc0mWurzcXUuTTPZeaST2fPCK2+phmxFFzTea0K4wFcJmoxi6l4uoSxdZBAJEEYmytJ&#10;AAl4VehsE2nnKbU8RMolZE6eUShe87TCsEXPIE+Yo2UZYUYwsJ6vV3gFHIUFRloPwuSCfQijWH2K&#10;GKIuVgaaqyupPZRtrWENwV8B/436hB7y8ciOn74mHoNBv5DYKeMYn1379ZX32W0FT+g8vcpJ1RoS&#10;FpNLXkBaGFRsztvX7rILzEkzs4SrNVcRVDT8gki9yoE97ZV7/+Xa0MOxgJYq0KSXF1NduHOgOWzD&#10;10aJpdF4XTTlGG1uGPhRuQt49BQBHDt2TNEcOXLENKTyEh8AyECYIVy/wuyPQDxewQMTYFgk51z1&#10;FzOsG3n7mgPTPd4OGUZiOVeGyJ3wOXDkCJ5TF4YNGZYFCXiFhLcObF7lGHaM3OJ1g6at/gEcGAjT&#10;sxXI1eMgiXqEBlmT2F+oB8LA4NDwvQ8+FJTylALvfPej4oX9elD20MNvBkObI8YOS2DCftW/PCzw&#10;X9DT5yCc0TG7/Rz97CiudNS7i4rKhcP2Cepupn5UGpkJP9TDF21TqXQfFVjIIQnKSs/zp0uOWxsa&#10;Yd58kor0ABsV0TBkDXlNLUqRNEYSzUO/Ch6MSDn69dBOAAxZnm/Cnyp2f3XwyU4nO8kv+8bqic/B&#10;BKxK7H7NwzB4ZNEdk4xoNnLYgySHyQMAchjkebDjF5FIzcxdgyXmkyC0otVN1uotfl1wrIlgaKzV&#10;WpwcWS+3p5zi5Hg/c3mri8tWVcCQTfdq6Q/a54TIeruz0mjvH9Y1NHSWYnIyLKUfrxZvKVdsuDy3&#10;1lxYrbvMpV1fGeofcBlc//iA1bYI0I62JnJ0aPDwvr1pzBx8yzUkraXsBjfUgsnJDpmgQUBkntdV&#10;A4C15aHid7vlEwkVjZLtRogRzIbQwCchWn7lBBIXOmbaEgl92tJx+gpDEH9V2kB6gjWZokT9lZew&#10;tKHAdBg2dIqUIwAqLZXsU07uV9fOaKWjgxnZKO5udq5Kw3UAIBhJKNlOdsFg8Ig1BRE8pvM9KmfL&#10;1VqjZh1AEgIueoiJGOykAJYzDxoarrdA4Yilm9n4JBeZkqvryF0TJiG0Ug+OnF+9639cG3pLXzvd&#10;PkaHjHy8NF+f6NRuGnZ7T+41N6ggf6GgXKCbPJG+8pf8WV5YG8ku/BPJL7xd/Lcbj1ioPBc/XxqC&#10;RLHqROraGuAFqcvYDY/P7hReu/F3h4EFcE9kJN+MJ2K6xdud0eZwCF888vK0LKp4r35Vw4u2cnP6&#10;71JMD2MaVUFiZBdfKWUu02747vB3ibzvClo6YWfe1FS6WJH5Y/wLnYV6a2a0bMZC/0m1CWuoGiuV&#10;vIwVEuVgZJkYdTvYN88lfXPujD5N3/Bo9DVBemgnt6GMVTluMrymeEzFr0jhGLYFHAOq6j+jBnnA&#10;ABDOKnltbHK21dQcTnM2MuqGAaamdU9VismfIAZfOU6f1BwmVdstj8Qd4hK/l/rjHI+Ar5Qhct8g&#10;TCVMi3067JBfjMCZzF+5fH4uHTA7PDR2/vyri+e+Pnt633rDMcJuRlzfNTpiFevqWm2gZH1WX9mk&#10;ENk209UQe4fKE9XSnK2VmaDgjHw1aa3RMPPaXFsdt1qpsz5m9nJ08qmnnty9Z+/C+bqxUEwZ/7zl&#10;lluOvfRSozpAUK3VNeYT2YoMbWjPm6s8VjgtctjOQFO3HCRUstDC6ReRpBfYvCpBX72K9JonDIBg&#10;R+mrWfmnPCASMcF1HhkB7FDIvLx6vmJNKr9yhITWKYWkFRkZlJnq0gEBYJAAIxO/+ig6eRuk+uBu&#10;1/W6o5GkJU8RUEnbzUhP1jfkVUbkFs2Ry2UXDPoNHrEZPHoVqU++vFIbHHu8VHPnuzmopI0EgpGc&#10;QjG4xpFWA8lYMatBRibAEusXlCRnFlppQXoAmAog32Qls8fpGH3Tu9ZG3rThNbNJTV5zX3Ft70C6&#10;RPOyvusChs3/BsGR7+av1xeDcgm7cSruo0ePKnfCsZ5I5YohouvDv81UMg1I4s0lfIW0yA7Kcxiv&#10;akfeX7eimIpeLN0c7nsh0C3u7wV6bgQNfWm09vnnaFOt2ZmvNw+PlB2XymuqukpX7VVP2KkYqlLN&#10;ZEqh6ZkREtU1ZMIIqUyt8+fSVRij49wJbcjKOg3n6nKxniq2TqdmHQzdSiAMCZMNRo6yiFyYNjR0&#10;Q8p3YMA1ybOlymKzbvgldfWsXemWA1RMAJovV1jQ+pSjRafsEKkyBR5fk20wYgYyIxVwDt+dF6EB&#10;gBAZALT2GaNIC0ykxQgGgnR/2Wa81+uz5crYzK3tSvHA3PwpPcJ9e/daIiGjvfv23TZziKDOnTo+&#10;Njk9VCiN9TWdLbTaSbMpnjxf+Bk18k/Cd1pvpzVaLZ44/qqs+wcGOUv5KjUGV0XCl86uFeCAWS5Y&#10;AIhELcahytHKIrGQXQLanV0OcLmAfD1IAqAaUxWOMDBDKC+lhh4Eh4EALAa8r5KIlJ2YHvwiIcEL&#10;8QZkNwAkVAWSnNRAEq9SYYRGARCWEDxdwjtswhD2sC9GvEc8YoJU05yt1eXSyBgkssMaMV5rw6Kb&#10;7G2G5Y5OZKgyyrE7lUg8epCEweAxhI9C9GNTWneuaLkNTx9bWhwfGaaT6ebRbjEGBhdkEoSEcoQQ&#10;HkMlkMhR7YWoO2tJYADjV9jaNwdUBoAvldLC+u6fNG5l47alQGvNwivzazeVazur13P1dJ6vjPLw&#10;6w9gk0LiNzdceBHpNwLEa8ERdcXmDcw6UMkixxnliCO5b5MvyQMSEo9XZR1FD1s07L5HHec2Ofwv&#10;CazTTo6TcdF3ylQ0Kx5LftKy9SgM7NAzVkw5KSFhPRXtMrU6ipAuprHE+XPp2NKxyejWhBBUwhih&#10;BSzVZq8ZYJCb8oQZWlmIRIaqHl/zX5Gunx6bOu7IAZHyhT/6fJEkIGPfbZ6qJ8D8JR95oeHJwtJd&#10;tibvXGIqdVJQkw1JWRlkmA6FmWQuQabOBbVifU3SyBr1/hXjV6TWa7RvM+PLIg+tN0+99MpzE+Np&#10;TcTw6OjqmTN8Z/X0qalKcdlhxAsLM4cOvfjii3rzHKBUAshJvGdmnSfWuiQokOfOntX1NLjkKzkb&#10;2kKqeKlUfrvNBMKZET5SgWE2t32XMJMR7BNOCTY46gHY8hWbpIdC+GVNvDINSNmJ9JUs87TgKYMs&#10;cpEiKWgLieWQ4qFNRbPpiUxRK6GwX9ii0CAXLy0FlgvHA0MgydnfhC9FBE5IyDD6HOmMJNUi25Qi&#10;HgzWYO6hc0tsrycSnShHs0xDhjL1YJN41UrkoQTLKKEVfHm0CaQCnz2V4bFzJp3Xa2ruxp5aGHKq&#10;iEw3PLymA0RhVkaWbpBecEochjR0i8KtwimtHKNwNZSd8WNdDQISTiv0R9uLE/bQ20JVcPnq8fna&#10;TLm2o9oB9r3woB/76s6xY8dIyTyoNgfCcMcoqR0hTNyRpBW2hmpuONkbssrwCsdrlNZ28ooiAKmw&#10;/Cp3JcU4CEdTNZXOdhB9H+YGSIBxN842Pm4BuKFaE4hHl5r7Bwtsp1qUF5WMqJQaG+1ZAXY5yp4W&#10;pgq5eN55sibSVMg8lQKmkRQ0vCZ1FNNde3P6JaHBAMzPh82CfAPzBSAxwAbSRcin2k3HLKT8qQ4r&#10;mQYis3sNo5JH3U5kgLiQPP4FYDRKHYpX3yVPuXetNpRKX8wnJtkn2NC80di7FJs38amdf2HUyxLr&#10;njxDy0EiFdjiwurEjs5998/U15z/0LFXjJnG6aiFDCX9yEUW6elnnknTopOTxrRhU4eBqfN4ZN0E&#10;xsdGs09tLvb0mXOqDczkjFq9dv44DBy0kMMgHgshlpzxTaykCJDhjQRQ3sPLlknAMPF+Zcro+JU2&#10;h5SvyDD0QQkA8AGDI6+A5RXyidc8uUgYesjwCh5aXzFFJuEsUe6TIuZIZAG5MFQ9vOfIewLApIph&#10;jyi17IRIQ+cN09VyIWetEJnmZPdguIGveEE8vlQ02aFNy1KBWjWKZV+Fo03ga8gHjPigQXt4ZPyl&#10;9Zq55+R6AYPpLhclrTMuRo3WNBTQAkvj/9kyY7okF/UWs9J6KDkYlU0uKohlQcY9Il85FvvWCjsO&#10;rQ/cUeo0naJ3YmHtlmp9ovK94jVRiFTDsCYyg2aDPc7PUzv4UdqC2RCOr2QY80ranaEGN7BYA5W8&#10;FG5QQp4RuHIukni6YaSiAMa0RELiq5jvO85uEX03wzyLgcSpHQVrXF3snqY5C/NuBOsfGGbRLi1S&#10;xaNGKS2/8YVlTbOJC+dt1ChPTLNn3bQy8bQwkmjW0cJU6y7zRMED4wNYB78eCp2Dy9EgZbN9enCo&#10;3qhb32htwrqxJjjZO3U7SPLL66jwLF0Y1hyDLODUS81VUFq2CWFsR5hsyTkZjXlgTtMUDrR0M8fT&#10;HWCNCEFMSgi/oebuz5eGrcTW1a2UB0fHViulPRr0hKP2etZq9bmyaaPG/ffft7S0zLtjCv1qO0bI&#10;HOW7du60eYCox5ytaltOu3Py1GkdTRsQ4QnngZeQRljbHj90KTkbvWRJUO6Jryy1R8XWfeyB3/JV&#10;QsAeefn1ShRwRtYkzMOJxAU2ReY6AAy8gsPmlpgB0B86EIXr1QMVZlFopkAAAISBJ/eXsAETH/oT&#10;JG2ZRXck2ggNWgRzn0Enut0D0xlISxaxICM5AuhOeAPDGIx8Zef0nJmZGW0mfKGKELQ/aAKmbMCg&#10;D/jygNxEQF+pstY/eG5tZYoHhBNfIHMwxUOsWodGazjOiA8ADGrsygWzhJyO/svqkXgtEbwDVjWs&#10;IrRzk9KntGkd1VJ9909Yk2eh98mFtdv666OuN+lptEY2fxm/RMpTEhr6g02myaFCeCfGYCrxkSlk&#10;6IxmCisUZXFDSIY8xxOlHJR0x+cAVw6oXACUqZVTAlFk3DxUF83llVF8/+sNkUBx967W889Cldxo&#10;q+Zct/Pt0upi48BwSS80d4ZKmlFmoAWivLVznN5uyV55ahfnA8OGuXHFx+KiV6ZNtdeVpKBX1cJA&#10;y1XQjHyUOBj0SaQV9mOTT3faaUsJddH+TUkc+7K87FU4sgCpSqytrnp1MApzE0j8qvx5WIDRYbWZ&#10;JGkjHl+pInn3mAW05iXD3J2qO5ySpU2TNbffSgGbtrnGRDdMhFHI0xsPY2hK1ROdpVuc1oFCgy3q&#10;gHxHR0duu+02JHHuLrCzAzzxUyyOjgxLyDuiM/OOqd7s2bPXFpwTJ16L3j85s+aejOos2WU8PYAo&#10;O1QF46C7zQfDEUgyStJ011UfyaEKi8PEw6/NHgYdKoxTGxSG0fcaD4ssUjhIEtickU/Q4ssvO86f&#10;xRyBMlLKknDGpOfxKl+8BBk5KpHIi9eeTyJ9lUU3MFJlBKFfps4eyNbSvI1ZMMvOV2Qzu3mSGxJA&#10;/EaZZcup4FfQyJYdjVKVsAkA+0RBsKSdm/vNBBDD4PBJ9aJUHDB6BwnKu+FJCjYJU3uzS/nFkEYI&#10;JCmTswKyQyjpGEGRHl8LZqVW79ZwnyoTxZWxtxokOrlUn6nWx76XvGbIJ6xWsCYGL4RMkrlKEBGZ&#10;hJayGPaf+Iq1SH5DfuWeI5RvEKPoc6qunEsUWcBIol0blg3OqGs+bWF3roz0+1+vXwLkvnM3s2e8&#10;zFGlVMUJ19N9hcV668Wl5oGR8pCFnpn+KC2VUO3dyIszW5o3A+SKzTBbUX7AVHXVnktQ4bfpNQNn&#10;6JA5POaJWngNVfMr7DaOgaET7ZaD/WSbzW5aHJRtw4qEuRDS64XBxm4kPFAOk5oJ2Ta1bt2VUdSl&#10;4AiEmG6VvZg8CyWqyE12KGSMsgFedSLIzoGB8dkijX61Wy6vdF5goiTFr69rWxiY9Spr3oWd8mhO&#10;8v779+3Tq3b/mDUeq/V1lmvUye2m8YZGfDUqy/ARu7DfLemUKV4gj9IBL0ZGCsgvITMZ+ug5qQIA&#10;oGJqe6xqDwzigUEC0q+vXo1nCkReAQ8bP4QjMMIi/UoieTckMsQgFRIAAh54aJG2f+r9XGixhcTg&#10;FAAZZHTnGPnGLzZlzSAylCGrICDwy0u+eZcXKjijLZWSQ571sWxKEYBHpjLCiOTSRhbX+isXSBCW&#10;I5GjEiQ6AaT6pAooXIqh66MtgkivcrQl0derZN0pjEy8pKYO9KeuPJrl2EOkYtDq1eCDGbbNABHD&#10;s1o9b2JGddMGhUSg1mzbI0o4gbNUXG3vurNdvenccn24VZ96fauBeui8Ia/krDYRpvZcKCq0eUCY&#10;YtCuw4cPUzOloDIqoNDVG0IACXcjhFkpBwGokjVzd+WMegootDpMMYJhC4DvO84ri/GGflUB0qG1&#10;452zpwut9UJ/6s+Z7R/vL1ln++JC4/BYeaRcVEvUMSWkbodKddbr7dWVys698UozpFN+vCbrwyKr&#10;sSYVKOVV6vml3MDgYUdE02Bp4ffoewyPrvYP1NvNNE6r1Ww0VqPYypocvxoSyXOUlDLCLIe+I4UD&#10;sPE1G1m1UYTa4ksW4pmQYASzICMyAgl5EswlXkESX6E1fkUySNJWiFQbuWT/8AMmkGK5r/VD1f4T&#10;pZLz2zRBNm4SBWXQNcSr9sLpYan9ytdcZmv+7OD4pOORCguzxeo4b80TMKmqDYCguTtHYWkRJoAu&#10;AWCeEAgiuS7iVXuD081pc9/W/QlrpO2BU9r4lZF4DzJkIeBXJDBp/SomPUUIKYbXzZgDQzg2acEQ&#10;RRiUsC/oRzONggrBgXZLrrupFYYZGDphkzz4hYGQRXqIMagKnGDYI5FgkJHOqsWdw/2zMWFqGQkR&#10;42tPXld9JRkwaGAu4RGAR6uFcDSYrO0ydR0EA0OwyMOHD0cS8eQTGK6UEV/fv1SuLjRX9jolksb3&#10;VEA6TMmxzPPxhVoBaIjX1PK79JEpOhEtEPy6AcX0DAwblMhucG19x1vXWpWFlYW7BrJxp0uRfC+8&#10;IT6OzeshBhcKWsvMsQbU0mvPaQk98NfxCic1Q0BIjCTpmJKN/mLopMj4ejn8ufwBgIzqgNR49TUS&#10;ft9xXk6A34V4Psm5Uy7qO36sMDSqViXnoKrY/JWuASnoGqTXbJmrMtsoJD2tpfniyJjrFQzVRqXy&#10;icWhCiyyX33N3CRdK91sChNpP6LlGBRa5TdbWig+YeRS7wmBKaZcZkdzpQkiqVUsdhCPqhjOjdwl&#10;YUe6rQPGgOX2F3eShFGgmoI8gLRhQxlyVgZV4RVyjmDoVvrucA7DrYaxzoB1TCud0qnlxQP4IKL9&#10;+/ezkmqXr55IBQ8a0OzV177RyYZ7Zpzb5yozd7NkiwsSg1lnJc+oJwAJ76vTpjXDWPuqbesJq+0V&#10;L8RLAiDzrAOJIoAfQHAkLAawHAUkCXhfAyDPGqQcDSUJiASGC3j4QtIT2Z2RtJGFeAAe+FEIxicJ&#10;mXWpSAmYSPnKPc+rJwBGDLkFhTBIQhUJIcQbpOJCmwNkAET5ekWDtF6luhg5MNRxjOJQ6jEjDyXI&#10;Q1VP1lu+wiNeQhnhQkAWvK+ZS3WEh+Y1b7/9dvNt0CogD9rAWCktL2TraIJXEcRvmUVPZNt1KGOv&#10;thrlSjnJMEneOG3XLLLiVCTJd1ItOzjL5ejRIs8TvAfZMAsggxZuSK/dWm00q/0Xz5fGV3myvDLy&#10;5pOLy3tLDYdmfe9MbXZzQYDMUR6TC418zA4ePnyY5oTyhIbkAK8/QGPV3248oXVi5KimUKftZNpN&#10;vGIydwODgFILZ+/1shWjO/vvh2+MBNRtKztGhlr9dg+6fT25TYXkKNRF2zpHKwPZtk7VL+yRolLZ&#10;nKGlqVYecrjUxhi9JKo9RWQR/FJTJcoEXDeRFE6ORlfYDkgYn4np2XZT2MhZmuOhbTLqxo+G9GRR&#10;vrIRC5b1GtjMFt8yoBjrhhcGLqNQXPBhIPAoxieyME4FCCPAwMvXGh9pcjwJLJtV9UnYbyLvQr88&#10;suDgJfeJfZRno2mnw0knedndquEJeRDg18MoI0AHVKVK2Jxe65wkhttJuGdPladSM9MTsg2jHDE9&#10;v1KBCZejciod5JGYagytrwEPxqvC8ptj8BVmD3gy8QkGr5FppM0x5KkEZMEcoD/MUMR4hR8er1Il&#10;iV3wl8IwI8lvEACYq1BYkkDiIbp4ujPaHIYzqOVvYJAEjF8S0MD3GwRjgUi18GCWi198gQzKfQIZ&#10;4qLJZOTkoKbdnBfIRp6vgDcT0BMTBMjOuCszp1uJIy4TfoXuMhDHscr6xIkTYG7Ojgj3Gg0dMEFJ&#10;uPxA1YN/y9diX2to1HUoDoxKRWzvanfakEBwKjmdxj5ZiZERCoU9Ua0AKxfJ7XxU5cE7orFVKA66&#10;xPeC8hg46ex+8FxzZ7GxsHvwe2tBEAF6KBVbROwY8fQIjcC1KbGsTHs+3ZBXMoRZviF5OIlamzLc&#10;nlJWzXvOKrpcvrnK0RbjTHnLD495ku87zlwU3+0Ar9nsc5a4q6yefo4HTQWbTv1oL9SbjhCKwxAQ&#10;EfaLTacETh5rSzKcuqdxDLw0lI8Z8pWRoqy5orweBqgIO5U1z3eMjp8vlW0ktTRpo4/Cz+kdJEuc&#10;qWNktOENLsQwVWwHMtUQGpYrX04VguUSr/4xEynHnHjWUScrUiVvEAtYNhlNmcIiVaDaoAFYZl+Y&#10;ITSoPyEfOVaqO0ruRFt3amCCJVu0+UqGCA4CEEySOtwCapo+YnFotDSypoAkgQRC8OHpc3Z6AuiB&#10;GUJIhFGoroLJGYwwD41Ikd3yEdYl8ittxAPw9GTR8wrSg3IUxievArjDgu5LfIITcsTjIoSGMM4M&#10;RyghEKlgiKc7CwQEwjwyjxEPLYlBKLtAAkw8zFCFYxYDIMgQ8ICUu0fWfkFqwke8tGlTipI0Wlvt&#10;513Y2XDzUZo5GXkANk/kwmUiCeM4Zb6xjwaYCdzYIAw8qAIyAwcgupiA6YDkcgYpHCKC02uey5YB&#10;CjgwOFssrfYVpsuVUiizgZkcGBIsGC6gE8EsnCikITJCAN+pXCR0ZYqYNLtJeWIVnv0P9XUtqA21&#10;TlrUVx1br02+bXatfVNF5Qp9z3P7SwsQnWbisWPHojTJOS96NOWlI4x9kNRDmV5Vt6+DH7rUgxkx&#10;MlWmsMma/9tmvpgKAiiMMqInXqN5DWEwdbGkr4PW7yfZpgTUS73GvpX5Tv9Q3/SI2ty2ktMYTrsz&#10;X2seHLYsqOgIIY9IBeNXeVMFPb6Oe0HGLRBNn8WrhHyqgGrml76asLE+lnlSLbdJz5ZgdCJV3XSG&#10;6wuV8ijzRc+oDkoEGCBhuYPxBAYE5KiE4wXMheBFvyGmm7wYxYUHZvnyz9HQDhMT8TDH1zwLAcBW&#10;qqicuk4soPogjCzSkZbEVA8Eyw5kltA5oi8V+lZWV0gsncznU3hBXwNSAGukytKxaDIl6OLQSHtt&#10;4ygZSUSiH06lcwFzhv7CT8CgAYb/n707eZLsOBPEHpGREbkvtQMogKgCCYJrc21yuKCpoUw6yEyH&#10;NkkX6V/QXQfp0pL1pUc6SaY+SjKTxkw6aFo2rZlusYluaxJoAiTADVywEAuxEEutuceSEfq5fxGe&#10;LyMis6pAkIVh1bOql/7cP/92/z53f0tgDAk1YcoRSPqrLyYJqLVar4tLVBzV+uPLsDmqMLrDr0ZW&#10;M+CV6QctFMURAdqZsACibwBXMUQZTHAScVB39WqilzLRaMylpmJZ2MYQugyYyNPcVUdHqIs5ZDIs&#10;YTUhyXc6fXuPD+oIBhs0g+3CIR50d9aKt8is7Ph6Prxs5y4aO/oqjdcH4Qdjf94Zn9EXNs4MYeih&#10;yCWmh36KjIXoZIEmltdf7nbm/RQ7vfDJZM6RTUNRsiZbOhMN03YG1JML/0l1+Cdbs8lS6b5G3ug2&#10;X4DGG8ad/dryQmXxVPM4/dJbrc/Wd3dW/f7QLfjIJO/vWw2emdXLPCQa8wQ0qJfai7HUgKeB9418&#10;BRG0fIBuC378CIlmJwp4ECjSrsZNUMekI3DzTB0v5pvfEV4Kht8q1FY4v1s8UgOz9lv2dhr7HT9B&#10;22st1v3GwanT9cuX/WSlH3M/vzjrQ27VkcDMcAkl5qr2adPThqN9Xb4YDzgwZ7z8xLSig3hhxq1Q&#10;QtiR3BzdgK4o5pnK5bW33cVPU/88ntNaN/9shYWgJ16AYcNhyZBiAW4rrgZ9cbtEysbU4qJwKWwd&#10;qs9s5H7JR0UUXq9gHKZOnD0DFDfNV+kEOuHJIzAQQq6gRyzaojLgsZrWVLX+pSvPXnrbC/XDh2UE&#10;1oIwCoYcPOIpikaIgGb1Y5UtP5BdLqT2khFH3B3CoaN6dmER8VdZDanFjjEp0KK9Q50PJhhj1cdd&#10;BgnIiRzUkZZI6CEoYhgh4QM/hMKMLo6pTkJXDk0BSUWCDqkDv7628ZXtXMGALVLAjLRCVedjHFMI&#10;6rpDHqgABDw8aGnFsNboODO/uL+77dt7DI0HySyMlZjLMHqRMY4gDQnBIWE1FhTHH3nkEXwiZ5uO&#10;WWFGpcrYpP6xlNJbfgh5srXaN8qN2fbc4tvWgM2FWYLhwYSogMFmsGzbpYA0o6WBmCyGFLKpXti2&#10;4pRXvQdNQQqhW2+hpN8b4BWBcVDzBfnB6c+821k/7deK/KTY7yT7FPZvthDqkrGoNzgf8psVwmEu&#10;XLhgoebjXFoBMxBghZslcNNwPIFLFMz0z4iMwofhME1xRj2UfzxWfYssCsIseOaDHLZC4m7iPF6N&#10;v20rI3iT5JfPPEX1n/xnX7erk35vcnvLRq2fpb1nYcaPb4wNA7YJP0vhpruXfp56dIgjEioP4Aoi&#10;Ai9UtsYS4Nx45z3ihYE6Ar+Fv2jZNFtfP7Xff8NvlHXbaZsIiTTsMxrIHXjjfMP5u1cDuWfeiVJQ&#10;DzKlwdF8Dc5gTx0nFkrSVqYIAuTwcytqIE/By2rMcmTEuJpRcfQ3VxEfZlWRJIqjq8FhYmb0007t&#10;vc7icn1+0XeZH5TCRljG/8JA2CxNCvGaxdFku25nZi69TRuyEzwG4Xj/fA1JYAhZiOxSlzFgVoME&#10;zFj9LV2GyKyDigRGD2ZO+PROReygwiYuu1QArGmSk0IRn/ihUkoADK0MpEaX8AGVsCVnGEU9NY6C&#10;YaxAhw5EmRsGBQBxrkKCoQq05NcIqenbe1sbMV/BD4qaIFHg+YKjSoxhA1p9zbQwDw8k9OAMjE6k&#10;W13G8mWV9GS5MKnjZGu1xrpxYeFt2zE+/kMJOMHPmEHlUX5oN5wX6cur7MKnCZ/FWd6/BR9dUorN&#10;HwCJe2lGyXbP410HiyfxoLXa21z9RqfdPdHk2lVebnOZh1y4cMFPbNJAKDDsrtIsHHPSJ8u6A8JS&#10;9sxZEMD7yzTSvKLqjTiJKVdoOHZZgd0k3eKoWDWy9FLgXUZWQXIDF7lJSnfBpmugXj+5OPejHzzr&#10;h0Xvuf/+F3/0g098+eu7TzzRff31y93amfmZk/Mmnoe6MgwjGbqMl6zeG97NcMnzNIXnxWQcsEu+&#10;y6Kcw/wamNwZ7nII77EXApN9DHMrn6m778HLln+CbbeX3oYcQzXkKj1AlH8g0zm2zvLPM6UomVc2&#10;+ERQCIvlgjLPdk6ygcz3AgHLcimamuLJmjMz4qDM6vJYZvM0vDIGAh5aATRyVaKRJ/gQ+Y3XAedf&#10;2d1KLz0eeZAUHnEWw860mtK/PNFt1+bSUxvkpX8hwPgM4Km42EJrNIHEiDJJlR1RBqDGMabbqQiP&#10;qsStpChku3Un7Crj3NTHE15etFCw3CQIWjRfWIJNeVLDKgUIXdzk1oo3NfTp7NALqwIHEQh4FEul&#10;XkdgMT9AnVlL01gBLWj5CUGiKd3mTPOVtt8wQJpQdBhPdaEOs/zNEAzt0CWpNR845MNa9VLBmQGP&#10;kbvJS91vADmoL62+2ussGXyFB0rTsarbwJM0GLsCQG34N5vkFdajUl2an3n9LN+Rdbnrq/Ee5k6P&#10;3A8dqd7Yb5w5dbXx6VZ/b6E+mPL1Ct1u08E61mHuFtkbD99Q85GPfES+pJBgymwm1mqUEyPi/WWW&#10;6dOArRyocH5cqeMtOOHbN0kak45AZjWiozIfjqVnIXI3cRZVvN8FUaa7+8w/fMee5rWr106ePfe5&#10;R79x9TtP9F58/kq3drI1c2ZhPGvigHWNKGHamb3TdDUHX5c8gBUVgAEQ6VKmybevuayoYauWdbmR&#10;6HnjwT8SFxWebbNXCFtbX19cfWO/5y56eoRB7BtBTfmbSLhjl2MxtkUE53QbPT/4I4NC6xZOzJCD&#10;bdlIjkw/qprTLeZjwYqQ6bnoSa4plA5XVT0b83DoiLTv9tkJ0ooEZnIne5iue635yzZvTAMOYzp0&#10;RRx4Yl4SDeknO7Y3vXNABBxSCBgHWcrQOoQiq6LUgKRSoRxahmMjGHCLVdi0FsgbFoIoMKj0ZV+Y&#10;zZYkDwxzAzjBKEiZYEyegKGIz6HmR9tNLim51IcgkRexSp/Ryx4GnChqCnlj6jPGKhhdVMJTtR15&#10;HTxWd0fAjPV1iWcw8JNiyCdEJh+eyvbhp0wdWk3kBRnaA6JjVQqQSBQquHJMknufaiT3nbnFt9q7&#10;93lXCG8E5Oq0xxx4CPYKLZdxgExs5YeDYt0ZMCE413UJZKvdm2vNH6TNfq252ttf//zV3urJxmU/&#10;XDbawC0UbnOBTBaXgo+5O6PQADOFUMFZsUW18v1iGk6eyQQFIW3zFlOucEhjobrFWsCmFoJDGKI1&#10;9gCUIURFfRHhFkbvVEp3K6dqQHJbazVe+vHT587fv3Ly9Nr62tz83PWnf9z++c+vdmsrs/Vzi1Oy&#10;JsPwOUHBwdtECknAGEMifFFQC3Lsx1fkTsOVv7rkJcysl7OlZ3HWqeyVSl4OiamZmLu0uL528lcD&#10;r4f15z0hi9aYO2LPUfqWgkqQHikM9sy6V1ZXhXUsRdYskFHALf0IfnzRt1C5tShPQI+RjEFOvaQc&#10;9QnJYGDm7i6RvgSxvMUAohiAPi08Gu2F5d+AfeeNr9PQGDYq0rFUQivwOUNLqwnFbMuD0JbJijBL&#10;eyTFKoDS65hCqAVjWGJKrCIHP1QhwtS+eoHXpFDAWAdRy0EvVCgnGXNWVrDWxLYJk5TJ9HrBT7SY&#10;9wAr3KoU35lbZsWJejXRCkyZ1EGaNYMNqBTG+AQZCieaVuaL6Zr6gITNIlgkVRP8FB7GULnEjDf/&#10;gm60NuYW+52DW5KoCFvmCmEdkMEe4GPQThJ6v2oG/cbCypsk47wFJ5asI6mCerkgniXIKntFz1wn&#10;eVfF1QEnr81G97ix9eacX/YcuVj6auRaf2P5Gx4pWD3Yvi2UPyiFCxcu8BY28sqHsV+c4XfNH2cb&#10;W25SNYexS4E073IwTdUWx7PEYx1VGLI4GNdZPVSO8WhS7XC3/B40kB2+vjQ788Iz3xPBX3/tNWFl&#10;sLTcvLxx/ZkfXO/2m/XafUvWYVNwMwwzC83RllKmAbbfg0fk5ZfVPoznUih0/8CsyoqTD7nkNDzJ&#10;JoNPLU86QRUDclyKowuyPnO2duqV1tJP9rv37LXTnnD81FeB98SL7OQSzkQ6k3eCAV31uNGESSJ4&#10;cHDM+QqeaiEJMFq9icXVaFIFK+Vw3MRbVpGZraCjNSJpKCSjtOZstxau7vfmrrz1ud3N8z6AagMy&#10;N6Vs4cCetK0Ag+5BQiVVCGHq1ZgOpA8guO03v+D2lCUU0fSSFUqX6HjUGUKH1jHbVeGxHWBRQB0V&#10;tCRaEdbEWWoMMQ1dD4i+/PLLukewiIdfaAMGMDoGZpfRd2iOLCAzAYCEqnXRRJCQV68xiYLtikoP&#10;9KYj9uRvWopsoTu1cNHwBGckslOlKYIm5WAszjqGsIhK9rb14BkCcC27tdq9u5U+YDwjAQvHkARL&#10;VTy3p5xe3/x1r7PuQWAskZqqZT5LRrbDp4MtVGJbgedVHdtVVdWcgzY80JWlG2zutWebJDUssnAc&#10;d65fP3l2r/mx/na7GW+k3R6xj6PKmqS2Q0teGcul47gO71MbKgYCtRdyHCZWhzHibJyYytwqtWyL&#10;g04QQqsSFQXzPDjvJs4DBf32Jcr1PIOn3ma2r7/4/Atf/upXO739rZ2d+xeWNv/xO9ud9EucD64c&#10;yn+FKKvEYoLJlY2uVS8e+Tn39KhLuuvJZgW4FEAKPYKL9KmgXmR0qSDIWqAAGPOD6MvF+ZwvLAtq&#10;uD555o255R/td895YcHWp8g45vi2XhMqnUfTsRjzUTkGHCRu/pyQ5IcpsDompqZI0uoj4jhLJ5C7&#10;8Ri6Uk5g6Qym05r3bbzZa+9+avv6gz61VJ8RvDyckW7aQaKLtGGcK4huhlYJZKhHajFUaCBNBDxb&#10;22nXJM58wEBpkCSGR3q4eTGnQkIY2ARQ1NnFpcHJiPiUPk2GHO4h4dY7F8LxhQsXwGgFTIro4oyl&#10;0J4z4EhsCkFXZeAnu0qYAfCrqVwVbGCUqUivSLfhiip5jkMTbDCHijAGYRUtDjXBo8mBDSKzIEd1&#10;1go+lKk1lbFkydVp1xfSF8/VgNErRofL38OBnyA9Scu33OcW3u2177dbbO1tb8aNeqODBjgfLTlw&#10;aypAZA5DOUwWygkxqzj5JWBdVPqYpF+lXlo8WFeSvrXS767+UXdmZbD/TkNkqXb+IJUJy6A4Uvi9&#10;8RW+VLWUMse2bMADtVO+qFgFuCFvYakCpq8tvZgNRCXPVzl92JRudwu3oAHrrV574/Vf7bb33nr9&#10;9XvPn3/uF7/47FcfXd/a2/i3/+9Ou7vT6z+02uT9KRhMHGIQm4kp0cIn/LKVnUGvgHFGT2jKCwcT&#10;80p3VhRYrR7kTgUdnYVd2OzBCrUAxkYs5xYEI2sKnvecf3t+5Zle92ynnSJA5IwKhVQc86doDbRV&#10;cdCKPCTcVifa6h2lV8EWmdhlfN4aebEmwBJRt8G8CKg57yXCTDqcB4CyiBN6yxuzbvhdIuv1yx/b&#10;unbBZEPK9A9dO2fQUgsF6pUw58govsMJwKVKTcKfy8hGSPsKf7rNmVnXV5alHL0irwQb7/kc4rCa&#10;ES5Vm8bKDUjxAdwiZ7janiUg46oXAlySArcOrCKtPpjBc8leWmFwST/KwaECSHueCiR1hKWq/Gvi&#10;G8B0xJWyI3bdwYMMJJCDcemM/4xsOCUv2EDizaEmCEmTDvwTUBdILNd0h0S9S/JG95nWfL+955dH&#10;gpwzfiihIH8PBUj0Cn6O7w4mpJvUj479/dZbr37t/odenJ19Z3vTizRmCcMZrY4k8rkrEzpTM2ds&#10;O2BjC4cCNmiKHqFSJjVDJ94GA2+hmDR4ee0gQPiRgvXu9aWve3T9gx+pucrxin1/W2lbKKjaiBrp&#10;3/CMKCrhGa087ZYYg8QBuTOGDUwkECpIov6Db473V9u/Q2x07ZbdtStXnv3pT/7T//y/eOqJxz/x&#10;mc/3r+9sP/at9u7eRndwYXl2ruFHJafwIDgyjPBR2mDzBTuTVbtA7nb6QWu5UGUBqBbU68tpvJOg&#10;IAQLskxurMqdPo8QIza6IMS3PBpu0MoR5+67Mr/ytKzZ7aRXMxGNUV3FH6EXleRT2Z+GnODnMEta&#10;0XKIvr5RkKKtMJRjcQRiqc9KMf3LDm27VarEjwWgysV8fy5B2uPKG4wIOcJ3neF3iTck9ErDJjHV&#10;n5u/Mqh1r7770Na1D/tctogkZYYIEZuMJaklmNdXFI4UmDqPPt0eyBP3OdIB8BnvWu9qej4r79Wg&#10;iLpRFMMpOKkq6qhy4TzIJbXUanIGEnYF5BKoELVpyWR4A69GzDV3xr9sZysesGe48MDQZFEPD4SA&#10;tarnIdVlGaeSinBLn8BQBONMXrRgqHKLnEOTAyHJMm4rgjFtRyJ0ksJ/TgBIh1BVJKUMSSAEgwG3&#10;A+ifOCp1tybAG67Aw0MQTS4RAsa65iv9a5cjy+muF25BKoQghdBNFjCvL+DQwDG9gnPJLCYxk+Qo&#10;qdu+f+fKpxdWflif/XFrbrnfW6nlnwQMW0COnFkvhsklg3JsKiVayEheii7iZJGT6nd6fk3BftUo&#10;b3L75ZnB6j2d1kODbsq4MQyPYf6OaqJAqqOVsCzZlbmWQaRMySyYbpMdDlA3oyJOG2D6mitDWEUS&#10;5buJ82Y0eWMYg9KjXZdef1XE+cIXv/Ddf/j75ZX11mCj+4O/7WzMX+0Ozi82Fpvjr2wGXqGEmY3V&#10;MTI8wwj0eGG/vTO7mJ7LZ7Njho94mqJax+MybcaWPtU47rvvPrlTffTlFrKmsh24s/dcWVh5Stbc&#10;74lobUFqMmtWucJAYin7aBr5ZZDH9FlgyB+PFZ5QKd7GDRNpHpzPqVf2ZhgcwopWm33Q6hZfuxVT&#10;5VSbgwAi2AXzwQAqxJmf90prY37x2kyju3H1gZ3rn1iYP93ve9LkYM0KXkeTiRgMQVdmkmPEbhTV&#10;lHHiEjn1VIeEYOc2m0WAl1K8CipH4YQ+IwEEKl1ueOhlDEuTeJYj7WgZjdQIv+RkisP0YJCOYS8c&#10;YIC52VGlnGH8K0CCtHoUncnlrGPIqDJYUq8AHolociYj6uCjJkQOVAGpu0qkkUARmEKkTFyROvBD&#10;Hiy5HDt0qeKHKrAFfqjMNui2EMV5YEBXJc2gogsxZmab9gp8VsC9UzW0ZAYAnkQYGKN7/CWuwpR8&#10;m90Rws8xXUJwoxihmMFUgVXCtr6+PFOfvX7p81c35s/d//PW0jvtXY/DmNWl3OwAFhomr4M+Q6vO&#10;DlKwhcOoJx1+rEAN3e6g7uO0GAgk7m/6bZ728uf69cXWzO6eieGgdtR+VXS5c860xKDh/CE1nVO1&#10;cwRSAzwAwt9uSTNsBI8u8Zww8wUSlaxvIHOPu4nzllR6JLDo3xr0Xvr5T83DjYcz99x7z5kTKy/9&#10;RW32ua3lz5zc/tRay1pzOCSqWFhCTBHZJ8cztzASLRYEDLGQH/AMblGGFjxhYDWQOHRxKHiiRLSN&#10;YSnwxdsmgAUvixi0/O7hmXPXFtae3O+e9fX4vb0d8VL9FBYr7AqNvIonRSQtLeFSYkFJUZpw5Qgm&#10;FRKr+cwlg21NEV8U4LQwTZ/uzF9IJ6y8En2ddRdu6ErB25ozjcRqvfFOa662uXH+0lsP9fct1m3G&#10;ppVhNTgipAuFUAXt4VAZwkCuMHZAG1RApia8zjbde5Sf4YEEezSMbZdFijEk5RIMZoDJlAz38MMP&#10;+64NE9CS+hjhvCWGIrqmO+rJLouoVINWYFOmecBqMBkyBhsRiFFhlGTBzBhgN0q9ma67u93OuoAH&#10;AN4lVC6VddSEomwdDKsMXWmKLoHTpULwU85qwDuDRJRQzsE2niNZhjJ1R71IVDCoBGA+gQ0FnpCs&#10;ONvw9Q8Y9You1MKTAZeON1nAGOSQYPKGGIIZEiGH+SoJ7KkHkAxXr21tX+3srr/16r+3cuJXa6d+&#10;2esu9XwS+XBaRxoGqqYKHYkWyuF+8MMWovGSzT0/VzB38E13RpQY1gabi1+u9Xt2qtaWFl7Z3X94&#10;MT0ncfegTIOx6pDKxqZpqAJLSZzvbbmpOydkOAVRtNw+CJ3b0gtXv5s4f1sn5MYC6WDj8gsvPu9x&#10;Hure2Ng6f/7+9V//i7bP4HU+dM/J5xfWtzevftl6Rviq0jOiRCijiJ3Yo9qkrMZLLB4NaordEptP&#10;jU/8AqVVCDMbgUamYYm6XgrquY6ZkYEqakTu1KoepK27M+euL659b797xgJma2szNpT0DQxjnLgc&#10;1udIarS7LJXKBMFGSf/BEvclnVDtZo8uISNWU/jJE381ccBgJICkCsypdKkSBkekOgW1PS/LpIXr&#10;O8257Y1rF7pbX9/b8q3ad00KPcPI0XEVwaiI4JIqaCAYDuYz4nRCyDkF63yELPSAB3RFN4/U9jc3&#10;GEO7SqJhEryCy+g1dg7kkKBleMfy0eyVfmJdRV0eiH3jjTcAmMfYaEUXEvXRlxIiT6iEx6WOiErA&#10;aoINnGsC7xLyqFep4NDE9CharkFbfAy8VvWwARBrHDAQVl9CKQQMlrAHD/hgr5SDSWdd9CUgMWED&#10;phKGyJfsrC8YeBSOOvTCIWAsOcODpA8g7PtQ5dIqoyNhThD48RDMHIVtrB6wLljCQ2AYAxi7LPDJ&#10;9CMN40oZe6QzpvCjxlDyM5wk3rzykZ3N8/c++Pe2bbqdOT8zNsakvqioDPXqjhP4IQxI2y3tfn25&#10;8haK7dqZVn0wt9adfcCvQ/D5c0vNF9vzlzo7pzx0PMb0HXZJabRXnJP0rCbUGCZinUuDnYbDXu9B&#10;N6wcdqn6LRLQcmyurvU4h34PJO/ALsb1fK/91JOPX3z4o6+/+uoDD144e/+FtTf+svPac1vdU34o&#10;bL5/b6N1aeX0t7euPDrY96zm8N4b88TeVNUDqgpknhQydnZ8akwQaa4v2eyLZUqAGb1SgmHJqLyk&#10;9A0HEozExFgBiJtMHmO11VxcWb80v/pP+z37SzPbW5tcTG4zsiNw87mCaqyAkBgEf7kHmQBE9krW&#10;9Bk0axBCpadXRw/ySAspAOctxNQlPyIBm3rYBBT8oxvhKbeneZ8oHs+xUAVnBths+cWMnb3t81d+&#10;89Xtzfmz53z8rOFBqOTKlU3LRGJ0IKIp0cphndJoPoJXhHtZJyJj9MCDQVhG3cysvbV0Uyo4kXK0&#10;6ug8ZjhoAw/k1A4GEkRpTNkK8sUXX/TikBt+wNS7/YwinWN+xGwKAfDoghBOoikQglHQCkbZGR41&#10;wBwFg4JeDkHETOKP/uiPkKZLtkAr+kYehSoOmkcRjFaoyFXFVsoB7BJR2CCJ8IRWOBudQBLwx+Ap&#10;CEsBXX3DS50JUE+bCdctk206UyNJndEtXW6+ADmuQp964TaRyNXgAABAAElEQVSUMBVDNGGGBclo&#10;fMUkQw14WwJMqSBr0gYZE7a0hve70lSXntb2KiYAY1LCr5KAOZDrYuB7vyv9xlvGluxftw07HCWp&#10;l6Ipjr2g9GHaZFzbNfcsz/3mevtkcxhAqsjvqDK10xtl0mQIriyrcfjQMKtZKTLQe1OLjoEZoUJF&#10;gRdFDbTTR8h7o3cH9jJWmvudjXff9GSNqfXc4lJr5dSZy/+y98r3O/tne/39swuGQ7/XOdloXl89&#10;862ty4/2um6fpFhp7EXcOUZvIoX+Hc+Weq2tNvyBYpFFd4Y0XpMJK2GOyYUwaNUb9iWy6+LIhEy8&#10;315YfcKTKCKwteaQB7Ev/zpjchq7hXk8VxlLoToHa6TBVIOCp3vsVHMpAOKLZr93Lx1uSmi5Eqvp&#10;0D07omIAQ4WoejyQRZrHpPio3nRBExE4q5COqdbc1vzS9t72uXde/1Jn90R9xkexO14G8NQFMUld&#10;fDpzeuiEIvzQgjHkoEVRWQ0+gSqUDuoRFTeDH1lC4h109uLtCH3JGPGOHvRyduiFc0M31I6cVGSy&#10;ApWySisVNZIlSEfQLUSrBa1IWMZhUhcugD3MqEcoe0RSoDKK1Y7BTFJ11rDlqUCPENJ4oCIAmgKb&#10;czLWaMIxiSowA0jiZQGRlkWq2sMeN3bADx5XYKLjLZ11pCjIiYzPJGNj1jaxLyH47DttmwEEXTwX&#10;r75JErDhkzaogjg0MLVjSBqCgCGynQAsIQeDVr2ir7IwXdjgVnPzvhHtB8JmBABfeYxvP06lEkgg&#10;RCjmzWrSjMteiludB25Y80xdfb9b7+8NZqyi0kbLcmvm7cbcVm93xXckK5BHEfqDrKf8GGJhkZCR&#10;ZekztlWZhpk4Egu+Nw0UzNzSMRXJ3cQ5VS03WVn3zOULP/xep9tbO7H+i5/8pDW/cu7qX3Wf/7ed&#10;/XP2Xdz09wMiC55W92MJPS+K7Fp3bl/7cnvngd3d9EsmPOB4SkxojLG/9dtgLz3mbqJauggHyjwG&#10;mIOjCDoivpgbvqVVfcBzJh89kTUX177T653otPe7nTb3ikRl5PpknXiMK0sPfTwFeDA2xZqce7gR&#10;hAlVPmBPvzXt6Zv8BjdOHEhDlTLiyOfA4k24shItzKdCxuWsCLP4CEydS++l+ElJC5hur9ua22vN&#10;b9ijeue1z7V3TokuvqIHhmYi9Eu3FlUlummaPGA2riLhIUF1OSUPtyX1LV2IYxyCjyBO5748bpet&#10;tpCeeaYfSExpnSEJtjEAODqKhg56gEGrIzQsh6GbNZSUoOwAEzgLdQVd8KYJWgJCqybCAT5d6qgA&#10;VZSrfXGuCZNaUYz3PmUdZUgCUmukYTUwVLuXMuoOl2BI6ghXUcPHCIgx4mch0nQEztI3CpO8jQFU&#10;L2GIrOYMP2xpPz6p3Uu06W0NDOAHD5J0teNNlgN/0V70Cg6zoOkEBn5b4hw4phFBtwocZUwy0MHg&#10;dTty8TIE6Zd0uGX+uDxshbcwtKbqdBMzBh26yV4Nj8il30s58MI0WAa1Xrs+MN7Tj6A5YFyZa17Z&#10;21sZ/vJCVN9ZZ4rlDFWZ1dg0MmcNndvUcaeTzqswt1QufatGhIE/FDzj7l4a7hZuoIF6zVMQ/atv&#10;vfbaa//xf/KfPfX4d7/06H+w9cO/HDz/9939e3Nw85ztTPqhg6GORcmFQbe5fPKfevuXarsfs/Ix&#10;Om5AJa/G7Kybdvfbu3PrvsOe3mEIEzIw04oyDiNZrLS2MEeOiKC1gBmf1hutubeaS//oF/1yxLcZ&#10;dnAXRzwSngPeSIZNd4SCPZgjrlW5TcBZThNyDGiKREJOwQ9jgS26RPnA76qIclkQ8RcVMcuulSdm&#10;zTZmZjeWFjZ7nbV3X//K3vbZnDIPUi+cgqwuEcKKu0/gHlZQQkT8kEX30N4kvCYwpCZRSpytuf2t&#10;DYsOkKiYmoQJUIcBWuqSuQErg1FJh46CWS8I41IZZmWSMpZeuocCAwB1ACojGcMJoXLBpqDGGc5q&#10;R73UR5NWGJzdTJU+EXXArMY5EoNyHGoCAK0AgxZvFOuIXviUvCmQ1MBUVmmNMA3/4gQeGoi+Y61T&#10;L0EiEQrJkVE6WuhvXadxTQ6kaR7RoD4VSakEX+RVKDpRDhhICAJME7QoOpTVBEB0B2aSQRwKoTQH&#10;ABsJBWEGrs8v+cLzCjQAqL1QDHLOkIM0yzRUAr8z88nAbjZAPdcybgbeWR62YmPfC9zd+qBdVqK2&#10;bj1fe33Pz3wmN7sDD5o0EKo+TwkRBOLHWMQxXkfbDPfe9MO++obhjnHgAyu+NzJ3Zi+DTzh57ac/&#10;ePvNNz7ykYf/n//r/7z3gQ+v7Hz/5P7jO10/pjMcnM2ZWnu/1vV0z0zswTDH7M7mqcXVXywstneu&#10;f6k2SIvR43XIeB6t6dq38khPjtqGm3AGl9lxmFlEE3EcxnOYXH0alt2ucMMPlpfWBvW3Zxf/sb1n&#10;9tpYmG8In0EXPBgcixmFE0RlJK8gWHcKLca0prHYDa1Dd/8LKnQTA/5UsBW0xxXsvdJV+s5Dp9Ha&#10;mmtueXxw0F699OYjezseCk13kia7o2XpQw/GkvIxRAFYJgKgItJNoqrWgInwlxAKu830AGS65zRa&#10;Rqh3CPRiaCQJXdSMDemCs8obpQmvlr/g9VL2/E6BLAVygcEqeJClPgpqhsrPSxY8uESdKgT6ZIK8&#10;OHb5yiuvJBfKtwnHkMSljg5lzIg4OVcOPxAPLTYcJBWeAgaYYyoqlUlR2VXg1OWGqi54SIQKHwtC&#10;Se028DkYhHmVz0vRJSMSkwqp4mE7qCxBgm0bMFpDxiRqnojAY7yQF0VoKU3M1cVQCtObGxk+aEEC&#10;TL2dW+LEmNIrbMqG9Ua72dzotM/0+ntbW+njyRIh/ACGQyZvLSi7jT/GfFgqITEdESbS8BmJImH2&#10;OjNpxVmGas3jtXv96obuCPjO+MtSbFGVVY05a4Q+9Z4k5z9MnDVZVFntceOy7gEE+VGedjdx3liP&#10;VQh65OWtRr139Z03X3t1eSW9uv7ZP/7axgv/pvXLb/l9EfGnJE7hzkMp273Bemvo+hZIfgm+1r+/&#10;tfB2Y/axrStfdz9RDKySmCwj6bk6P/kxaKefmzB0AybV509gG+RcBycOlUa+KKApokPe6L0yv/pE&#10;vXai3ljML1QOiYCPzJo2kQ6GbGo1NZY7fclGJLXvKneGOw575rWX7iKyc1QmPwvhRzUF+EYFt7R2&#10;fF12fsnTLsv7nQc3rq1fu7LSqC/t7Gx7qe+o7rQhrNuZEZUIckyYphasOhduj8KpHhglU+lQOnnC&#10;E5Xut9mtzaJRhWxHyQAQDbQwG7SBPwJrkIBKZVBXQ0vlDN4RYNUzGHKpYVm5OZogYVNl1OEPPEFO&#10;fTza6lIrGCxFpbDi0r6I26sB7DLAnIFxEkuuyJeBE8OI0mewp9IBLMTU/ZgDddvChNV36oTgqL5I&#10;oOuMilyVpob1dHeZ2huzy6jjhzbU443OiyxjCGGwcQcYGz4uAQwwS7EmlrBHUbA5uA1CMUxeffXV&#10;MNlPf/pTBTCheZ/Ol03ZAhic8isGFFyqR1pCXTtxzTs+lq9Xr6YJkMjufiowhdAzWvR/n49XNJuY&#10;h5mMIA2x2Lx14eMj9cahO9amnzWVA7djhtEjdUk5tt7p19KbK67vpIMymYZrVYVmCOHOtorKX//6&#10;10888QRDM7cas8ajnKSKYbLMSaJjeGMBYLUYrVrvJs6ilpsouOdsG3J3Z6/Tnm8MfIfWiKrPzj+8&#10;vnux9djOtWXf2SxZEzox1vPqOz5R2xzweOmH3j2XYtT0Oqcas9c8LrR55dH9rrcRpkTPYIiRjMCN&#10;zS2vpuzv7syfOG30qokoZhyWiKkmQh5nAiAaZhgfa5U1H3OnxMvBmamEOMVXqPMWooE9ljUz8/n2&#10;an5mx2Vadx5e0vEq9USKxavW8DPUDfRgD8AND/0Wlt7W6frlj84MPuThqaXFtUGvvTCfvj9X25Uq&#10;jvRSFA0bWhWMqIUgqcvRx/Gt+mE+YIy6uFOSLglv1uJpyXybk2gROq0IEdULjMpk3Lk58VSugif0&#10;o1XBaGeayOsg8SzggneAjPoq14FNK4Qgg4RLNiUp6hwP2mCVJZURxYwa5UAYrT524VJMcQlDUAHD&#10;QyK4a3WJDRzCHKu0wIONapwKhFU+J8vBuQCnSVkX50mwyRpgBMEhfhQCwJebBu29mt8ir9f5OQ4D&#10;82T3ao246UaXV2adie87hToCIJruVBGx9cMf/rCyz4NALsXSwBtvvKGvl56lfJAcAAZNTMC1aD4s&#10;Ek8qqcTqtavbCyu/7g/ShxhRoVIwyrBBa5ODrdfyjoj6dy9d4it6UX5oJiHMupIQ0sZ61Xl9lavr&#10;xmn69EQ5zExNYfb22/N3XuKkzxL3QiH8lobZRUEk5P/c9eLFi6xm55aBDMabcdqi3ihEaFSGtjSp&#10;hI1lTcsY+siQVDrcLYQGmM1Cc7C9+cJPfnR9Y9OPWH3i4x/v7A/OrDeaz/7ZzrWWJ+gPO36aKOYI&#10;kEaDTacY9oJwRtjf767PNHZW8+NCnd0HjsmdSHuyr29C2t2E0ZCOAcwzIvaFc/Abw55viQu6qBRF&#10;a/Vr82v/UK95UDtlzao1k/lzOBCFxc7If1UA0Lg9ZluTY8W9yeglIoi80KanHnIEL9iwgqW4VCjl&#10;XINI7/Jvvri98eCCX1vr7ywvW+pJTlMySkFYLeDf4EEdlWr9TZb1ijCHK/qMQ1+VRgsZ6bLemi+3&#10;OTWFOFQd0bPUwGDoMhBbxKgLSQ/Lmx5rYimVYKqZqTAc8AJ9kUuNQ/LQRT3GIMEhTtQoaw2KBUkw&#10;afMKGLtg1TRcJbZxGMCMpQkzCsD0DWwFya0WdBfCWATCYODmMRBBR94by7LEzNx8b3ebzyfZ8ipc&#10;8CIs8QFXMbtEzkE5lC9umtbgwQSIk0NryOgoWf785z+XTS0xn332WaoAownChx56SJLzm0LKMCAk&#10;BFuAQqgglfq2s7vFPsKFE1ajLjCbG7snTl/v9+418VCDhIMIYjfMylhiHjMeleY7dI0flcE8xtIE&#10;N90T8WXEw+PT5Nbsq29mdiCpkieJ9rp5sL4XZ6/q7N+lMo1xWmovqsO9ckx0lH/yk59QLLuzlE8f&#10;fPe733300UfNJmP6e0uicoCAZ+iqm8EfTqX1buK8OZXKmrX95773hHsXX/zjL33rW9969+23z5y7&#10;595zJ5ef+7P2FT+i597hUN2BMS0r+7XdXv+Un9erDbzgxury04G3pxm2x4Vml088sdv49N7WJ2pH&#10;rDuT/dz688CqX1zqtu3wGOHcCCGjkfewrpmX8c9LSgQxta3PXF1cf8xDr/Wa2zyH2ctfS4fH2Bad&#10;PbYQu0Y3p45DUNiLa/nSww5iXISG4G24tLW+zUDpnBcWFXJAPHrhPiuhrC2GdysF9MgTIeAhkpUL&#10;8ka0pV6hqjBTAZlShJP2nbXpSAPypYLYRycmlc4wE4EsiY1mq7ffTfOgLCxI8GhFZAQJj0u9YNAk&#10;8gbVYJ5pFKIckDfksyoXtODVxFo2cgA8eAsqgbOUFdAiYNCVMj01xjcMe004VE9pDhoDBrmjiq2K&#10;6pbK8AR+hVDLzXfXBT964QSShIHDu7XgV1FnWmzEJdTzfJzTPMyASaqSFC5V6isVffKTnyQjK2gq&#10;RgFj9SkRUqMyK3/xi18ED5suVGQpKRe6NMOw3frLX/5S3gXvrAtIDAjK9IlPW8GXL11ZO7E/2zSP&#10;8a3d9L1ASLABDHDIEkbHg29w0EhK0aMPJYLEnjMxTHz2ex0vXVVuYNoOqs30D329KKfQfErd7qCD&#10;oak3zB1icw8TLM7gUGMy9NRTT3EATm5WxNsZDjwfMH7p/OaVBZjVwOte7RVjKpoOBl4V4m55TAPy&#10;5bsvvWgzy4j69re/bV6zsrp+/4Mfmv35f9t5+1K/dmI8LeX3lre7/ZNzM62Z2m4nre1SkB3Dm+Jb&#10;s9u+Z2HlZ43Zra3rX/Cg6hgqPRjSQzpbO7vzHu/c3VlcO3mt3TY4uY4DABdx8BjoHJmIDL0xypre&#10;o5jiN9yCz0VQ9uYlhBGMxnk89hqxEcXkZxCKBWrczgnePNWkoeAA70JsCrpR73GZ2dYuxnUpoZy7&#10;U5oa4o95cMGmAIDsKAqsCkG0ChBlGMDEkFBwGQsvvQDgmfgmH6gHTniAgRElCWUVKYjHbU71kRoV&#10;IlsHe86CNQwqo3vUKwfauCy8BRtxqYwH7IXIwQMtqcehAtPAg0nIHQXJWAEGR3THvEPQVyPuUziV&#10;QuXAZ8BA6xhD8ltevmeEoSgiYxWTaeJFZV5Kae85K0pv6infOgMVUgB2MJAmB80AMxDUAPALkVqh&#10;JZFCyOVerxox1xITPLXTsNUkG8macEqfFy5cQF3wlSbVBCoFmOlQPVQKzeZ8a+FXyyvLe9t1qyFZ&#10;k6oRghYkGDh9m5j/G7/Y1noqf8wrmJFH8Rlc+dUVS996zZMvQz79HfQGM323qA+GjwdrfXlr3tbX&#10;SJxh9z/0P1TqqEqtLCm6CU30iDnf+MY31NgzYEG77paejzzyCKMwN9+IcXFDPfGfMCLI8JypXe4m&#10;zqlqGa9kmLXTZ1//1QuM8c/+5E9+8L0nH/nMH88+9+f7rz+3Xzs9mZYsr7Y6/bXWjO8feCRRzBMQ&#10;x5EOr9M46bbPNedfX53d9LjQoG+WPZHn0kMBtYEgsrvlL4sak7gKMzsLkRX8gv7G0onHOEx9IGuO&#10;hmIFIoo6Gs/ilEt3z2wlqXFMAB5ZwX2xEc0Cv3wpB6ssSBLtiUFuEpFIDg8Rgn4kzuEHaMQsAhon&#10;EqGYVfCP4A/9RQgAyIMYdKg9RcwYMwpgHAJlDEI6lCz1FRPhQbRqJpU6ggfWmpu36Ez32/JtThRA&#10;aqX2araGxGXKV75vlDflghfkohBqwQmcIVpwQgRcqRHQY7iCBMY0GIiyM2MdFi5dAdOkF35ggMcB&#10;LQ51N/smyMV840c00aRLVcxJhLexhiB4xnwoASduc6b5ShYztArGQYEuKURMJDV4egjOdTfDiP3n&#10;wAYegDMYBa3mE5JiuJYaGDQFHpk17A5/1CQ26nVjHzkF/qlG3/m5pfsvtrudRWt4LBg2wQMYBxgY&#10;nFViCc5QfsCojwklPMzhTU5spBscqSEOz6t7CvF6AhuNYKYGPyeDjIDukL80ST9FddRrCuUcKrV5&#10;YJiY95iv0I9b1/bkTXltMJg82V0HCUPpfrzSWCoAwoiTvdQcFc2Px3zHtZpHGlxf+ZNvXHrrrWee&#10;fPLe8w/Ov/w/9155uts/N/WZWGvN5Wbdv712h9/fOE7Vfbv8TGP2anpc6PKf5B8qGmaj0DWnSb7S&#10;6c03/FiHOD535fLlGJYBwG9GBjb8tpZOfNuXX+sDD/5N5OAJ6+krvhi0vFBM0R4eMwE4pQKkoIB0&#10;cChGu5wCV6ky5oWxUiEspBVn04vtwwdBgzr3xYxQJRUV4KMKRpExQ884Kd2VIRH7IKErh7IawPIT&#10;tMqAcT7JcyABI0pKrqKzj9b2rl8VX/GgldKEZssOl4Uo/LrAT58qx7hFzqESn4hi2J0wNbDpqEtg&#10;rvaCTYgHH2ClCXx0Cf4FC2EdxYcffhhjwNRAGJxQo6c6ZRqpIlAVPB+0ArXg1pJOISuwnm5zbm2k&#10;TXKi5qTFdjZ+AJCl8E8/fE9fGnO4BEBFoY0AC4to4glcXaF0jyZnG7BpnpQfrA0eVKJrya4QFAuw&#10;bLi0stNpn3aLgqtVvbpKMcqwFXJRgBaryEHrAwjzcz52YxwNp60p8xKimx6KLsd+uvHZn2uVTFpa&#10;/pAL9BNBpiqkvOgFITXsyCUsPfm844EHHmDcH//4x7yd1f7qr/7qK1/5Suy0wxO2q+KZLEMSYOEA&#10;YwCspmbclmNAdy+zBqSsLd8f2JqZb506+7EvfO3h2Sd6L3zLR/WOypoWmivNGT8LrbtBGLq+kTJ9&#10;XeiEuenqmf+vOf/G2JyGIUV/L4X4ikH64Hv+SLTxHwbmOiOHsOzYXlr/toXH5H3NAANprI4xAyEv&#10;cZMyZnDVmDIGObyEJR9xKWYpQKJOvL6hvIcBxAIT7rapgd1Kzi3cAzBUJC2X0xmo1IqPuiAtvREN&#10;Mw4ddRdhfUVdNKQ9ec4ejumndFVI6HuYmSFe2ChEXHMNxlhKv82ptpcezPC3mLU6pKECGemwmozB&#10;Y0yNlICxMAS0ypqQ0DE4r8qLAZlAK+bDIoBBgiGgp35cOjvckFMJXhkeYpqDO+tFA3arcBWR5caW&#10;HSrg9vwhAtEwyUCZA++kzNoy8xuYoXaqEBApPxRFLpDE97MVLBs70hQbAFMtCy29TdWDShbnRUYB&#10;Ny7jS5cw0GGEjcHM5ZrXzTpu6x53N+EoVcJWOCH4TN9n99i3gA/6flW2t4F4VEmp7V7fq20VmAL8&#10;h1xgDuqpSsg6VBfTVkZnbkYPAP4voX7ta18DwJRf+tKXfvSjH4kAMSqrSKaWGYUH6qtV2TEV7MZR&#10;aWq3O6nS5tGuFyhrKyf2azODxdMrr/4ftRf+Vbcna44vKejYp4J892BtbqbbSY9dGOe3oisfrVwY&#10;9GeXTz6+s/GZva2PicOGeWDgOh7hWT6x3t+40pxZj+HNwEyryfzLCxTe6lw88ZgP69UGVkKH2MOM&#10;RUn2BDs/Ax/JExeqvKVwHBtQefsxpYrsNOFDAVl1oyinIJW/lhJ5Qshxm0GXyCvVvlVa+uI5mFfv&#10;dwZ9FWgmfYMsvZ7BcXm/gKhcTT9VDNUyMGzAZq8GfKidOArwWC9CpRBEI+BG9yp7yuDVlxGIQ5iD&#10;SQlsxecm0qxltyGD1tK2HoRaSUpkwIEzGIDK2FYOLTk7Yu0IZ6gobqmWjvDAUGVJE7bBs5QuONeK&#10;EwdgeRFCbNiPEhc0ycryJWDUkRNu9MWDTKO7AzY4x+webH8QzngmBZ4tIGiPNRNXapstCc2XoMOl&#10;wfAQGY4enF0CIdfxLndDAeGEJ+5fQiv4FldBIvYAzb3oM6PyDff+ybPPX7/a6nZ20jLxiAgbdGHg&#10;XjEgRYl4Mk5d+urWKOKnZeuMgKx9CDgw+nte5TQuo7Le3h/M+ZH2EcQNhbq9AAQMm2JD4T0wAwOF&#10;s6xC6c7Wxk5YSr3QZ2pYBeD/en3iE59gxyeffNI2jBTLvsynl0JBNbWge2BDiDdOhbmbOKeqZVTJ&#10;2J29wc5WbWXd68o+Ajb/xr+ee+5/aXfOjGaBI8jkGZ6hHXgm5+S8bxSkBGBD9aD5ZktM1ux2zi2u&#10;/qQxu7lz/fOjMZM8j9XTc4Z2JzppCzGsmzrke0I727vr5/7RUxSD/UOP+HJYjmDCJW7yCblcX4FJ&#10;Wfat8hWRgmO5d5Qmv9ndk7+PnD7K6Zybhn+k97ytKlILYFIyf5WrrCDTMzWjvrnTwcktHToaXqd5&#10;tg/p9vZ76e6UW3FCJ6+F8GMf+xg+D7qNSqRW74iImTSTCemiCZJYfITfgxnFu1H/0V/AYJxlIJoJ&#10;FYHXDiH8ZFGfZri20ebmfdK3Yd2fj8hndIjbEb70PIiOmpwN1BJ8ARjtKoOcepgj+5a+UUDdAQ+u&#10;wCNNKJxQS4Rv5HSUDsFIh5FgUGTWEJ+w+jogRA6wGotRgliAIh08jNG9jZdYJSCuyCtKkoKkhR9q&#10;7+9s26RUA4DUpoChvTEFhsil400WipJpkm7pSiBWqbtL5GKCwseUjQ5zRc57+r6nGrPe6DZ3OYjp&#10;kxSxBBXZRIPkDPkNiqgELIOmIJ3HmhTqp6oBDJGY36aPpXgrup1mlmT3GGBvsOgrWkojqEmKH4Qa&#10;EvFhPslA+KE3bnzzjIXyk1pGQ0m5dA8rhNvLmuHe/KcAKLhkNTf4PfYlhqh54YUXfvWrX332s591&#10;+/P43FlGR7BRRasclXcT55haKpfc05c7djYGy2t+zVjWbL3znaVf/o97u74zHrnjAFjFXvrtqcHp&#10;Bdt67JJ+omSq3g/6HFnysEzdo7at+dfkzq0rXzN/MvRg4w2cZrY172X8wVx6ykNluBQvuX5ts9f+&#10;8OLyT7uHf+sWgIWIQAM+sqaaiJ4iuyBV5VO9S/yDPJLBww2wERZ+h166GzBYhUSNSzgjwAWrwbYU&#10;a+EQpNMAmRHffSoird5iMS14WVTJ95DAHzShhcQBIVogNVXzBAAZIqXtfIsrhaqjD8AOGoAKEjgN&#10;b/t++uqEigJUxMGD2J4S58Y1Zk7Mj+YrRNDR5UiWtPCVwww/+bvUQxV5NOCdp/Km3hEiKwjcRjvj&#10;ChByidSrF35MC1BxqZISHPBTOHKT4qqM7U3O8/zzzwsl+t5SIJvE+b7UUD7enDFP/zKTcxk4Q1lY&#10;oTXfG6kdXVLQAD0QgYp+G06CejDABygZddqGU5NRo8COb775pgkHos5XLl9rdzbOPvCMuU2n7fXo&#10;KQovLEHCKITiMM54dpkGbWE7T/JglhUX5uZ9cfIQOr8T0U8fDxrU0iN+HqntusH5gf/0AakJawg4&#10;hyoIyPkNh6KZ4wt0HnpjDnaBsMBzFSOUjRTUGwjKVYACyU/c7zSUpE/A5p2f+tSnfBbDPQsLUEYv&#10;kGOFcEuV2VDjDoaW47iwMobuDrv0keVefef6YGG15vMlM63mlR+t/Pwv2j6qd/jzQEm/6SVLX/no&#10;n5mfdb/OL3qwN1P9dhob9DpnGs2rq6f/bvPq19LjQnkwW6XZsJNnArnQyUHRErv9EFN7++HO4rXm&#10;3G96Xc/6Jm/D27WNjXBZ41aEZfVApQffwqr6qLRG1Kb+PTDPv/motGeQJGbyATkScaSwgVDwLRqK&#10;HQfjwecX9mdMuAfpwRn+ajAYOSIpJ3ZpIEV004oQEqFh9RKbeAcrPQQ58VQh6Djrnjw9JzZIMAMJ&#10;7jSpBIlKlFHUqjJoqaQHlTAA88jx0uKSFX96O2IxfXsPHgwAEyAQDZy6YCmMAkD3Uo9zwOWAVjls&#10;Bw/tRaAhjumCeQMxlQ1+LxRiQPJ7/fXX44EIT35KmcGns+6OgnmsAAAPQozXqODE2+3KmkTGTGgY&#10;k+QlviimQFeF7ZDIeWhHQDwn/7IbGPV0RQperaX0uvkCDA7w1EIhEZrpBCcu1VNmbA9gNSZh9sNZ&#10;xC+Rnz6z0Fj4h3bHw7Q+xTV056mkWZfX4hASZb5FRhpwFHj9w+WM6Gaj3m93eWTBmr+6t1cfeMAw&#10;PccLDUuLMQfjpiD6wBQwFz5GzCqjEXmYLOpLa1UbIcRLL73EV/Xl8FJdgYxWA8ohPrgUbYCF+aYq&#10;gB1Ni2lY7rTu9LTtRz/6UZNRfuUIH5jaMSqRBhPjN2qQg5CA78XtjqH0h9Nkh2T72sBtlTmTwdnG&#10;xq9Wnv3v2hu+nykiHxotBoENFjftT8/N+uGuTmf4Gt/7oArDxI93NnYWV35sicVmxna6I2LqmZ+9&#10;E1W5TomYRvh+v7Nz/Y89Bu8bPj7OxfDXNzZ8igozzM93C1ea+FNKHXkUKvNpP+YVAFqrkAeXgONf&#10;blZ/AJeXs0IDPA4I+Zx2DoouV5PyvZmTumcNpts8o94pqaUU4gdM004yVvUlLCQupQqXwpb5vtAv&#10;zwEguPWod7bkGMMMsPFAFUKwA3zhHxL1xFQQxarzU3h0FIX1NY21VKVSlSUc419fHcklZpmG2K33&#10;mFhBHuGbdKFG9bqDxx6ugmIBLoWkt3xbLoAJEoyh5fFXcQH/dpZUwhC7AmTHHngfhPOut6wZYHEu&#10;mI8q4J8mYUBCSigCHgX/PtaTFLbQD9PgBHXRhyGoSCyzsOMkYEjNc1x6zMeZ4LhNnECRbnPG40Lp&#10;CgaoFIraE9gRR2EgTOlMjXIkv3JvmDtBYuwosCMc/AF1+OmWYwDGs7nWpUvXtnfeXD717fmFxbnW&#10;OYtJHQP5JGVNuuMTQILJtzOAheYL25pC9oTBJk36EezqkJqpdfek0xgp8RLnXLV9kvBtrSGOEUG3&#10;SeSJQxxgd/qkZzAgqbUKRTmc00hUCYMHvpRDYwGmbGSVjswUG7ZVJGNlVjBk2PTFF1/UnYM99thj&#10;zjEfGgOOyyrzvKV6yXCROA/xPRXLHVk5qO1cs9CszS/VfNNj553Vn/1Z95qf2xt/J5J39HxOtbt/&#10;Sqry03nt/HmgvJp5P/TmAYSdQX9u+/oXPXLng3rhc53taz4ObedDVI1hH7S0clczpFee/+g9Dz7e&#10;qN2/vZ3eu9DKY3hb8QAF/mRh5Vsy4bu8gU94982D/CIsAJcOfXmYS3HEZQQyl2iJhTKbgliY3Dyn&#10;wxRh8jJLQgKvLC6gDsywcaPDfo0JW4p8h9cK6SeVZtNmsi76/vCHP8TGhQsXdDTG1ONQvWGT5gc5&#10;EQbakM4ZOZEXvI6kDvzExLnRBS11Oas3bABjOQ6pN5BoVRN4CntqjDraM0qFhPR2hPttEnOG1CXE&#10;hKEcukRy0loqoxDI8akJPzIHWSwfsRSPbtES/gV0elPjkWAi+56q7nqZPeAWsO7m45iEcIzE1Etg&#10;EaBFIrKESqdCvi+VNABPCEtAfDqES4sJC2izE/rBg8JDDz1kriCJRizTxaEvbiGRO9NERxidX+hv&#10;XI30Cw+zaqUEOglaR7ENwKEVA3DSrTMnCXi0uAoAio1K3oU3VqB2BuI8IDNLzcWljbnV725v+cHO&#10;NXsHjcaqvkm6PBYOMZCESBHWL8YFe86ocGC40kgZZVz1GHMZHLpSTLrLhy+C1Dq7eas2FJqaPId0&#10;UyYfIfn9/CUCQbgWDR9Fkb1oABib0gbZmZKeja/ShXsX5SiwRTh/ANA2P4kaBZcRuEr3yQIkqPj8&#10;nq1aQ9jOgUUny7KdUYZbAJO9wmqawgfGYDA/PrAnUdyBNfWta7WZ5mDeJz/8MNjm2i//bP/da/2a&#10;pxUO1jGhFtfb3f0TLU8L1Hb32mkHcDQmf2u9sV1vZnZz89I/H/SXLDxYyxxZdvCojzCwce2qm3t8&#10;Tu4cMpN98d1Lb/3mTc8J3XP+wosbm2tGGkQcuoxPwOIOn7NqiXQY3YH5nqZQlZw7T5AVRBASabIK&#10;M8QjjhRyedM4feEBfJJ8lCeMEIc8hpAftfYSVsTBdB7dNYTTwSOdIfQs8Wxjh8JjREkYeEYdRQDw&#10;uM8U8AQZU7IaAMYA5gllnIjIRSit6CIEFYkcZMdeIprvlSoEZqQ1gXepEFRcRuKExCjyDSHRyz1m&#10;X6+FIBQSyKMvbEkVh90AgNYgB4/R7gzS/Us4cS5/+IYq/hUwHyshyHWRYMCYfesCiUCjIyksH/Ep&#10;4idV50P9MQc8lndIp1Q0LVgc0/eWmiCnSQfVORiRdXAbnAuFYVOTBoJrYi+Vob3Qm7IExttL/cys&#10;nxijxJ63U8AQX18HnEiMsVcYoB/KCW0rBGRWVfI6BTygXkaQYAqzGvVwhpMocJPW3LXT55/c767s&#10;7thRSFlfqwkZBogwZm47tGR0R0E9AEwkVzMxNQfl8PjIPg8zNswm3S8B6ZDV+26lj1plydrejgcU&#10;hwKmgZL2cdPfD9hBGwYsqUPJrF9lkJjqpS7f/mW1L3/5y4wCRr1eNGOIhUV4vvliDBY4LRa1BioY&#10;GEh3VNRIsaxQpXJUGSFUPvzhD1trSrrYsAOsRh6N2edYxxBBJZYkWgwosDKuVMIm9d5NnGNKq9V2&#10;fKpjZrBkD93XZrtrz/15/81Xp34eSM/h54Fma9aa/F6GmED33irs7fRnW+9uXfnqfs8b2Ts+/c+l&#10;WDL/vO3QK2PoIhB2FVgN+HffeafVnLl2+YHl1Y2llWs726srSyn5Ff9TYHvRk/8pc4hYwYgX8Ahz&#10;LsWoiO9qHFNl4F4Y0CR/8ynBvZNfk0jpM/u6sQIJrxeMpITweF0QQsLIgQEngTylsGa6/wGP+kgS&#10;zg4wKomQeUnxbpIfldw6gMmFihrwUKFuvBFTIchpHRMKfjjVEx+fWgX6oKIMs44KdnXnfULIbu3e&#10;TsMefmYkNIb0ZBCP8Q8P5g1yMJCHIMGeyOtRBR1tzF64cMG9TOMZTHTBc+EBAxFcSBSVVKqSMsOO&#10;emmaqhzwOMGAVCQh2d8Wj7AReN6vM2ZCKAhDXgyb7qhMrlur2YBFFycR8vBv451W4wVTBTDBvzLZ&#10;lVkEwym2cvL49t5SutmvBnKys6zLODDgUNadNqiFwkPbKmFzBGTgp3ZOGMFXE660gjeInIueeebc&#10;wuVT936/1/FEScvD9R5csWS2bMceCxLEQ+QGQxknOvMo+JNQ/mVXhDMYcA5WnZVTqs6fc0JxNoVl&#10;X+jl5JlTkF7l3N+p+XH3fMipQxni+oNxpmpqpA3svPzyy0z8kY98JGyhJikhP9Rqs1SZuqTPL3zh&#10;C+GuasIE9EAb4tL58+dNExnX7Jl6Cx4FKuUzsAF2mDWGStUccyCkL0Jf/epX//Zv//ab3/ymL8Iz&#10;vUmq3Mk5x5CUYUuueCI3kBewbKljCN5xTX4vakMAHqz4UnPaEFl5/i9qr/2025/2oYN6yppLPg80&#10;O+M7MaxCy++jwpqtd3auf7a796H9QZurDRcWIuDuToog9ZkT6+uiA1si7SyCmJ6XWwKexnvz1Ucu&#10;fuz7a+t+RFuCLPkpbT7YLBVT9OIi3g3lQyotdHgtEVw6Q+sMxmEhJjWOSQfAUHGWncwzlWETzjwE&#10;IT8Mu+c+5tEyj2QJFboUBRJFoUQhYSCBt1GafjBE6E+vWzlETA0R4nWJ8QPDGBtxmVGkt1AikaCi&#10;O/zqARCNryd3H23GVpHEoIrNuoBHJZjURQ0Ao5RaKNmXQt3m3N+8LgpCEhIZzygGTjWEUtaXgeJA&#10;t6ACAB5OMprwgrRVSxuYzzsK2ocyBmmQgdClI6gEfpem58q6IMR8sngVpgArQCJF0YknjAiCFsxV&#10;gPdQRjeQIBqJQQ3VmdQTTSoywXcHl7zMQYGUgI2Ifc76SpAhXZU6bJronFA0kxSiyhTKt/dy4gw8&#10;tIpopNhgQEJF3QEAwtRxdC74QWKGo1JXWA0GHqIevKypu3LAc8v5xXdO3fu0R4EsIyFTb8cDe7og&#10;BwOdI8d8zsOOWRvBWFKLSU9+nkCe1BEVR2FMmSCJXHoesdOvN+bSknLoA4N6s3znXa2x5qncKb8C&#10;mPrfnoON6IGYRPPMtk0USmBrXs2yYSk/RMMlYvSp4RL2Vz796U/jmPjg5U7hi60h4Rhyp20AkC5D&#10;KjA0jApyauKOg8rQ5FGSA8ADcmyNJXx6HeVv/uZv8GYaZ1Zn7QuV3FklpEtBi4epyO+uOItajKdt&#10;75/UZE3huza79Ku/nHnl8c7+lI/qGVaypk8trzVT1oSixM2C7rco1K0197Ye3tt+xNTKVierG8xh&#10;y/7uVmPF75HNmhuHzwkB4qBzTJmDbk52tY3LXzn50af3dhZ8DFY9eP7B82zJxqUIItNEvYcLo2+4&#10;I+8x8gUvf2LAqy9hW40rXuWAkPgK3FoQsfWUElheWsXod9bqwQA3OPUyfnSRNoqzoisqNWbTQzcR&#10;RAwkowhacuEQZvxU6AenB2f4QZqf4pmuDBI8RLO+cIb21JRC6QytShhKqxpIMBCVgRwbGE6QzXmr&#10;Jp8QindqtSInN+iui47GJwEdmhxBURMO6dMR5HClo15qUFSmvTAl4Bi9KCo4gEHlXD30ckSNLraV&#10;uIqMFRSrkMogMSBe0K1HjRCaRDjWZeqlXjjnObiiW2pRDiVby9KDkIeQMoryEEOwI6IUEnk9xAGD&#10;z8L/GC1UAOginuoLLL2Usr3lvUazRvUIwQMh7blEAg+BDVrHGMK4BIAfmM0bwtMwLwVSPodUD0/p&#10;KGsuLr954tyPux1vzVugpzQQrQpIbG2mnxdEXXfUsaSyCoMcC9qhjSRauFLvCFQ6qneo8HC5ZyYO&#10;jjyhnPG52pRK8/+Z9CvWCx4wOAC6bSU8E5y3E5karSN5IAUSWZkrum9CJ5Z3UldVscruGrCdhWk4&#10;A22wMkO4hJZThYbVuwwJeUJMuSiTEa1HETpGeBj4huzIsrzdI3UsbpUpSviWkKUkWtK5rIk9c8rA&#10;hhywMKIy/oOEmlLJ4ncTZ1YLn21vS1KD5ZPi06DWXHj1X8699H/v9e5huDHbgPUpWvsy660ZE0nK&#10;pceqgcfgb/FyptG83Guf2d38jNm5R2K5JvzJewzCvR2B31ZhTEgRZVduwaK2FsGoQU6BE5w4sd6c&#10;Wbvy9qfWz/y0vXsm16XbThG8gHE+g1Yq4PS8n7skKjmO23rypjcskiGctp5Ka4gT23xBKHjg6+Hu&#10;Nsj0spCVQspdz9RLbsgvRCKKDa1gYHDgmlg+L5aebcq3ci2k8Kkp4iZ45SA99RyCSx4GlY5GZtQE&#10;8A37AjDG8B/w+mKvEEJdq0tjWx7ztffhtqH7nXrm8BGtRItRB0NuSb8XSCIRQRP2mBLmIg5ugwpg&#10;w1gvsx92AaA+RHCOy4A86gwMaeRQUZgEg58v+YoKW2OJ1RANEpPAU2vCcNhDReJxCQkD2e8Cj0kp&#10;UxjiihKzSsFI4tSErnROh3irEj2GOmyhc33lM5uZppMmi77cNLO4TO1kJAVbEwcJaMtZ4agjDIEZ&#10;pHXh+UIqEhGyq0Z3031p9dfrZ3/a2TvBSo2ZgS0RLAX/ZIeBn4d9YeByeJZK6VkrBgDgkLrCysZF&#10;uoWgKb+eGwwDUwjHkAw1Jz+reron6Effebee9c+bbxMvxB0l7u+2npgEJyYDff/73+cJlEAcGvCu&#10;MLtYzElRnET9GCtU7fYEmNi916rGEb4k6RoIOnKziFfKlBcjVJNK2qbeMbTlUqsusib2DFscmjLG&#10;Itjekj1bvP31X/+1bKqLenSl+UBIBId6doEEKuUYuQX/lAFW2u6UgrDtFTE5aWndLkz6PNCb/3rh&#10;hf+13bbWHNeBmt1uei7u5II4OPz1DIHEVqRJr7Ex3uHWru132Sue37r6FYRi14iLhBWNsP3NjcbS&#10;soGnzCEihLGo6RtnDQMjqCyE5fhoXeRhWgjSUonnAXZWFgJg0EWBYxkDKtNUTuTNjyymwV+5DaZ1&#10;UhQYHCA5HA/jnVDl4NAQz7CnSyI36okeeFSMkATmv/TpAzqW+G7tWBc33NlKQYcIDkGNNw+RTGNg&#10;hPjgL4ngh9hYJVqS4uYOwIaloeIgiDNWo6tCKAdLJE0zA6vP3Z2ZdCN8eDDTqJjGW9Jkjpi6YIm8&#10;kCRVHBvfAUOC50K64LzJQhiC0qbaS2UEAvGOJ+DwhvrRBVfOmNcXG3KMQCNKUhcDyRym8A6ByaUZ&#10;Dx5kJrmTTugBIXFQigoRblI0YOjqHgywhFFnAdjf2pxZSM+Hsy9+SrA7Xj+BDc8GhQMwtJHUSaEA&#10;gI1UBh5PTa6sv7R2+hft3RO2D93ZcG/buGNKBwHTTc2YU+Y5ohrCUhFJvf3lbgXfhi18QIHCxWtU&#10;IXFJaWFr5PQlZ6Jb9yPVDR/Z9MpXsJFa3ePsuvmaXNF/v6KSP4Bd2m9ngcZoAwe8iJXpkCyk8607&#10;T+JIWr60Tkxgk1wCdtjCpZkwokxm3NnbZyAIRRL13ImuaJXXWWLCAyG7m5MhNIk2amCWXC1/WcQB&#10;EnvhnLGyhNDzBB4Rgp/1L168yFIIYQYwZ9YLKgM5YiMxlV977TWyyPSaGv/lf/VfH0X+jqgXHLvt&#10;/Hmg9dpsK63m3v37pZ/9D+2d0zZsxzQAds931vsD70Czn4Meadx02PCTRbMzDKPtWN+buDQsd626&#10;ti5/0/RrYyP9cO5BBJRvrl+GurGafhAAIXQ5ELrMyajhwZpwxdgSp+Xi3PyV0/d9v9NOZb6I2/Bv&#10;8J5zgd+ItdWiiccLbbaFOaPLgm2M7XBW1Mfq1QQSXCnArMYZTqiq2JQND1FPAXXcUihgKGdFwusP&#10;ukcmkhANqwQRgou8VTxjDARMjFvIY6xCPgk2tQZ5iRNj6CoQE61CTitUZKHtxLnohvntTfPtqpPo&#10;RXwjFhvGue46hqRJvBsdYAxdw5gCbwR7XDs2jPyjIGgGIbrFJG6LjAU+WCUvAGcAUgKEXJFBbcFF&#10;2MKkSBf+ryzYRYihPeVgILImpcFzMxooPEQBA0E9/JwG7Y3v72xaevItCOFH+oaYAbAdxnBIFvpx&#10;MJN6+Cnc2VGoW2uunfrl6snn23uedVBv0kDQFP1pACSikdGDtJqU4fN0TROLS5B8yaGyyKJe97gk&#10;EemiO2bUY4yAKtv9lB3DXRKHg73G2VO7q9+sD8zk8odWOt0TUnxh9zYVgu0kbN5skJBseCp76se8&#10;ys1OdzFdUshRDJKOfqQuuxSymksdeQt9JsHzLpcMB4NnhQS0cCpepybsOIlZRwd4aKEK6mo4AFYF&#10;k6ihZwjBYNs9BYcRARtDxAE/Buyd6KsjewmzEQTU4+TOXnHyxP1ufXtjsLiSP6rXal59eunZf9He&#10;PuH1zcM7JmmZZ5PE7xecns8fI8/LJvYwSQnvMVukWTnnPfk0A3VnZrc2Lv37npTc3d1iP6blnck5&#10;BO6Nq4Nur3k6PVEG1JgUZHkGc4oIbJnA8sBj8siarbnrp+570kMNva6UaSwOf82R00icQoGzGKcv&#10;trc9d4r50cAObM4YkNiS8HmyjLQDhgBQVoizAqeEDSoA1KKMw1BRwDurdKCYHNQcX6bPwSW2an08&#10;qL+/iBMYLFmiV9JqHn54KbQKwlLQZBwKjijSj2EsMbgpUoJXgZws6IsrRDFVbVXjUIMBu0bEAZmM&#10;4itNPvJN8ws+HTo0uHoDDAPglR1RqCI8voyK43iY41sRpfmjYDJTiUl2jylUFVIrVTtTBZcGQF4K&#10;cRlSE01HL2La4aANmuGE1gEgKRmYgkikL9cKzOrhjDLR4KlSPL4MIVOGi+Iq9WWmhaX+zpYpIcZg&#10;doyZbAynXtwAHtE5dKuLrElL+FfAc7VLypqnf7G8/lLblzXzoRd3QsUAx0ZUyqNwFmPJpdCaLVER&#10;wHiGwFoJNAYcQYvSdLcedakyUEWrMmDjxyBGZNSY7pbUe5t5wZkAWt4q91MTo2f9AsNtOWObcQnC&#10;TNRCjZ///OdVUqztWQ+g0UOR8SgO9Y2cZIUaeRGkJCo7imPURcMcwI1JkJroXKtBje4kTjBYsvMR&#10;sbFQ1wtXVoqwhQWdWeqLX/zi008/jbRJ4eOPP/6nf/qnFqnoiqhq4Gd3hubMHJ5XK+sosKRJ5CT5&#10;O6bGDbV9r2wO/DRxy9Kh2dh4YeXZP29vLnqSbSxr0km3P/A1WlnTK4fu1dBifjkhPZWgla6ZJ1ku&#10;T0hvXYdePrm0efnRfu+Et/y5xaGsubVhdZCypvGUN1R5m6DmznYQLeSM3hw3Z5utjdPnv9frrtg0&#10;MtMFkO4S5eEojjA/D+Mi4Wp8UU2JAoENKgWVVqnGgNjpMmGQOfDnecjRogQkPIHcOe2+5oeAcBJu&#10;x/NoCYnAkHsPs5Esm4JLyjQw+AZsehCJaOi+9NJLMLgJwX3TFO8m3nbHBll4P3OYLcbeTohzw7O+&#10;AYNPHAa3+Kcl/OC/jDoySrMmvf32Tk3iHB0AhI9qd4CBZwQy/HtUPQzYmNplDMNRlzBj+KhW9QAw&#10;ySL06VBAMeR1SeGOEDY4Ac++vIXbOMuLai5cuEDD9h414ZaBCkUiAItLTQAgpMYYIEgUyBsWMAAV&#10;3lAUCi0+lBsLy92dt+LJLJLiim8cozEjRa+SNUHGgSW84VYrQkOG+zPrZ59dWn21ZM2oxwBCMSWK&#10;mklBQo12g00uTDo86OX7FBIA3fGWUGOsYDAAiZpA5YyTKANMwyAPhlFro9b3ha+s0oHEOeO521HT&#10;bf6LbaZnX3xQIwMxk5udxIyoeDx/oX97s16LDKdlbjGNbqVMkc2qQAHaMBC9RdIKVY8hV6mL/WFI&#10;DNhoxZVKjhqz8NB8NIF/5ZVXuAeKwDzi+8wzz4g2LBjMqJQg+Qkn4WNEU2Y1Z0234MdjjP67ehnT&#10;OV5rziJrNhdqvqvnzantN9d8HshnK+rDR2+qAvrkwG6372dPeLEnI+lOxEl3+3M+YCpxgQMxjALl&#10;hqWrGI4t+6nHt3c2PtfrnPfKJkszGAzJzEbRzlZ/e2P21DlJLBYyTMsvbUdIEowamGNkionuYzZm&#10;t8+c/6f9rgdcZ1vNBAAeQjDuzdiAM3DN4/QlBdcBoFy8ilsgpEvpVZqGtKSNeFwoL608Rpu+gTDK&#10;nQlb/vAenDBgyQ6wW5pk0QSVGiQCJwAay2jlGHijnNhTKVrxVwMM8tIlAx93Mtgo53Of+xx3twg4&#10;DrTSBn+QwDYOHYafMUxp7IsTdlEGg7fElR+oqe0vrQ1XB8RxaPKUAU/QxQGYgOoLncAg3MCv0qVz&#10;AUBOWcegW+qr3aNSx7FWlxTFc8Yolr5R0EoWOufDFCWyQyVS4BlRshd4vuEgKWCFsK8uCOEQZDVf&#10;ll5jXAET+EJMdAvYTRZgQx3PyTaxyLBsbfmNmq366gn1xT3GEKII3khhRHPQUBcpSO3gGNweY5os&#10;OuFJk7dB/cS5nyysvJlv0xyYDOZwPw4QYxxmLh0kCFhEBqacUnV2csDi9eVLl0SM0F4wGdqoMqyX&#10;Q71p6exM+swKtwgOfOukbldsYGpiK2uQWr3YmWqrCG5bmU25DQUS0M6nB2hZJOvzBizxVR09qnbh&#10;woWA507SntlJ3jBLLyjTs0ypJtzShqoutDr0hAoFmhMMI+nqGMrkpZzH8lTizAo+sCmEkNgZluMV&#10;dH/11VcRsr3shzx5CNz6oo49AKbgFp3hP/oS9g67x2mLY/OK39e0aqzvbtcazZpNWpO8zsbaz/+b&#10;/bev7NdXDKCKRVLRtcdo1+cacz63nNeaMVeK2KfM5OE6yfVznK2OkzFsE5f55ZPtj7S3Pi0+M7/Y&#10;xHIsnbLm3m7v+pXmqXMe44ysKdKhxUcN+PCnQMi6DHrq1NnWXPf0fU94VknAyY+1pmiIVYylOJiD&#10;V/gix0IuszwchYjCwzvFUVQ0TXA7XgEGvAM23QkeEOrVQBI+GuMkmoAZb/w7SHPQTMhSdbeze7LT&#10;tp2V3pkxfsL1hXVIiEwtBf84H/k6mJG68AOtwQCesISaCq9SE94ckGNJ4hFPdXGpkn4EX7fBBE1W&#10;hpZEhre5sDXCa2+84eO5vmhDHAyDB0PJBMSJha8YGtSzgMmAyMnlmhBSSUC9oNWEYUQ14V8C1hT2&#10;BaA11Kh7qcR8IIwCbG7hQKtyUlh6iHoYYKZSNVAhhMPImmq04j+kxgb+UYcZh4AVADgm8U+tKQIK&#10;pg74HVMhj6nENg6ZAKsQprnGzGx/a6OxsEQAzNB5jMSCBAgpMB/SuQQW4oAkSLgHq8EMP9uaIJ04&#10;++OF5Xc67mtOPEgPMyRhEdNPD7K7lwBJYHauknZpKil3AnBYetqa8rRYIAnIqo34BEFW8is36ju9&#10;vjc1m6PEaILfXG/snv4P3YBLGGr1jXZ3td7zqbIPyEHV/McGqc9k8mEiH88YGZmDIT75yU/agw14&#10;1jHAhT4m00qHabGev0YZAMaFjjFvq+IHyakEQwwYm0YQMJW8QkFqNCIgLF0CXorlkLB5YdR61+jm&#10;LZ7yBf+zn/0MQjsrWOIqkYbVGDKoKMAgNN1AyELvD6Swfb3WnB+05jxDy69rC/mjevudVZ8H+s0b&#10;vcEpQ2xMUkFoq7O/6jlKX79qp1wUoSTGKttYw7EWhUZHulYwcspHAMYQHr6Ml0/O7m1+1tMnQmo1&#10;aw467d61S7MnzpSsGbNjZ1MhXlJQhaudPOn2Uu/Uvd9zC67XtW7uNWfnBGa+iE9HTJMFC0zqIj7C&#10;wA8CDwCVxgAZST0l+hZ6hwsghVU7VAJKcBJoKcpA4nlYFaRKk9ZQF9Lu9wDjjCplB88HCfvY48cm&#10;g8AMLU3ipu4KNzyAmWOanFImu0ydn4JxkBchMDh0xPjEDFaNOpwrI4eHaAIsdJq9esXblg7Gnvyn&#10;J1575eWdbvqYgzkpu+hlwBtXeoGHIaXY/X0rD/URzdHSqh5vKnGiL4Pih1NplapdGswshWKEAJuN&#10;RjJ+5HXKgVPHixcvMi5CcaEywwAAQABJREFUOHQoQFJURL0OkM4ltSPqIHWAZZCUEnAOxlk5KiFU&#10;KNiqmEvlDQtYIgg8sI0Bq7whToqiNGDClkLyeWHRWY7f2/FeClnoh4wgAz+0IQhFxRjRkTOERSiW&#10;e+CKjegTb1afTN1ovbay/urWxv2TEaCwrRfMwTYFQkv51KVQqCfglNnTj63iKsba6RyFw6NYDQao&#10;krXMRbKfwDCiMhgqheKzJfPnarfN2MtOmN1cG2Cj9lG/2/SXLJT84osvGhTKk1Ye44spacwMj+vK&#10;UtEaywB7ttQYLiEL0q1xAScYl3oZRLRXRagVvMEuPsSwcqmSWRlIUnRmhdKFwuF57rnnXn75ZWxz&#10;Hm7ALh//+Mcjjxp6SAjCehll+Ax+nOGPwAKny3FvLjT+0AoMsJu/zrWQXucYLBuBycUli9Xn/vva&#10;az/r9d28OWSVpAGvbLb7S7Mzi36xK3/AXR6iNQsyjQrUzVccykVjzOOSPdgmDF+aDhW8fNHc8CzM&#10;9tWvWAZIY4JyWAVjHoXuXXl3du1kemszI2dUCIFFRuEB6AYbqJw6eVo8OXnvU2TybTD3TVTiNngI&#10;VqGNkRyXXASrwZIaadPHYdMDOxVZDjF89EUSPr+mKXcWkQ0DyzQMKDigjSbnmHboJH0FVhJ737wx&#10;uwMRryVaCiv5YVcYBD4uXh0DR/GSBMmE4m6cvqISVIR1aNKRklP2yPkDIWjBGHtMphDdMawpGI5e&#10;ynQOxiEopzdOOt23r7728Ge+YKZrNEJ7Id/8Q5qN5FFs2zFmOCMfDwh5sgYh49Yj+woSsFhs5CP3&#10;yCOPmO1iGB64qQjDuly8eFG4F4gxgCUup1UQMQcXXMqEGpPBJ1Q6AiZL8A+VxANtMXdoL+Alb04F&#10;0gEAmEI0HaXkm6/HDJxTsZFijJ9JtDghC0hnGhC8FIA1llb2tzY8KAQDO4pxLBJU6IeBDKVATr1a&#10;dVQPA1TCtIAIsy5kB3bixNqlS92tjTOtuY1u22T6YCxPsoRK0nBO1emGhb0cT5GMvfiUl5tsxwHS&#10;l/kaDfzgJPVCLzt2WrmMkj1PgDZfpmEwSE8mliN9Ljv/stiwBmRjclusgP++ComNfC/mpZdeij1S&#10;Ah1PnO0c8hlXN5wBQ2Kk0IxK3R1sZOBopbEAiHuQkpa+VfyswMNt/0iTfCCAnRlalPMoEAD4Sxfc&#10;8nMvwKBolPEEj4j7cpB6ZYXvfve7yt5R8XCTZagZFcxQBV1nY00Nn8HnHbJV66uznbrEubx+8P6A&#10;6FCbXXnxf5p9+bHO/vSP6m37PNBsbTV9HqjdnG3ye+oTrcJIFnCm+mxQNU/YKWzGHixBy8V4lYKn&#10;Ms1evXzyz+36bG+n5/EEuIQKYx7HuPx2Y2Ut3vWGweDXl4dFCIYWpJEZhE6ePDW/0Dx1z5PuEaas&#10;mR/f4UwAnHUXSvjT6spK8MM7eYBy4Qc2jwKKyweOVtpuuoAZqQnRENk5bUPNDD8NjyhdQaaeJp01&#10;uaRSRF16MsjztlvXLjRb6aNc0g+duFsp6GPPQCJCdDmeI5jkqpTf8oslhGKIYMNgMCZFTJEUGCUI&#10;bcIW9QYwnYB0aA0NY89lUIwadzsAGbF0O9+c9SWXq9fSw5n6YlVHZtIFUSIY28AEF7dzLHFMoklk&#10;VJMFNshRx6Eu9KYGIajUwIBPfYUMwDDjFs5IHmBEAekzfAZRRzBJz7rDRljAkBSEAFAkKanBR4YW&#10;CCKnhtSB5Hd9JkgIW3R7FEVgWDXosE2QALOt39/e9CUKLxC4fU4zwEjN7s5WDNCqoVWq04u8FEJM&#10;9fTDUjSjDJj+AVjqX720uHrqZW9DyQhHMZO0nPXsDD+WHDB7RDDefo7WIZMjmCCkyUQ26CawER4e&#10;Yrbq0EtZZm3v18pWrRWn78u3z/9H/YZMk/zj+m73TLMnd97eI5RpvmjaZ1xXBZ/KGItTu2WlzGRc&#10;g1ETGdfQ1t3BpWVNY4TTAqANyPUyjvhtFS1gRo/tHMbTpIZFVMIWS1WX0UUTJFDZTEYiVM0ofAMJ&#10;yAEocBu7tRjQ0ezKlFcUAsxJCmnDUPp0PqgqbX+AhXRHc6NmrelLdSNtekJt6dX/bfalf9PuTcma&#10;vHqn2/dp5bVWI73y2Eg/x8jvw+RUJNSaSE7NmqFAGrdh658HiBjmsFaTpbx8sunlk30/rJP2GRzZ&#10;0mnKKWuaTafPcuaowcDGJ9eRNQMVSK4Ap/pTp87ML8ydOPdUY3av20nzZSPZi6UYNp7BABYshB7j&#10;0yUXScxXvCFBCtaS8WEub/VK9xRBDvadEgLInSN2ZAGTi2PbHzyQArdqaIhM6eGgVEi3tQwqrTgX&#10;2owEZfCaEuixB1qUyekBG6hQGaIEVK8GQvqMJBTYgrcqSvW6IKcXcWgeDACkXdqkhcSq5dw997Qv&#10;vfXW1etrZ8+alBBKF3qWIEHaXHUpdovmMqXBhhn1JtdgDGBMGp9EC3jAFy5cAK9eMgvq6Dp0D/dA&#10;Fx7sBbC0GiIEaZoEppJbhnuEUGCIADMwssclH5CSIYeqKvvvp0wPBggl35AcDkkdRgxhUxezrIVF&#10;73TOpq9o1cQy5iYgxTqAObiNJtLRP3IUohI2BWpXgJN99WULkwxTlLdf/9S9H/rx3k566euGBwwB&#10;Q+0m1JySlpFxpQlFrc40z9kIi65LIldNA1iIiNdXQDLQ3PyC+5qG0tDLfSzTw0Hp1wtTTcq3Vlqe&#10;+z92WXxD5n8bAGpMwa3b9Q0BqovZ8PEIickzL168yMPpHDBJpT0J0kFwmmEm2GzJQA6ANc1NJTMG&#10;BTCJ38KRMqNVd/y4NJoYNOBVhsVdxkd0Ial6O0MggSU88B+0JEvJ1Xg0xv/u7/7OMhQVwwQqfWFT&#10;CHlvw5iZVMHvuMYm7YbngAZzPtk6TA2DmfnFN//V3Av/e7sja47TV7PLUQe1Ewv52fpsALZ3Gy9A&#10;BZ3/n7w7+7EsOQ/EnnfJfa3M2noRWdXVzSbFaZJiN1eJJgVBD6IgPfjvmFfDgJcZyx4MMLABY/Ti&#10;MWwY82gbMKwXL9LANjEe0ZKooSU22QuX7q5ea83KPe9+/Yv47o08eTMru6qbvfp09ck4EV98e3xf&#10;RJxzz6F0dzGpcrJz5VrK5B8sOulbtUFj5s7+5u/0e2t7++kWdIz23HVoh5ZxGitruGUnkS7yHBsD&#10;CBMWIqura+6WrJ3/25nZvXZrxe+lpXfZC1tpNZx9lN9wVjzgVtlbwcqYh0eN0Z5aC9L3URCWoDLV&#10;UAg09IYuGT2Xj66CeoM/BHEWFmMsgRIyLNVkUgqJJvnJQMKkvpwecGA4lUdgDuTMOhXozfzRqICf&#10;GvV1qNe3cBJ4QjMohmaCYZnPpcUKPFHvbHAa2wY5EmSYXVz6jDnp+kWaFRqSaBkJQvhkfeI7ewOZ&#10;Jotd1ONseKMSO1SADU4JT2tEDZkSPIA4R6W4E2E3mNEEMxgkxH3kws0woMmhie+J2g4kXGoCprtC&#10;NFEO5MqlV/T9oM+hSSwFV2eQC1bJyIgEiXmDsVn3u5S7fpfiQ2MpIdEnJOFI1ChrqlRgd25Tlc4l&#10;orFJS+e60Grkzq2ta55RWV2/0TqwlzsZrGFLAWTsJIVnsmgKh1egTwi1BlFnzCeAPJ9TLh0VWNDT&#10;Q2ERNhIx0ssP0txR9wDEbNPrNqbyx1d8scET7Yf9qcV63AOtIvuQyhTICn52YmiEy51BGPdEpmf3&#10;JtzUDJ3oaGAaQfAkrU5Nue/AEIYJVbg0vmJH3ZgKgJMkbLdIvVw3wgIANz5iEKGiF7rYk4A9K2vJ&#10;wS5BPVBhzGEw6hLrWhMpBx8zZcchj5JEvc8Bq6JQYUMvGEaTppNsfUpqeF/nwCMo6RUHWWByyZpz&#10;d/6P+Rf/hTe4Fvcs8urR7tlG6K9Npykk7QszzmlWmH3ZUGRdZg4Nlo6nFmKUTjQ1p28fbn+1236c&#10;/7Al441QmZDeuyOreHMJbjWxoqjN/GyJh6rhE0sLi6ur5y7/xgsNL4U/XOZysiZgKRPFCCJESAMy&#10;T+JQESAM4vDO4Eql5elJPUzw/KCXsRQeD3oM4/NIUdkELjGJh0jVY2ZUy1tk9HBK+klWzEB5LQwB&#10;c6oydQMgVAWYTGCwmT+qMW2M3GnaCA+c8EDiGBNNYkV3lWVsYDvQBqtV2dXAQ7dCXqqfnrVkGHCw&#10;8QGJ5ETngQTktWvX6F974C/nqEE9dlwVxjgSpCMuEVGIM72RS1PIYnpheBvVAhBC4R7whNRmWraF&#10;TZ8juAAItQcqGhBTlCPWKHyYRygHxeD5JGkyktRBdhziFiRBQhVpEJtF9Yf7d29zGt1J59BKM0Rm&#10;TcAEnAiXgVCrLpKrS4WYpYmV3lO5v/WlTsttmf30ir/KQavMupQnKMwTLcilDRV/xrFFPSVDqBCV&#10;+A5ThqTYi74ulXECbZSBBWMIHyVtSZT7H73n3e/N6638SpLA8yGfCWV8OXg1zquCn+REK71ZyfmV&#10;pOlmaEBGNDzNSpk1AHipcux/QCKNMY1LBqWTKloYAomOWs0vi5WvXLkCCXhcUayc5+UGaEnwEDJK&#10;dIRN37A7YITceYHKbpAm9eagEvzXv/51zgMVUwKDpxoxQH66V5zpOz2+eTJcWE23NiP61GfT64Ge&#10;/y9a+5X7nWPjCPheD+Tf+Xk/+TdhT08Ysr3AFHp3b1Ahhui401l/javjGo8fn3yuffC092NAFSuP&#10;hAKh7bsGoh+f5KsUJkRApE2sBOIYVNHEwJ6/dAfdM/Rzi3f88mzQ79qQFiaAaY2hC9ibM1XhgbtA&#10;4swb1MdBNLLooj5qsFTK1ZqT9SMUx//AkmLcuFIveToQIlTSs1WPRIcuAAKGHwuG+TanxJA+1cTd&#10;OXFMS4P/SP+BG07MK2syKsAX2UVAWc38xmzDOaJtte+Yu/TXqACAN4SsQuBM/Odghyu9HEFdZZCD&#10;HLxxJXy42cZy6bvWlf0MGsYStDrC76hSPFm+HwCKxAxmMKbgTFJ64zYuHYENGK4cuAora8IG5hVC&#10;/3Eu1NUTMGQveErrh1AI609wlbWVNu6ojqTOpEiekxOSjAhApcvkaYvLtsoP9lZMagMPicQ4QRmY&#10;6MkKRRAAtEchREZagaIAm3YgQZ+Q+0GyMXXnxlcf/ey/cQ+F7qO7jnhwJMYqS1GjW7CGzSiDP9SI&#10;tBkKYAxEjXOwpynsCG1yj/FTcmEIqIJc2njJ2GJMDvtT9a4HqhMzamYbtc7QcD62co2OH8KZ8slL&#10;EJnG4LJbGz52kjQYh9zm7r7BlZjPjwKJaSrpxAGD+TF7GekA6EES1ctU0jmUVjCDBxC20ARAlAPJ&#10;5+3QalWDPYtXD9nBrMbjP/CzRUECxnH16lWJ2YNCFi3SpIVmUBcxlLH3wx/+EPJvfetb6m0Lvfnm&#10;m6wJT2Hp0/1wkIdqvOJgbmoc1Ib1mebur1ae/0edbWuso0EVauWY5rc2aTfm6tNetuzTi3kRwKFj&#10;rApMLOdgEoOtGOOMAmCQ0T29w3xms9+5eLhjOrOjl7nYqK+YuLttrHvRAeQqWVcC4JQMDwM8mIFH&#10;q4Jv9Hobxvql5+eX3vbbR7MCj7OmwZpfU872gYT36GiaDKFe7qbEUAx+OAEw0V/I8BUwZYR38hsD&#10;YjBEzW5+rxBUekWwy4CJcfBRTpDjIK5ge7pcAoMt1IViiEC6SDyBRBABr3F6dvtg57PWGJ5eEvVo&#10;QJNRFww7WzFD4lAWWI232GyBkGebP+oCJ6Gwqq/hEcBVftTQhiOanKMAZwpnOS5DAqdypCLdA4Nz&#10;Uml+1i5pKS/zrTjrc0fP9emlL5yAFaB6qCMIFWbIFdHZYprIjBxWgDOkFomkfJphI5VUjTHdA8/9&#10;SAMgSHYZd9mP4v794D+4eooiCGYUiEZG5iNCUCQFiZwdAVnSYc1diqna7p2bzcVls0PwYJiVaORy&#10;SXXheOpZlhr5EoCYhqo0ol1GxtJlb8/ujudyVn2mb2X9zfycXQr3jvSZPCrlIUZivicHv3oM4zyI&#10;jmqM9/wUd/El4mGpSBRdDEabtCGUmzEG74hVOXUw5RUHZu4QkqlZ3x9efLK99FXPy6ddXD/lbHXP&#10;Tz+0X2Vs7/eEYdYhDtmFLwq0lxOcV1FTiEoZyFqT32qiJVsgupupODsMVZFHAmZxAAaaDVVlaCGv&#10;YlNGEYAlhHho1AdFYGwHvwKEwOTd69evw0zJujCBJsykoZpHro6eTnryySc16WjdHNQJArkaB1bF&#10;DWM8JNWRy5nHS6VwogL5pzhxulG5m1aZPmExShfTDa8Hev4/6N71YR5hbtI24qgHgta96KCR3noV&#10;g4paqYnuKDpqWCKGhE2WCetOXAoHxth4wNTSj08Gc/v3vuuuJSQmuSN44XV/17/mBVkz4dQqB6Ab&#10;eYLZ+IfRHn7gKZmN9Usbl16YX36j09qQNXkGX4GQyY1/Z/4hjOqi4PcN4XYwu/toIxdAkAYs4mzm&#10;H/byEjuedjX5JXh9sYGHGBhiKzbIEvXRnXRByxlvyZuzxysHQPhueB5tODQlB8/7VIRK3px/Opn6&#10;TrltvH2w99n24fTm5l3UPRSOH0wCCzWq1IukmMQbugQ3lgibMI8nNIAZTjpBCgDOcaI1uIIEOQOD&#10;LIEk8KssoRY8c7uEFozL6AuSFFjS5KwLiQeH+z7ckcXSnqiox1VS6fF7WoHk5Dl6oQK5LjhUICkM&#10;ZgYIha6AaQrGBB1Owi441BGTwWegKiSiC2wKRYpqK8woUsXJ1gL2QRSwxHzOkBOQOZgMD6TDKllY&#10;Tb1CkUgrtdOJLiqx3XWvszY82N2ZXlpOiS37CYtzAGDFLSlN3zCl8KcQZfVgNCEURHn74qJXbp0f&#10;TN2YX9j3FDN7aopJZ+JZLM7Ugwd4jALmLirKuNODKomb7AyohIxx7cIwlDWjF4lEEgwHGO/x2kkv&#10;+IwHayGoTx3ULj7WWvl2Spxcy9fLD7oXm3YgCs0Pr4BJFgluiSML8nMKV1mYIDvlu1Him5dhLN4l&#10;LTExZw4wa33KtJhjZTUCnbTqAVc+EHoo2JLS8tdOAKCrDFh6Y7WACXhuY10ouSKhRiH3S7Mu/HAV&#10;h7jh/bSoxLoWdQiDuryoVV8OwILYwDMwNQgBc2TfSJvwhD2StjD6aSjwqU671m0P/f4k7beYpTVr&#10;na2VF/+ke+dgULMCm8yarmVNn9iUNWmArqmPpUNFEapYmklYQsFz7jb7jbdJRMfVBx6wDScPP4Pc&#10;3/x3fEDTUqE4kEHp/V293a3p85f9QiUSj4iPLtvrqwAJ49nQCKNaa5679PL8yuud9B5qjel/oxTD&#10;XErBSOaOAqI3wUqTKjfW12UgYOTCP5fiRniAXDSVhEC6TMtWb7bNnyMAxnXW85P9ZEpeODXF3UUQ&#10;+HWknMhqxgZWQy2BSmyyeaUHija3aY8guLyTP1mAT8+guswoU9ZPremgq2a9Yel8gbxoYQAGLisv&#10;oqISFXBijYShYxI8h0v8ZAyjkya9WMfdFGf86BJ9QaCLovrgGQZqgVBTgVGGYYTu+B/dMWZokRqM&#10;nwuk21y+a53f7hSwcFIF9kIJxxEcXYUGnOkEaQhpVTPkKiEpoDgMJwRDOvVadcEAKgVsoqAJZpDA&#10;QgNVAdWHhqlC7Jvo+wFdFqsxGRVhjMuFpCEIdyUjDaicEE0XNdGKPTo5ODxIv2C+8eb2ndvnLlzk&#10;/IFWNOfPDl5UfJ7sZhsWneEPUAHWChgtlTgRPff2dr2Mb/veN+YW/qLRbA/6cqqPPqSn65NOKnZh&#10;o6o+c+OoJiyb4GPs5CynMj0rmNeaSGtiFAoxVquSWmqm8ZDjlr/p981973lPcclBRtHER1Q+ks9Z&#10;E4H+KYrgeKY3C7i/+Zu/MULDOkaWyONRIGkpzMq1BDRqZ1NdAMRdGAksJDJI6cHyFIZxKIiW5ORq&#10;pExeIQKEVgFbm8I/AspjIZAwokqhEgw+Ax5aHm5T14sOaBt1eZeho7vsGNThf/XVV+3uKnzzm98E&#10;gFto7QOD5KtkJAjkLj+lK04B68Db25c8u5FypGVcv7324j/uv/l6f+jFlZOBxvVeZ7A8XV+czk+s&#10;5ATD/EY1HXF1NqBER7gCe6RNm7yuij2isMHEOczW6/phQ78x7Z7m7+7u8P/jWbPd6m3dnd64GGFX&#10;F2ObpfP4Ovb+Kk0sOj+3cu78K8trv/QeakMpuJLAxX1hwhOzXgLHp23+aOMldvAFR63CLscFyaG8&#10;yoREqPAzGIgpdljdbHtFtbfN5edv0YqoSjkgxRciQ3s5+3d0h5+7Jwwgmk0jhEeaf8rWJhbWp2qo&#10;0TCLuGwxxd3Tb+skQg35pg5JTVJ0SdFp+rDXXj08WD9/Pr130Jixb0PnqGPVAgtdfUPzxNRELY4J&#10;zbtUiS5xgIFXLmAKOHdACxKAGqiicBLVRA1gjEEIgwFpcHvHEy+TQQskGEMdfjjpp9QraHKoh0RT&#10;8EBY2mBBCGk+YACzGpG5BAMFQk1UrXvIXsV8ahl+OqQHvegBRRgCUiFEQJRWVZamU1G950pEkUAr&#10;9MaUXEv8Uimeqiz8YEClM2GrJgveyCLGqSdL1KTLuXmPj/voXss+UvYoyoRBE00CpsAADumMBU3F&#10;1tSIAfzo5YAZt+324eLC2vbWzMq5X/R7aSqTMHC27G9x+VBnpEMc2ReSSCEUkpae41ubgTClS2/G&#10;7g9nxo8KePtB89L6wdrvu5ee2LDJ6ROhw+6CafZDMfFrAqafsGPgYy9+K/3EqJRvImuGtiUe3itH&#10;jsTvdExlwET6gUpS1BEAQ7is8qiGXeL+Ii0FQgDMFNNcXl26wC/IgHEwLq64NA27xK0h8OUvfxk2&#10;aw+Xf/mXfwmG70nALgUlYO6Mvvjii0EUpETLf4w7JBTQZTUhyKXC0ZS2yvEnuywuHOwMGzPpmycs&#10;kT6S7PVA/2z4+su9oV/aHrNNlrR22O3zwqWZ0XOeEWdjCJkeGnjZm0dZM5Sjhurp18u/i/FO6i3/&#10;Prs2rN3Y2/z2zj2jPa3zRmBY6Xb69243z23UxNwc0cL2GICZf0wiHE6vrF9fTl8KTFnTQTQJz06E&#10;8cTk0o8a7hJ3WdhbAR41ysmnMkwqZPeSdiARhrXy7/AJIkvAgktqAzD25iRmnu3STOqfE6q/9GN9&#10;KSgGTi6uO0I2dDglrsBbYipIyWAYwDkVMmZqBJmRI4Vd+9hpsoIB9Hm/kQYnEZQhMSR0UdB6xgEh&#10;EtSolwOkywIftnN2qMfhuyIsfcGL4Lo4OyB1g3PoQ+jHDwARiEu1jqgQBG+UFq1Gr1HNK5KxclyG&#10;k+zMYVTLLia5tKFJaHgoPtEN0ZIp8zsEZCwWKfxEgYogx0yYY6L1/VyiRRZnyEkRehMolV9//XXR&#10;ioDKYu5b+QhJURSYWDyNu7HJFEihhqK0BlfQJjCPgcz5lt7a1P7O/kHqQhD1YGRfMCZzdB5dSEqH&#10;jK4QNc445FTw07NL+FOKH3Znp5/cuvvE7PxdFi7ApxYKn1pRnzhQj00X9Z5jinCvnHyg8vhSwRxC&#10;lzjlHZRTPTOz0e0VrPhgpxXnWDel34dUICxXLMRIx4G9eJbOTaNlTWetBJQ1ZTgrthhlkhATu30I&#10;HgDHY3ZNUlRorOBUYCDwbliyTliztAJWIyxIY2FHNYYPPIwILADiZmqg8sSQn3KyL9J/9Vd/5fea&#10;ngzyZJMRwQ8hkVABBJ98BmO/yi8RhEQTSwUeognRrHlsg6tw9gku8CYfe/Ke5KX8vfX0+qz68q/+&#10;tH79bzqnvFRP0PP59e78sD89tF2Wtm6kDQsBBUpgM9ZVMI4MteLKRT/AIu4YeKxV6iuF4dzive27&#10;z+3e82Rv11Rr3OSGRa+3ecuHqf2mlKm5I/NEoFHgmhMIMbW48nr+Kn16RM3BZdGVNVMYyIEAw36y&#10;x/AwuIki+G5tbroHyCE0RS+0oqAySs4eIHrj9dd5iaCSHijKiVa+kYQDWD6GVqvt1hQFcn3EC7Qi&#10;6OuHZ5z7IsT6xgZ45aTi/OROOCUYzs1fI/xB6wDJp1PEG0iifDSVIOeyel27di1GDhmD4kiQM/9A&#10;yzqxcDGfRYK6dFevn4KaCQ2fiW+ykRQwjLBNzw4H2xb4EmPAwYxnCgRDhMjc9OaSFGQXzUMhBZ5m&#10;AICkCuUwKDxMPEn7ga+JCQNWxSDiU0gwXBCgolU2wm14cml6DwXYCIUiVEjj3FmgUeNMKFTAiEoG&#10;Ak4AcB6M8ZNIb0IhZmhJdsEzbYSfiL+6m2QUtYRowARQY3Z6eY0Au5u3641LHi5CER7uT6WI6osB&#10;VAilYxENmCZIHAooCqxI6MIKKnd3n2sf3m00d7odD9yNBo5eIwx57ZX2DcwadcuHK0c4G21Yw/qH&#10;aNCNs+7Jf9hjPAaPWMJh/ofGmNGGaVlt4OdPKhJpc71efuNC6fVhFljEeCdjIUpYGYX0NBwbsGrM&#10;itgx9jlBsgWRbYAR2qWBaVIIGKoJnwwVSbosy0PCowqtUtAEA4rBDH44FcdDiPlc8iiXbidhGBv2&#10;Wv2gkxvIrzr6wYlWThIIrYCfeOKJ1157Dc9qnH/5y19qleY1ybs4xwnmBUnSfeq2an1ic39nanFt&#10;qp7MM/QL9ev/cuYXf9buetHBkaVDWenNbx79MBmfmzXi7dyJWDRO0WG8NKrzlJlPRJeJM2CQ9j/L&#10;eDgGMKw1Z293Dp4+2P68D5MwwxFYvB5occVbN0vWFB0ACBa8AeYqKhnFB4989sgztGZjwBgPmBLO&#10;uQ5LY5JA/MNoZGA1LG0XdHllxQU/g1BNassjWfYqcukCXqSAGbBMLOL4YoNentCw6YqWevAOw1ew&#10;8OY6NVChLsroIvu6pDHAOoKEE59wpkzpwf2c0bFAYw4FEcdNUL1gyLhNArq7W0+4N0cQeBy8FmMG&#10;A3MQAbaqZs4oQ6sXrZIFHuQATyj2jO5nN8FDBCylyG5SJbTRjNuclcPIRxQDOCGdkYwfqojLMCLB&#10;DWYJw5npoQUJQEeFNETzmriC9aGLkMgKDnqAuarA4AFXwSeKD4sdhuAT58pIkFcII47gqIZQMqVw&#10;A4CwanAiP+GkjAhN1MhbVOrOo4Apw6Ap0jCcwR4AC5fwH9zqBcxl+rp1a987990ypLtokgsBQEgJ&#10;qMMJYcgoXiszCouo0YR5YIGZRTJYvde5tLDy86mhV3Gljze4SakXYB5lVBhNuHLWC5VyEIdWHeoN&#10;hlhZEsqBrhSS2Kus24Ilnp3+WV73vEbL36geNBcHrYt/4EEN12oPvJ6l104/NI/2D/FMcIPxJEE2&#10;NRY8Ios9ZStFYJGWqMsQZgXJlZvpK7cZGvfLmrpzGIajPbot9pogipCDmwkUgRYkU3IPVopRw0YM&#10;ytk0KXBFnCizjum4pFhwQiVByrJgEHUJzMQdk3DyHGWuoj7ZXYT8h//+f1g6fxoKe9vpxycztqRF&#10;oPmFG//T3Ev/0n712AXHIhrk/S7v9AuR5bm0f+igLz5tKaQMjgYZwNgKq4x7HvsL3viQc47Vji78&#10;+ORuv3N5++5v7e7d40PUXcC6m7fqM/PxeiCVjMRRMMDqVbCAlzXnFm9tXP5xp3Uu7dukDdq0nGJA&#10;HcO9MGk0hg/h33AVbpxX87dYIxwInwKK7KUXWlpD0qBiy1eloajSDcgIZJhx6GWQqxdN+BDPtvUK&#10;QhNUOAGcUqVlt9eGuaFYwczbJGBEBRdsGF1qcBvUaZje05OKKezy1/Qt673tKywgGjKB4cdT+S7e&#10;kCZ4leeiz/sVEKIHRPWFBAMP1f1+aCGBkNQAsOfSD3Dd6eRxpUsQ0grMIaRiJmk4r3IYizIZ3ciH&#10;Si9qdOgVHQMPYIeOBe3DFmALupArVJEHKiplR15E22idBDiVYqDlCSRSjrOCwETJpIOTM6NI+Vod&#10;6mlDwfSfQqDVPaQTSbXi0FKAonACAGRwpYbPuNSFxkBGfcAgQQQ6JIMUVnffwHIs7yjgQQED4Pkb&#10;tLEc0QUSpNVzMDAhIwZQiV48Mx+tem15Znptdf36TPPi/EIaF/7HEllAOsMcl9EdhnLAPEaeHuHj&#10;5/5Rjj13vYOoPJ7a0mQ0/Qql7yk6wac/cEM1XkiLuZm5g9YjfzSspyc2IDy0/93prJkDBIoP60xj&#10;hHVMECSvqYzgQ59g7MOzl0OZntlUkwyEczX26inWJXW5nECl5s033zRmoZpoojcd6bzUsyMXYla0&#10;ohIJw5yVsRRNdmK1/vmf//lTTz3FIcNnvvWtbykUPFGATYqVsyPIwIANUUh+hRN1CAtXn6LEyfu9&#10;xp0l0u9PBBvvj/lXCz/90/xZ2tHAGGkqZc1Oa1jv1Zrrc6OfS+nhEwd8wgIOGJU5FGhz1OvEHz5h&#10;6Jx0owxoEro9HCxs3/lt33M0WQY28hIzsnt3DIrmWno9EGDGZnuGQZEzuaySylnzzsYjP+q0POVl&#10;yglNSntsCd6IVVbnQ5t+dp3K4yMeQ+Bn4MNlzZdFuGhXKY6GsKOacUd/E40TPg0Jb4NQrIkRUnqM&#10;gO0K5nfaFRHk0SR4huOOkkQwDAnF6kUEqwy5Njg3smQ6iTNrJT0nFeEJAl1goPOCvFC/XwF+VHSx&#10;OSPgKjsevPv90EY9ZoiW+M/rJNsAg4PdxoK1y5H5CBuSIooNw944xImUKZrDQGoWP2n0Kmlg2K7W&#10;/HrLtIQ9lhUXcFh1oVMJgScLlngsT4jEr9LemuwFFQz8mXKUCcuC4iZIi05lhEgEUhf4wTjeeOMN&#10;2ERYIwUA/DCoF+lwpa9WodkBOZ3rqHvapM2/zgQjHNM2Te1t3Xvjtes3N+95ktzdU5X6SuehZ3tx&#10;Bg486gkrRtv+xXlo2CUwnGMbZsyIpB5umxpeak7vTc/e9nCleQIeMtfF0JH60luE0gZVfgZKWu72&#10;+j5EuLd/6GH1drd/2Otv7R54zWy/OdMe1j3Db+HoV+MH/aFHgZSjoNxKOb0245tjIwo+dL/bevyP&#10;hg2xPhmr5Sfmvlv7oa84kaYoRpxwDAphCyoVFuhNK5M5c3JDOO7iu2Qm+7eQlCR6Eg/jWvZBVW1K&#10;IudVAUcydoyp0spemmCOPK1eje6QqPe6IhR97cSTQUwPD+a/973vaeK3PKHgiYKODr4E0kFYA1YT&#10;1+UV/CTcI1GZ6PmJvfQdrnZNNlx2a3Nq2Jid2fzrxZ/+l629ddtoE0JZa3r1Rneqcd5mYfpBcTo8&#10;eJB2VHKaYXsH5+UQE33LpVbLB54S3Ut9Lhha6VGRnbvf8eMTn0amdPCpSQDd3XJf1YsODP1cMfqS&#10;DgBWYa0ENj4QmZ3fXL/8t922HyeNsmbafV1eTsvHfIDlB1h1VWXGCk+NVnHKOUb7GHH668YtesFG&#10;tf6MMvY4FoCROMdBQ29BNMGI+CQa69BDHCo5rvpwffDhnQVNUnlDEsVaeuGncci/IRTCQDpOpVu6&#10;n1owPMRNTRF/C3unAj9gZTATE1jRUi+3TNOGrVcI2e0YzzlwS/msI4II0yQKK1RHvr5VoWDTRQ0+&#10;49DrAbl6b2BYEq0Q5aURJibwhNoBxBGBiWnMzfkhg6rXBbeiJ0tBSOeMS2r1NugAkIgeCuZQoErS&#10;aWVlNhLdrA9+8pOfXL161ZMakNAwcjHV0EXQ9D5SMTH2AHUBo6/orPDySy9hBkILE9ujnv4gEX2K&#10;d86yspUu9lxiA/Mx6fEspV4woMW30TLNEjoJuLe7Y5mSbvgPevduPbNy4Q3vHrDc5dkQEjA/lFe3&#10;a+VNtcnSPYMy/cqz7ukdL8eumRoKL4ZAs+6J8Vp9ZmmZB3MWN/Fdpr/pIldk1Ywuc004kQzKF2p9&#10;zyemhJRb0tvNPDuQQkV1wEfzB3wmNUGZeIIOUzJQVLI7x6BJh9RFvepVhr00wTDRPS7VMwH9s5FC&#10;FaHBy3xBl5uxTnRBFyTHcDbLCczAlHmOS+6Boh+ZeCBIr6effponmFHpyD3KUrXww8F0cYOTP6uE&#10;xFNCwHimpSfSJnYqPy0rzuFgan9rygtpp2e8f2Z656Xl5/8kvR6oPjk5kjW9fuNw2Djv9UDeqpcd&#10;V1ATy+iRpniGEZ6+THni8f2iXAXjhAZPOhB8bvQ0pnd9L2x3x15Q+j0lI6W+NiIPDwa72+X1QECN&#10;c/NfZ+QmsMkiXghw/rG/9mDCcECQ0SjxR0Iy6YUyMr3uqZBo5COTM4jlUvURFuG3sCu+GI5uxTzu&#10;837/QmiVQIRCgteS3fQCalo176ZVerOxhTHw9GxQgbcUxnzu6C7hzt721X4v7eUKkUSLGSv+RasH&#10;WRJVJYETG8GSvnBGuQrz4OXoiw1cBVrq5QapXlL39tp+r+5OwfhA0a0R4QMwzYSJJ6w8hk3iQ2u4&#10;Guf0RjmhTOQ0OQrk+ylQO2YcQQsqmJFgCAcLRk05F2ExjyvxSBDBIU2KZa+88goASUvGhRAqN4rU&#10;S2xByCUlKJ/kWUdswImuIeBlF3QFlTKVOquXdNGNJciVK1ekN/ERIdQF4qtXr/JtQVaoFe+sF9ES&#10;Gd1LuLw4263VPeyNE7x96UtfEis5Ifw4gRMt+K0kXAJgR2d4XAJz/4Wedjp937rfOWxv7R3c3jrY&#10;2llZWH1ptz3fHtR8S87Ps3wewQQnbammPWLPtflYS759Pz0z3Uy/CLef5cNzs9MNP462a2ya7s6l&#10;LGrCajUZ/5LvsEL+F1pKyZK/THUbtYOZhf255a36xUf3N/4ovmUNfrPVW6t35z+K97wzGSapLlgt&#10;5+Sged+CAzOQBKPJAzUUqyAVWfnRNssGhtLxZIGNwOiCCidhYi7HE0ByJK3wm+UE5ujOoJE7uQc7&#10;OmCw0LRpzKYGIL/1uK8sbt0Zedfg0sVEKhJklQ0OzJeQDqGceaAoFM6jjJ9PxYqTK+3v2s5Ib9fz&#10;qPbhWysv/Kftew1PBpVkk/UiQvjx/vBg2FifHWfN/DgDezBSDPUUXmdmbDmqMarDBgxT1SydslCK&#10;/tXaMQ23Nvc3v7uVHghNyXUUNQTWbsevzabPXbAFEIsS1mVUngH/RDyVNadn9mTNXnexmjVZEWTC&#10;adshOyU3MtT9b1aPhRG5PBFTDzl4suiIISE/loAuSTECPiHFw1bAFssLhegrPBPKmhdPqIjIqGt1&#10;Uyh5at6kVXBQQnowOM/v0uQ63eYc/cBf1COCGMprAUyo6EGYRBp+SoiRNkpyD9LzOAw81AUVNojF&#10;MTiAoRvyhhrtP/R37nlMOrpqYhowRAjpjqM85UoXlorgogu0akiNdFye0uchqzAj6zgk5kAbCKiI&#10;UKjgOSgSVgH/+AGvEPrXC7DuIOVFkUhUcjCxiINhHbXSTwiiHKgKpzAQDU6RyNlCREh98sknLQuk&#10;N+EMZk30DIP1gTK2rSAhF/XUs6bDuhBmkVFCNY6sSLiKvn6nOd9cbHuadyrBg7R+xRsOSQE4SGND&#10;dDbAUUGCdFilgXbrcPX85bfevrG8caHnzSLpdqRpgq2by350fW71Z61DD5V4r0rOeCnEpP/Gx1FJ&#10;TQzIcdPo7zGIcRtTQ+k+fn3qsLlo2titrV0cLF/prHx5f/HLvcZjg/Sys5S0fOfazGDxQ9+nDU6Z&#10;gJboitLC7dUrUC87cgNNRmtYH7BWmYbmWYfy2SvwFGzRvVoJxl4u68TkRsqUqKq0oNIKJztGR0QN&#10;HAywtUqe7A3vNjDUvPrqq0888YTplNkeYDzgysGLhPrr169rZfTCAH+QcTVVKzk8B5NlicnBaKD2&#10;0t30wpRP8ME27YNa+3C4fM5+Wa27s/bTf6/31p3+1PHXA1FVL20y7A0bqzP1hWZ+CsbsMt/XiQFP&#10;CRH9gTEDzaqhJnuM1moumUe6sk1Dp2nxdJrWpmdvHmw/t3Xn0f6gxY2OQNzzuPNOY3ElvrKpHkfG&#10;cMKZP9QAv5qAlzWb0wcXH/9hv+dpwIn0n7Zescd1jHaciCl8SFCPtV1gAMN35S38ezAnMCuDLA4B&#10;A+8PMaPXeztDzs+ormCGJ5C7f6msSXzi0Hw3yGlVyb/15eveq2DTW5ngC8tv33rz2639Dc6shqRu&#10;gNkk0VcvGnsQhonv0B0wrswfsWEE4sHAeBAM4I1VB6LKuhhyFO4c3TO3o9UbI7pkmO7mzWaaGCWp&#10;1ZARGyhCEoZWf8YRFGURfeUPxgKsEkWHwhl9H7Ap+UNeu8NGM4ntTMJZPBIRhDn1IWyMAjCACSJ8&#10;OMBwOZUOAM7RSkAwJ5lUiShIJOgBACuEJgNYqyYAyU/yXXDU+QZgl5hBVPhTvnr1qo4KWmVECwgF&#10;vgeAJ0dQozTsLS4ude7ebHV7d1sd44LptfK0wiEeaBgJfoUNUzRI3nn7ba9d2xlO7/Tri42phVkf&#10;5K3kxKSoxoWL/5fE3e2mz0pj+/0cOVn6nXnfyrK54FOD3dq5jcHyZ7pLX2wtfbXXuNxv5AAy7FuB&#10;RtYULPZ6w7s7e1+YS3vCH+EhmTFZMTc3oF62oOrClVZDTxOXVlmAA0A9eJVsMdEUAAzNrJyB1QpO&#10;BR3VWE06a9XXYZRJbHbg2RSAxa63GTCuTZE//uM/Dgb01UUNH0aUxXmX3XgjIvBbFv/93/+91lIT&#10;rmvHQggKRwVJ8FGH6PbJOxv2ve6U75+k359M13qHqy/+J723bvWnJtw6fSbF0Jc1vR4osiZhKZEu&#10;fGWTol0yPAMoG40UqqySjthGk/tUIk2ESACnea256a3W3hf3tj/THyQrVvXZvXfbJl41axr5bAwV&#10;I0mxpleIwp+yZvPwwmP/jx0pr/u63/gM9pDAcOL2uG8FaTNYN24LJELV8K3MRUSiEL/K7UOVSQFP&#10;FbO5RfKt7I6mJnyam6b9jRz98SNEqkE3Mm71ufz0U85GfFYi/fhPdIswColh8CCMMSsSyOmugIqU&#10;YERZoMAggJ6NRBcYCEWrGAaPVTyEgLBpdRDZIUYrm6OYZQ8bTR7gHYO1/BMjeGAArzvmk43eLfMB&#10;RtfkAE6eGd2D7rv2PVuo0homCMwqoXWghUmXBKErrYiGpJoYS4hxgFSpCQBgBdyqUe9S2fnkASxI&#10;aOIVHN45KgOYbiGhIlJbPuLQJcdgPly55AOsIPaxqS5GluzonhOdI6q7SmjhDMyGkgG9eOnRhXu3&#10;h9Mzs0vLxhfkupsW8IEgB6dDL93JaH68ceHirV5DRjrvJkyWa2KYM/7m3W9efuR/83Mt09f7jc2Q&#10;65RzWpqmpypqjUFOlv3mfLe2vN5de663+PT+wjO95uV+XeyyCduTLGuD9BhU9cD53cPuRt23DtMj&#10;uB/VwaBCYvhJ8IAxtjAi6DlUyoIWfMzHTConWAUDg1EJlc9wcryTMGHuk/W6IG1VakoNP7pcxdQH&#10;D9wVTlbGidzJEyRyXlGoo4vcL37xC/6mix1+GKLV3smPf/xjl6WGCPZUvvKVr4AEg244OUKf8MRp&#10;JHtJ0OxCerXeoLf88j8dvPGL3tCEvWonS4Gef3teINCsL8VL9bKq7McyGFXyQIo2VHRTwyoMwK5W&#10;Kx49pybZhfat1ulO6E1dJoOgNeLtXuux3Xuf9/lkY/sIhktt30uTVZt4415igaHKJ+Ax8hHlXsyc&#10;d2jb5x/9azudlpsGbzF5KegFebm8XyE4nOATLd4Q3ckFlQlB2nW5H5Yz6003rMUJAiFsAQun4Crk&#10;qXHz0lozvSslpyvMUKwQbDJCySBFQG4q6rGFJANDGhTegeCZ515brIyHC3Sh/GAbkkLrftzBGeFY&#10;F3kIFaGThg0YnExgCD2oNCqc9WUOLMGgrNWhHrfVLIK0epUGcI66B/b7/JSQQtP0KB8hY4xbGO7H&#10;bbVeFwZyRrpa/2ss0wm2HeQlAkJ0EukEk6R2NiEglEGBGaSBhYk16YW9auFs3kAGAJUiysn5G/dw&#10;RD0AUcw5Ro1Kl0yGK9QFQZAGIADdowsDhSOFgVxCy74uHQIuDH6+PFxcOTe45+c+Bwfe0ZHIwRnT&#10;KQixoYYW3Aq1jm7ML75xOJxtTq3PGd0pSgat42fiz2/e/cb5C//34eFjx5vuc3WULHm2lWXfv9rS&#10;Sm/t2e78U/uLz/Qaj/YbJVn284sOTkclWW75oWm7dX7Bj59Oh/lwavkD/YeNlBE1ygRMeSgGKf0z&#10;HIOG0Se4ilFpE97QoGepTjILp6pC3scECYQnsKBpluUHR1VQCaEo8f3vf/8HP/iBN+iytVkgsEjA&#10;BTMPxyfm4+HeUh+r27iEn4BXrlyBp+TdGBrhhB/U4CzcfIAFBtvfTQ/NzhlUteVf/mnt+o9PvB7I&#10;/K5f6/f2ppo+C7QyfqkergSFiIw8UJgwKMUGE2kDTzazeUhBbc/OuZ3g9a1584of6KXGlPu4XJ6b&#10;2xr0Vnc3n9vf32KncIgEI7Ye7A1aB97hrhyJ0yCHRyOwRDofPGx9/fz29q31y38NsteRsE8fHHLU&#10;cerpCugptSfgiGxjq1TzYOLE73DOcNMCXwpGC3hSSGlifKkPWTgrzJpIZ7JWtIG0RCsOWtHoojvv&#10;jNlcMJ8U5AnFpqcxE35jKYYlYGXnGJaF3KkFMAKuERWtyBlOBqfJitjq0phh5WBVGmBoXWjGSMOq&#10;I6ggrQkAQRzGp0u9AhhyAATUxHZwSpxenTjc8zOkox+bIs1tIigUWU5lOyrB4O0MgPfThHnihAjE&#10;lCyzuGm71aE+kFOUwKdM0glmwqBCDKnFyrOZCXKUBgkV8QrkVKIle9GnGggFXJlPOXhAmmPgTYFW&#10;dUEF21VaGOM5YVD1gR9OqnbJxNB6YdbK6uqg0/JGof1D98MSHk3QohVZExJSmCDNLK5c3+8tzzQW&#10;mr6MVCU1WTYNPjx8fG/3c/OL19stv02sztHHwKNk6QUoXsh+0JzvNZZqHjXurX21O//k/vwzvenH&#10;+z41Yd0y7NYEqPRWoHc5ZM1Wf+rGTutzsz0PGZ3N5Lvg+nU0M1YMEwb1fBbFSjNRwy6ypmTGdqw/&#10;QQ28O9liIKODd8mXDE/JbALy7Et9LQfd1ZZ0LRbt3ILnNpahv/d7v2cs84rwh5N4tDom6jHsASJb&#10;tTAbsLZnr127RswCpgxnTCU/qCFaiH1QBUJ0216f4fcnfvK0dP2/bb7yrzq9S5PJJmXN7oGRVa+d&#10;mx29M09XEZxqGBt7Bo/5prL8Edp0OXpcxbCwD7CzE2NeFwUDHkDlN/6eqjuoDes7937HqzJh4BC8&#10;IQmOm067t7M1vX5B4BeZxF0DNYIXbEBSJsuTemHKm08++7kX7HZ0Wgtuk43jWML06zr4BEnT8m6c&#10;+xXEKQyr5yNnBo3EBe0ZDAITHaYbq5UoD4kmMQkYLaFlDgEezkg/6gXQhIXa861ZuqIBJojKtI8l&#10;XTbNKpK/ogInAExGpIMTCThH8Pf5o0u0AEbCdo3oHCwZ1bzfWIUENq1YMsJVqnGg6MBSTAtCOerx&#10;AKZKEBgMUPEKrZbXia5fJtit9SaEysqYbiNbV7t/OOUsTcqXIQL/JCx+MBzCUhEZqVqlA6TUQi7H&#10;BIdg9AKjIyTR3XkCzCWi0AZRykFUrwALeDVCHqPQHidhBa3gcxpLMxgFJkDlJPLAzxb4YU3BETkY&#10;sC13wuYSBt1982dxea3ZvdXa300fNc0DU7QNnEjrgrGF+bk3d7ue/37XrBkd5c6trS/Pzb/j1Uae&#10;NEiDJo1Vfp7c11OzZn72YJtLjdr8XG/tK935z+3P/2Z3+rPD2uKw5qmenCy9sT2/tP1UAauVUibk&#10;Xuz+1nb7ynR7yeuo33WUVvv/usvUyzeYlc6ZzDqPCUKrmlwyvREHRmGCOOszukQrw2kC7wyP0WFf&#10;133Ek10mMMQl65uS+ioL13VjEgN2p958802LSHv498uXp6KqVnpQiOPJ+s8++2y5LVoF4P8RW44F&#10;girEx71sBmqTdmF52FxYfOt/mHn5f2x1TnupXr/nRQfuv5+bOYoCxpu8yPBkZCfjR+yUveLNeSli&#10;ludcsouwLmOrj9htAAr6DJairfxWt/N5sHv393d37LClnzmGNyQF+t3CvTvNlXPxDndEDWz+pC8H&#10;cgAJYCs3hfXL/9b0a3b6khUycoyUkJw4+NpEUIMosB2DNYbTmJ48RE2cpJnBODIiZNKAYpIozTGO&#10;lrp5zGY+U2AYypS0J0OYAQArHKJeomSKl/meGQ8jlEOK1cmlQ0cMqbQ/hgEqVR7pInNqfWIZPOXZ&#10;2nyjC1fGGHn11Y7iAw6tInbIJURCyI6488uH4EfQhFl9sBTOwB+kWGAY04piABSE1QIAqHQEnxiT&#10;jKdnTXziFUI6crNgQGiodvygy5hHAld4YFY6dHZgWD1WsU3SOFw6NIlcHMDhcoJDNVQhmihEwoua&#10;CTCX5NWELuNGygwFYimUoB4t0Y1RbKGHZfUqqxC7BbqoDylOklCjCZ+GEmYo2aWzYMp2RqhLOxku&#10;U+vaxtyttw52tudmj35WjxzqOLEd74ua+73h6lzjgRMS9PU7t7596dKfe77eXXnP6Dem2425TnOp&#10;WVuY768805n//MHc052Zq9Vkme9cjueIp0pVqeSUlGC87HQGm94V1G0/OdPztqCPdpOW5NyAWQU6&#10;uqVDPuMS45zNwrE4CciKNKOiSmZiep5QQqVKZdbnn3E3+mTHiRrdf/jDH6JrK9UDtPLcX/zFX7ip&#10;aZloV6kAxyoFS5whnLA0nVoA41lcvoGfUwFUwgbsE5s4Zc3m7HDu3PzN/3X2hf8m75lMSmpl5JfC&#10;vXrzvPBoLpjbzYTpxYAJPRp4Ro5xrtFtMSY08OSlKi6QlCXEyAcmz8a8h1kEVNnODwsXl3f2Nr+3&#10;t0uTrZWVI5vBkB4Iml+se5tMnoAbxjwDfuSM+ULC/Ti31dcu/Ghh0ac5JYn0/a+I3egW/8OGsr4m&#10;zmJK4rMc49AfQkX1KW47hodB3oKtwMthMJsxqCEa9pAGDgZJBQNYcpBuVaU97eMqolIdpGThWMdQ&#10;b+qanxcQADgimDTbyOsVzJt82EkLBtI5i5AJwu6hTVtzo2SMOp3rHgV8ulQ++4Az8w48ZTVjzDxX&#10;R+PcgDd0S1w2Z2JcvDkDhpYIVQOdTUgrDGGylInnF3wnjpbU4wFph2CBNH5C3ndF+B4A4Mc8Eg7d&#10;XdIYMWUR4hRtiDiRLLWCB+YIYdVo4qKkABZdCifAAIhu0RHOSHgFQCGEVUBUqoYn5MUSi/N/+AOP&#10;dSEM2AtukQNAS/xHsNMELJqq+E+W8WAyin+vvbPJj6hLlWp0R8WSdHv/YOXchc6tG17pDSw5cH4W&#10;KcC43F43pXk/rzwt1B+nCSJ7iEdzuvVHdhq/v37pXw9nVlKyXP5ie+ELB7NPdWauDWsLFp7pJpFP&#10;mqTHfB40WQaxvMSc6van7tmuanVnBt1L0731eSuAj/KBoOCNexhKVMcTmMzyTlkTCxpfLMgEMYiO&#10;K+7oiqrderShytZllKkUIiw6+UzMe446VErAIAeGh9/+7d/+sz/7M0S//e1vG7zf/e53mRsDAQ65&#10;DWHcYo9byugWwfyqguz0IpYKV6dC4EH9Ufg+FejjWInvlo9N9odLl2bv/OXCT/9562DDmtIAOMat&#10;2wAS3VR9o/J6IACiIwsZlqJavMtGjOQBEesN7Aj9x1DlC0q3pjAM2Yw9YPDSyt7g+r2bX+t3Nmwa&#10;VWc6kPfu3cVVvI2WrkUNPgF/Sh6Vx7hzdK09+tmXpme3Wgd+L5F2EUV6MKZzglS6o6m/Iy8UJK3E&#10;eX75Kr6Oy3yS69NrpEYextcjdAZQ0kk+SvhLgSSnn0w8bZ4WmCpeSLha0k/+eWvxTumEMsUwSMRF&#10;suhF2/AgbZXPqYP/wB84h4NmY8bL7i2Vktz0EPXU4vJUBqrMKIuYWHKAxwxJad74UW+C7NlatjbG&#10;IlNKotgGDBJyZ70eJGQXouDxBj8kOnpHfuIhvUIoPc+MFtOrAUAbgEvHX1chEc0H5pGgdsFLpFCv&#10;fO3aNedwPAXCgg1JwVd5UE8n3Fvkoijdq63K4BnR2THRRPawL1WjDgNsYCCB06hxRjS0FDHv0r8A&#10;AEAASURBVGPBMAwSTOBgEUQ5NpgJ5GdfYsZLfy9cPFxYe+1g+6vQWrBaGauHX25GTmqcWVjsb21O&#10;XfJET3IPHosQAFxa0nlTwX3H0jhZJnd0I9Zbc89fqF+8VFs7111a2e18z62i9uxTg5pVF7W8x2RJ&#10;xsiXvUHiZ7ft9YfdlVr/2nR/0S/S803NyU2As/XyAbTSrdFEDTTMkdyVjPFosiJL3e+mJvgwdHCk&#10;zDReB+83lJqKLymzCL+F9niEHEmClriBFps61H7nO9+x3AQcLlck5m98CQxnjkqzMZgtSYPhAnl2&#10;wZ4t9iyCT4J9AhNnr1tr7Q9WLk3v/Gzpp/+svZvvsZ/0elFsarg2P1NGBMMYveJ4jEwBhgm5gkqq&#10;pyCuIJUWQ55UFqXr4kaKoO/n3d5d2d//8t3b55vNLZaL1tTLtGh/d9htpweCclAzO0PdcBUgYriO&#10;kXOp2vqlv5tduNM6WJ9udmf8FNXd2xye8JbMXAm1qGt1hkpsSq2V6KbeEZgBlPKYVvqrUlPUxHse&#10;JGnpogqT0D7AkYghhyUdxu/U1g+HYqhQjRWKFawdQIQqpEXwFLtNO47/pCfJ5fGshvcKbeafrgpo&#10;aadUIEYlcOp+qnWKTmAOBvRyUCCimbsUxCkfY/Zp4RGgGQW2YCwwhNBJqIc5YAgBdVJAVQCwW2sB&#10;rkZrcIUfnobiw+Kf4AWrDiLA44iycPbyyy9bTBPQvUPBReHKlStikyk5uiBx4uB+uricQOsSb6wD&#10;M5jgE2QVzKX6ao0yeAJCWOIXKurVoIsTwU6NVmcYnGV3TMptwQy7CHAgGQVYwQ/DBAOlqVrICGuD&#10;+t8urf2q1xFPn9QLfnGT9SGRksm11WnPtvYGh3s2gUiFBx0x4JUoh/2p9cpjgyPk8TgSnheXaqur&#10;9QsX6xcv1lfXamJxKIEOvU1l/ptktabMX5kevRWvyt6DlKXM7mBquzPYa/fa3d7CsLfeGJybG7i/&#10;lIgkZT4Img8Khg7pyhRQzGHuuKdY1gmSKAtaRIa2q0wwBD0DAMyy8ESrguEgd7oraZAWK0eIMLWV&#10;O0tldMGACRAnscbVVyXMTGyr1iXGAgx7xjV+gFV9FSSi4XUBefaZS2PDcDaOcG58TcB/4hJn/v3J&#10;wrlm552VF/5Je8tkzEg75lZGhfDpC2FLvvmTX6pHZmagBWdxjQbpxbP21E0vWmO4GrcQHQsVE9rK&#10;eODSq93etJV4++0rXg7l4w3MP3ILUal92Nvdmt7wGG3aIWZsaFiXAxmoVZQc8tzFv59bvNlpeWDB&#10;8nj0da1wpgnXqXaMclCMMxEIpUvwTxC0jukl9wHjgWFQIamzpaIFl0aueZLEqTUoOiDhms7cnXQK&#10;DvXUaKlvNxtmv0XhyuHB0cV8xbRALEMu2MNwWhxODafnN/Gyv/2ZnXufo5m0LzVeO8KAhLMaLCHk&#10;HGW2QEKNVvEXmAPygAn+RXCC836zTjXgDSQaKwgDVQA/7BkhPDhi2GPLB1b7XvjuYwNZq9yMTtg0&#10;iTyOHQ9LJeCRQE4aUODPTEwukcLUOJYCWhWEGBqOyELY6FVIl0LghEGNIzlMfsRRiFTWvarDkwzD&#10;TGpnCkeOmMWFKBwPpNaLnks9/GpcOqwJYi7v/pNyMIliYiXb3dklG50kPVHjCa3FlZut/acW1/62&#10;393odtIjC/gPieDBoV8j3bnZrt18Z+U3rtQa6QULwqsP5klXzfTe2GoQSRmx/uhj9cce95FlS8ya&#10;uy3pifv8EJDBEjk1M+Hxv8LMUejIpaPLApEKUV18P1XcPext7rUXprobjcHq7Og9tCb+H+3tzOCa&#10;9piAU3FgjieIsVoYjullF6aMX4OArAqqngNE+uEPcmESfjwV09do1dG+K1sUWrwFsCeMpNVAGC5h&#10;Rcua8asVwGwnf3sUSOIsRFncAOeKfsMWhDgh/C6TA5w7p4vFaDzGX3qdLGDATjL2dEQITg8N8c8q&#10;5LGLasPHs1w79GtMMfpw5cV/3LnVGqbtkWPW4pWSwH6nt1Qb+pBVkcIIp1a6iBqqieRkYRS/1OQT&#10;BtvJUSqs6FLq2Vt5YX6pMfPmzt3P2TGFB9qR0xj2vovtgaDVdcsOzPgtXNCNG2yFHwXPFKxd/On8&#10;0jvt1rqdmFzjk3/pA/RhdbSgLa5W7atcrQfJM5g2pvQBOeHHpQuk1lmjUS2mmPFZM+U9al24exWz&#10;XoEnznpRNxhKAOZAN5SjTIcObFiR6yh00Z70GfzEWc8UR3PWhM1HlNz6rNXvzMy3D3c/u735dL+7&#10;kF+5lwRH1NgzYJAIe0GiPqWpPONRNuoMNkoDA22hRScMqrsVDxOoxyowYwmYEasyhCpd3nMBGzwK&#10;cpOklD9mZvs7W27wWkHDSSH0gGgpPBQh4pMlaTJ/n5I4yIkOdp+U7T4R3FRaoCEatQATI6znSCdG&#10;hKImJIVQPZYcgU1AAVMEiSip9SSrYHSnPWe8oSWqFkgOQAkYgw0n4RsTSADr62AdSmMXBZAKMRuI&#10;1sCJXDAf7FVRjTkZbly4xws8i24Z0lz4QXvrdy9e9JRTmmaB0UXBfYELlx/devut1u0b85ceRwuT&#10;yLXTuwTSf6NAIvrj/JkvTT/3dZZTNs9K5/7RfcqEMfdIf8aHYeUrmbJd2ukyuCPJmqOniVpKKanJ&#10;kZ/YM1B17fXT03Ydn97st5+e6y/kcJXAEsdjvB/p36S3vN5y5m/MZGUZeY7qJDMmtpok1gSbbMej&#10;5D8A3MPo8HMRPuzhWw4T8M76chh+CydaSe48y+FCMjQfVoOQMiTSZFARS9mOw3OeQleGMwogj7yI&#10;lpTJqTCsu80YZRiwFBGjdJwoEBMMeKg0oQuhPHrlypXwpYA/Si0T/T+Ol5Ta69dnBisv/mdeqjeo&#10;EWzSYHS/3x14/bGfCgqxIynyD7qpICSP/Vh6ZE77tkzLhHyiDP4iO+3bzwRpeapvdKd334z0eMyw&#10;/wU/nFi1ezMe28ze27zt29SxHRRBhN4ZA054wjmUJa/V8y8tLr/Rbm3Ec0uQYAOMXg5cyWeWbiGD&#10;cuFKIYUev8TOKVYZMFYTf7nefVQDUmhIFPOCI4Yh6mrwr0uGTX8iA6skqWioI1Q4AYCQ/wE7YEjM&#10;58yqrEbQdCSY/AiMRYOOlIwZkDBwbuQSS3kGkKTLqIAhZC3R73eGtdv1Rutw77O7957udRhIshlF&#10;KGh1YRc4UYE21KIMg8mK4O6AMlhV74DZgRln8BgAQBVgDH6HLs5Mj3l8VvsGhvdwRgK5IIE3P0fA&#10;bvpRykKaUaEuiNAw0iIC4HclARXOgcHGefSV54x/dwTUaDJ3fuqpp0QQa01akkfpR6tQEgoBpl6v&#10;ENAZJypDZLLDKdYgoUnkioK+lKYjnu/HpEAGLR2KLMgFn4DVkw5OJDBT6k/iQQUwujwEHsD4Jx2W&#10;qBH1UBEAB2wwoKigvqDVFDKurp7buPx8v7cqm/O4pZXOI595rbXzNfMrqBCCExWHob7++G+0b73T&#10;27lnasuF/NLs4tLyq7u9zqDmo/Ap3bnp8OzXml/+CldHtTCfBkoaDulnm94K3e0N233/Bt3ewDvJ&#10;6FUqZFdj2a6CuITv9C8nQD+7dGPfvqto684RIq20TB0u1Kema0Nvb1v0NYq0wVKofSwKFM5jaYna&#10;5SRDxiyNsTDHYdiLAzAZJVfZZReXPBPAKATlIRAWl8z4HpzRy1mK0sTrAIetdYeWY6uBzdiR/CJH&#10;srisBizmi4UuWoa8x39YWSVsGBA3IvlxSwtfy0fMQ+iy/CSpYIiCYaXVuhYDpQmHr776qlkCNkrl&#10;Jypxmr97Wu+n//HgrV/1ps7HKq1Ikgu1vW5/oVFbbNTT85/jQ9qL/EfjdOrsUk5S4BnOojMTljEZ&#10;/dTzmLS1mz3DJRjwnj1vNG91Dz+7u+3tFeldr5pSFyP13m0bl43lNb5jqLOBiCA6IBpheoy5sXzu&#10;l0trr7QPTalGwwUSMJIA4zE/tIwHSXQJd4yyM2AraAs79ZgsZlbvsLHirMm+qPApcMT8ICpRUanM&#10;C490lFFDBR09aE0VYMicZ9wRSaFSABa6AuYwogQgHe1/IqpGVzChmdQ97xvTgybTkJQyKX/m5lRj&#10;t3PwGzt3v9DreDn4UcpMpPMBHkKHq8RbFpYfK1SNBQxjlCxqG4SUhjSAGGyAgyX1OASmSTYyeALz&#10;iNj7+IM3DKCCBAZMaCw6h53W1MJohwMnmmj+XYlkfafMwTg84Qtf+IKdWCEgMIs7UGlicVN4fqtA&#10;kHAYDGgCWaiE7CqhdYaH+dgLJDxYjSZgKOqloLsDq2G+qorUJ1/Kiwyxr5hAJVcXuaDVGpYqPJws&#10;BBg2ZHq9GEUXZ+E4VtKBpHRENyI4VRAEXRhU6nXu3MbcQqs5Y5/2cdpwG6429djMws87h5c277gd&#10;kBycV9APwZHTZe7i5e7td2yVzMwvuqHQPth/xC/aDno+l5Rc9pu/3Xz686NVZuZARuTRvpdpRu6z&#10;mu3eoDE1MKWdnhosNqfm60PvIjOL5p15GZnz6yjL0me6HI3wKLjIlXBHPeQKx5JPkfwjLfAWTkLh&#10;vI72pJNwBplMVrNnw0m0VnkEoEZuY9YISiwVADAosJocZtvWZTTpYu3ImcO1ApiZHO7QG+xyZKRD&#10;9pW9OF6sRAOSA8uaiMqLuqg0tB2SHJ9xiVWEShfkit8GhjhjzA1XrdeuXTsJgOFf/vKXFMKFAv4T&#10;lDiFv/rK9f9q6q0Xu10boccMRhgOut/rm9Z5h3v8aiJV5j00w8G4icFGQSyqbGdWAQCDpWB6Yh3A&#10;GDQFiYjPPLqwn8OuTb3ZuvvGZ/zSnWOpT6oU+H1FrNeNB4JUiQIsBzkfqkZMT41KmSvrP28fuq85&#10;8qqEIS8v2F7IX3WDKq8VTpowIPEm1EW5eiaOA0vO6q0ulQEHzKgS0uPbp1UME+WRdOO8Fd4fMNBS&#10;Jm+mH1HWwjrwR2vpGJd+6OI3rx6p1Wt2bq/W2O22H7/9znP97lrD15nGq8xCHSqQDjpkPvU0E+Yo&#10;MIyCgUiWeADgoGo20r0wEAVnwPg3FAEL9NCqqfJcML+HAvwpZcYEnKfOLZhFCfBQIYExeUJWoHmQ&#10;E0TVkNQZcHaxtPOsQLeijCaCG/8Yjqxv9CIkfukijmjlZo6TbAdaOoRKd+LD4ABJdvX0EOxRZvEK&#10;wKxJk3jWCxWt8JNCegspghYk3NuBkFYYJkQ7yVLUANY3BMcDiZDDHh0Sh03LkEEaMH50RN3SJ1h1&#10;JvvM9MLs/E/73ZnWobcu5+XvcKp9uDo18382mn8wO73sk18QYg+VSMzuVk6vbfjJkF+VRZ6eGXbX&#10;mrWt4fQj3/vd2pUnykJTIrQKvHvY3z7s1gfdpfrgUsM7+QbT9an0gbCcUHGVx3AabuPyqJDqc1u6&#10;rh6nVlYBPuoyhVMa92AjszdZh+YxxV4unaU6hlaocqqGk7gjGANhojUuw/+lKGk4XEu9QuROdB3w&#10;GKGOJ598siQ8totszeiFKEIGiGVluAdU3IP3xsoY89adsFmJOuvFB+AP4IJEAS0sqRccqvWljG1P&#10;GxFNWsWt+k/M9zh9I2z59f+6+fP/vdO/6Eaimwj5dv1INFo5SDNB75lMG1w0aKgI03RHZTxApZFG&#10;pwYn3Ykd5BebgBmlKbZlzY7QZWCtgMUO4dkwhtNTZSmvNXfah0vbm0+eOzeafeiePrS5t5U+tGmk&#10;5u0FqGAwR0aoIHdfc2nt+ur5F3PWLNRSAX7/Y9XWEj6je6o87VBPZNGTLETgVboQCrdEVgmAvOgq&#10;O8eh/J6PwAAtcg7kEEICUXMO7wUVNaucasKMGj5nneI5qZXVFSmz0bzZPrx0561nd+5dq9dm7aXZ&#10;9K52VEYl0gABDeASjtFVr9WAoVjzSskjIFmKngtkFSFOHARXSQrmxpi7/ZCL+LpUgd9zGWbswWlw&#10;Snv0Tkd+mpJ+nZJ3yPHJi8DQWDCj7Aje2F3yMHTFBd1xpV7BZF8scG9Gd5URwkZDNz8MhaKmQMUi&#10;yvQzIZTIoh5CTIYSglu9Aq0u6oOr0EASIevKJXUBwBvqzBFgaPG6iFNqiOYc+APDu57BsyO0fCls&#10;B4ka9cgVk7lEC6sxco0pYQ4hMvrl7dxsfeX8j/b3F+ZmF2yrqDcIOm3fwbXa324fXk37UmmmMuXt&#10;Bz4ozmfh8ZNtP1YbeIBrIf0kcfvevY1LGzvf/r3eo48v5DfuSZkmm7cPezd22o3u4ePNzmOzg3PT&#10;Q2+xtdeq1UFl8e9dJf1kAbAFJ+SQRoohZmVpekEEFnnjjTe02uEIh5mQC4A1oiZ9JwBYMKJBGNql&#10;oQct4wYSZnUgB4BfKT/99NMlW0cyllx5eyEKg7UmZmIVGOzpaK0JLeYtT2FwGzXc0qWhR5xCNFBB&#10;YokMOciC/GQBZpUycWz/fjJWnCbwi2//99Mv/8/t7kUTneT33rdnH6aWoh43PnRffmrqnE/HZm8W&#10;IF1Tpb1KrywILdCaMWO8MZuaNH5yUAA2EWhYna69SMiyz0iWgMGAZ1Ro643tOze/urw8ftU7Wkcf&#10;2kw/UuQixjlzMgk8jmDA1Gph5Y3VjRfah6f8MCg4F8is4ORO1KteEhiq57LixJvVSnrRXQ5/6qHC&#10;NlSCAlkEQR0VQvDCTxXbGWXw+gZC3kM0lylQ5rsF8C65wWYhdRwFlWKJAgW95vRMY3pndmGve/jY&#10;jevPdFprFutet+CGI1PAVliCPMxh6BKfwklhhBgAwERYaUmNMmp4cAR7x4kfXYF0GBJGi2FJCnYx&#10;sLE3MmiF+lG3M0tJpLzAwl4BhF89WtDi0JzLPVW3Oafy22rCwSJPa9UL25gHjBmFACC7VmLi0wGb&#10;KTBVqJdgkECXG+uuKcZ/UnDemmYalUhUuUJFK4fUCqHuoVLkVMLgUiWEgdzZgYReuuiuLMA5MBnC&#10;ahKVEFKAB5guSEfrg58Lb5Ix07ARZhAyJeKxoiecYCBEWrJEhSqUg2ekOU99+nU304eDVZ+OBpk4&#10;73bTwOnPN2ffmV18eW/n81MWQu5KeixnZnHQ2vOKB2p3P6V796an3xsLyxeefrr3zDNfvPL4j945&#10;XFidca9nqzO4sdtemWp/bnbg+2KEo6OP2z3IB1f1g0OyJiXTMCvwEOkk7M4n5QyWMnzCYU7iZBHO&#10;DHKiiVEgscSUujghEvQPucWrZVwAw8n0Wu3ZyoVlvxQYurpIeOEMAa8SIexhVQ33wLCUBonLmM/J&#10;oAi5xIDVqvIEEg4mJWu9evUqEoH5jLOJY+Rjo/Jo5J/R4aNtGtpwvPW/zL3w37XaF1KSdKSv04k9&#10;sYaYcpfeRup5Nx/jXnyOSgKzGBSPz4D1GwyxipbVM4+hxQwAGIa9E7bKwYqRbFp5uOoCWCbz5IDX&#10;0h64Y9K4Jo1afaVOdiw9ELS86pcuuIPTmBfmIrKEXUEJdPOLN85d/EmnZV4TYlRIKlqy2HscP8gg&#10;W9/PQY93S1duK4U4zubqEcU4ilgzWgDl1/O6DRXCAjuJ5GQNIGlYF37vDBsynk5M85Jh+pmNvGhX&#10;WSQ7GTWR8IyMt2s3p3fchdrb3Xj95jOehBLGzUNSa840MNOYs9zgQIXrG35agx/GMkKMJdqgTL5L&#10;sdxXlxAzzieZj5qQFDZUHIaHc+QSVKgI8tDJ/TCUeoQc+uqIE2yUJgWEQgQADrHBV+T6e9sxodCR&#10;XMYzBiJDKBBBr8CJDa5IWH1xiLHgSqtQpRIJ+J2VVdIGDCFdwOgS9ZAkPx9nMnggFw0BhwaC7VAg&#10;bOGikBedQy6aiJJCTxCKLmBoXlOkMQzoglChFWAPfsYbhMaagz5jckBeIwjDzpgs3PI38MTEUtDV&#10;tLT6WrtlW7tpgJuDmCizjhdC+mDmoL0xO/fjd+6ut9qrzfrA3XsTh/PT83u7O37Ubnw11zY6N96c&#10;u/LE+h9838bF3u0bX1i/+MK9tpchdFqtazO91exi/3/Il6FkUZEh+AlH5SrlAZxyU5PFKf9+9tXR&#10;pqjMxwOL4Xg1nDIc2zlr5XLKzMTiNlQkITj15V1cy1ZQ2S9lcbnWJZcoRHWXBV1KuvAomHVxFb4a&#10;7MmFqKMFp1ZIqgvTgoeAFtAgr169Wjy/tN6vQCevvPJKmlvcD+JjUm+tOXf3Xy88/6f59UAR7vPT&#10;bun9LEkxncFUpzc477Vi46yJc0qJRVhohD2M7TQPNfvIRo3IYm0nE0xIKnvRpkMhIoIoJYhkauL9&#10;3fb+Mwvznr6JRzBq3Xu3pMz0o70MzU7Uygm4BSSB3NR5emZ345Ef2aFVnqBYLllawPWYWgRQzJ/h&#10;psXYyMpbZNSrWsnDcBI1QCRAzqoSGIeLbZBC+n6FlBHHIRh7Qcsf0nkSzg4tGU9mTaaxJ9ZqvzO/&#10;uN3rXL75+tc77Q2rKY8MS8FBCw+YCUPESMOtsFhE0Cri06TxYLwZvWiZtxaJ7sfzyXqjF56CGWk1&#10;ZKEQgTuG38leUcMEIJ11xy0v4gyROUIhAZY0nH+4JkGmLuD9KEWh37OrCAawrB8F5wgTBCS7Q3cA&#10;OEn6HK8mgSnTg0IcMIcg6pUL5yUjkih4w4xKAArRRbmKaowy/UZCmWgYCK4Uwi66REE9tPiM2ARP&#10;RFhsFDzvoQA/JmGmUrHPQXtIuIyASz+hEMgVABAwBLfPMjt32Jy90d17dPcgfdMKqxvr671hbbPV&#10;m/a4TpogNZ945K/u3P7+1NBX0T3pNnWn1b88PbuTXw1vMC8/+7X5p6/V52Y9Huqn2Z39u48vrh20&#10;2k8tdDyUf3bKpCXiO0chVEEiunoPqvgIu+Cck9A536YyizmJSh7CkiZJVExzSbRwlSqrZA+wODOB&#10;fGbDFqQmRrQKtM7Tqsbols8kNuTUIAc5s8ZsmHEBOwKVlMk3PPKjl5o4ILStKnZF+IJTUsRzJFFB&#10;yboT89GKeUiYQysqYxzpL0hsmMKWn7hUW88oUwJsRPtYJ85hfWZ65yeLP/vP23ureVfWKM1frqZ3&#10;txLFlOGw1R1szPmC8NF7yc06BRUDLMxDC1FghnDxsAQbuEdHEVU1Je/P90QVrIls8wITzFL4SHCe&#10;Qhw2a79pTKUrgWbnHo/wUyYuBrm5D4SAzYmOY27ML72tA1gLy9T3tMOzvqZgWjCve2Lm/gdy1UaX&#10;upTKxH8GKGdOxqvCoSlEhCrAVTxnlBNOY4nb5duEvktKkyeYzPMXT1rUb00Nz23d+t32gX0CI/Mo&#10;bxUS+jqsM3ACVfCjhqViriM6Y9jzbAaVAeCjP/oK3wXDgxQICxsqgRMVB2yoiNGhZzUnUSHtAIA3&#10;h7GnrCYlutN4QAhOmLWC53bpFULtQz9PislHFjdJJ8rzK5CZl5SlqtSDvahEDphycIgEnuFRGfXK&#10;uCKawAcJAMCaFFxWYYAJMUir1ytIR0BRRghL6k1f6CqoBKRKsxZohSSQbKEcmgHwPg8IsSSGQg5z&#10;qI7/K2hCCM84R8WlAmCVLgf9+tJ5j2Kmb5GI7NYl+E/3+QfNOYYa2E5v+5p1fejzKf/v5ubXvJzH&#10;3Hp5pna327zcHO7t7DzyO99Z+sbXu3febr/12uzjT4ihN2/dWj3cfPrSpZ099wXia+qnyBfihwZo&#10;GIfUSEukoChOy8S4PaXnx68K28RhdBanc1nT7g4HSBoeDDwyQ7SSRKvsh4DilQLVwRNdeL51p448&#10;kFEkQniiowIvFXloia50oavYv1WWU/EAEhsqcSVFhRtHd+HLHAtOfdVQOyrcBjmXcAIorZDIqZCo&#10;mbAFGSVsyEkdmB/qjGfwx0bsQ/X/oIGH9enmwWsrP/sn7Xsz6Vs8KWK7ZZ/uiU01Z5zNBw+6A/c1&#10;0w+wxtxwWQsExrP+MsxC7xHyPNipidj0yN1TRjyeNeFgP7+2swwNhLqHmvKlbH1r0P1CbYrZPO2S&#10;HgjqH+6nx2jzqGZUaPkcEyqU0KNVOJ2Ze6fXPf3D1GPe02qYn4kCuosdpf7UQtUbwmtPBSuVvNZR&#10;HFH5pPgF+H4FUw2Ri5L5nB/DHKdrJkMR2xblhwfLO3e/3Tr0iJr5x7EJOLb1IiAG2MVAitGCohpx&#10;j8djLOoD+JlnnnnppZeo100RNQFwPw5P1hN5ImGAwQMHMIbxcGqYQwg/hiiDBsPgsZccLKsRkyF+&#10;MKmMCrlE/5jwolKfmRu4zTn+rjVIMyr8gyQ10ie5VQMzAAW0eLKD7MWdIHEQCkUHMJfgATvH1C14&#10;C8EBYFhMARARX70u6h0KWokGFZ0TluMpAw4qzlHAbRB11hEtVDKO93KCs1CJOBgMGDvWATAzDVk0&#10;WRxoAh/c0oaCGpsaS2tv9ntrnXZ6UZ+FyKVLF9v1OVbxoEG300rZ0+5f58LSyq/8cN+zlros2Ibt&#10;9rYG0+f/wbX2059bdo/24mOtV19OXzE6d/7SxYui6js3bwrHCDF30K1KiDcR+dVXX1X5ta99jTWV&#10;Pf9Jt+K4rzn+4R/+IRj1icmP94FDYrI74/JbbiZHRsTDv+GmlTl49YQc4VoAdOE/upcE6VJwkAUp&#10;BGaXE30ZS2XY1I4CJeuObviV6CcZW4NG8o6+4GPgyJHhdcC4CqLAtLK+esvTaBWj2FE6x0CVOkgL&#10;Tb5tQxjRatPDlj+miXPo4dXO7ZUX/qRz22/kzQuyC7qn6P0dsqaBk190sDptoBxlTYOZahhGPBAb&#10;DDmKC1Wyiu8Mh7Wc2fukptQ7QJ7q7xYSeOq3v2D46Su09Lbv+tBmLX85k2+xltEuBkHOKlAFicyS&#10;T75PHey5PXPKwqtwEg7KZXXR3ZLuVE4C/tiQHtMqqFKYyZVl3msVnsTLlfBHGI3L0uvsgi78lW6J&#10;KeqXvkjAOhju1uq3vCR85+7XWwc5Zca6vIJUFzZSYUCKiSwVUhCc3jSpMRKKT+NTpXikIEgxqGEG&#10;horCrBXcZxUBw8+yjoBTUCM+ChOmn6W+YMGqXsgR2TnYxi1I9QoAHBhzRCW1yDohlCZKqc3OD31r&#10;XezIcV8lzqVVY74QOlmALaHO2SJyMAZQKRZXcGTKibQyYNFcQbTCnktoA4+C+jC3stagGBgCs2GC&#10;EKPoSC30zIdBUg4VKbAIG0Gul0oACmoKtsD54Gf6xD9UMUKD4aAYuRMq8ZdQ/MTIKi4RJBhndv5t&#10;P89pHcxsb902C7PuO3DPZnZKaux5UXDWgKcHvZq61baD+9c3bnjBzaxUurowc+s3n9149h+09+8e&#10;5Lt6M49dbV//eX1hya+2RVsaEIjxFp5G0qpcOHnttdc00Qz2RHm6ff7552kv9OO2Ap/xegr6J2MM&#10;agJO4Kni/EjK+KFbYuKTIDyhJB72laiMRK3Bf5VD8BKerMmIMJDRApFCAIcdnY0FXTRVO0aNbIeW&#10;PK0VhurTs4hyPEkX2tIRMHNgJrZ81ZsFchJLRrZgrHASCT66sAieo7UgUYDHTU3+5j7l+7fFx/Ln&#10;KL6a3t9f+9l/1Hvz1qBm02CcPvpdH9eIX6HsdQZL07Ulvz0e64YN6Iv9VHBlxuPHatSHQ6sPfTEY&#10;z07xZhxGA4cKhyVPij3Hm7h9f3CrUf9M91DiTPOv3uatZn5DUIqPef8Kaf1iyq8mcGJDwlrfmFlZ&#10;f3nQ33BfkNtF0ynn3A0SfZwngkUVHloA5IItZFQgV6EbwNIbVaSX6lmoKeXHcEjnwX0hXvcqzrPL&#10;horhhKWV5eVqR5zA3GrvNWdu3Lnxte07X+p189sMjuYzCXEMEgVDIgZkIGGdmHWKOyKRVnIBI5Qh&#10;xEzwl0uuL5iSQutZatTh+EF88FXlKCNtqCMnLp+KDQxCyEEGDEzwhqVwNgARQEkUQhUAXbSiOmwd&#10;6uwWd3BEh4YunCeNVVjWT2tcgmQp6bYqMgA8RE1QDN4mZIQhqATzBb9Cslpe+NKAeIR55lDDe4Uk&#10;mMGwiO4srglFtmAdHSNaAQBW9YQq/jPKejkgD43BHMAKtIoHRBFyiW2HyjhXbeRthuuXf+qpbPdk&#10;ur10Kzd1mfWzTo/A9q3y1aBSm5k3A3eD06bD7Nyt/d3P1uZnZ7/z3aXf/Pxr252Li9MH2/dWVlbr&#10;fjXkU3a33vK4ELMRCm+COCbxRuTgUAFvOKQxrqjV+tKs7vvf//6rr74quD/33HMmYT//+c+vXr0q&#10;fLvVx3Y0TBZ+gp8z1PIhN2GJH+INXYnHpUxDaS75AObJSMAie2GPFXhI3KeMYKuvSokw5lgF8n4F&#10;8EYxEpTj5gs2QFLO22+/jVzZsI3uaEmTkmJkYmD0DIOlJzMhamWJVaTBcxVo2cj6NWQpPICUNc2K&#10;HLqX+vdceIjQ+Z5pPFxHz8oOuisv/dP+G6/3a14RkCMIUXvil7daMW16hYf3Oq5M18t8hkIdDEn1&#10;PJvWwqguhUUeUFUWM7MW19dFudo0KgtMx5n2sabZ+cPewRcTP+Lp7lZylvxAEECzHqjgjKATbKiH&#10;TeBzr3puYdNbaA8P/GbxaH/vOIU0Pi1kJLkUx3NSTGF3HEAngKuXvCCxPR7eo6biHOOC+GdVwVkD&#10;ADlHFc/9ynjAkm1KsYmMaEVHDko62obGTWZPb7QP8o+FwmRjdMAoh0U4N+rh0DDo6ACl0kGd0QNO&#10;qVSTAG2AObOUqK0+7GW0R8cxhYf4W5hBDg8MhwR7GXKFgSq6yBlqAOvrUAZJFQ5+FZlDKyaxzQGg&#10;Ci2lIcq7vELI71nnUoRyhCs6E4EqdIz66lklJaNFdjgpB62qyADwAIZCwFT7TpSBhdKq9TQJA5yx&#10;RNYEOQ2bqcCJqzCxSgBUhFuVzpHDtIarK6gJDVTx369MIszQdugcDw5IwGMJIZeMS141wQMmKRYJ&#10;hHQPG3nOoFbfWT23s3ln2dei6Jl/DmoNb2z3XH2v3SFAMpi7vZSTNWydPz/75sojr7e/+g/rj16e&#10;HvQ25hu/PKhfqzf8sGbJXPDceT/r7Nx8c+byZ4K60GwhJYOa62DbgQFcUQUOcYsZAd0ttB/+8IfY&#10;vnr16t/93d9Zh1nQCNwvvPACeJ+s+cY3vqGgXiUx76ecan3IXq35NZYphj7DBPgho5uasbGhSR5i&#10;d9mLdC5P0gVgSkEDVe+FkH5kPm/YOdmlWkM02pDeaAndMCjHUyM+0CeAgAcW6+CyPUvnqOPcmhVv&#10;kUHhCQ80UtRwBgBVisrcQ9a0PcudJpre8+XHLHEmj68t/+qfT11/vjs8T8kjwUzWZJ7pWanTfU1v&#10;7lidaYzb0myFBxiQlM7q9BiqZAHLR8oaj7ejNMnRwdA187BBAKAFFZ/QVHWaBDK106hfbnUuTlnX&#10;mf7v7+Vbm8mxQMYygl0hFMhKX6NduPHcw/TMzwQlT1g2vQswnlHSM8/URgLmP3wRKkgwYN4nbJkT&#10;Gq9VmFIuVFKMGXtbaY0C/koTPPHYlI4Eoq6IudaLsQ4meNFDwUOECByY0UU9FcFA4Q6X8Ivhvgjm&#10;tydeqNTvpvkjgDioFxWuTA+BXI1QGGYSf8Nq0UU9HYbSjCLwkIDXnWaMIjwYWkJ8NBXRdH+QA+fw&#10;MD2JFHRHMXgLWU5FohceNBEEwwQpsmAVM4al+SzOC5J4elaNncj63Hxve7ORXoKadMUbweNBR9Kd&#10;SlEl9qhIgScEkxOQWe1pj8Fxhh4oqnAFQ5RJAb9QLpp8/vOfRwhLmEGrUIEzBIdfU9iOvDE0uIpg&#10;BwDC0GTpeGoBEsD6Cnm0BwbOYBt1ilJDJ9BGpVb4+YYuPMGaI1I1NuDB6SO/sSX7z88v+bky5jn2&#10;8saarGnHNn1hutno9vqNuRIlzfXcaV6rP/Pv1tcenUpvSPaY33DQ665srNzd3JQ4MTD9yGdar7yU&#10;XmO7kh7sxCffiIUUBjBWfBUP1mcmSb/1W78FzFAFiTdLn2effZZCPM4WcRyAjlQNg41QaKvmoJZQ&#10;rPo4AKsEDC2R6WHc8mv7SwqYnWkYoepyzeoZ3fDek6RDEArhw8pVAGUdQ2R5rtpU5VsvqqMNbiBr&#10;RhPtYcP8gwMUYD4voxvvEmFUWsoztEtOwmckb76B+dKKuqnJydTITEYueSm24H//haOh8v5xvW8M&#10;NQ8BLV//F41f/aDdt6CuyDnoeumB7BCvB/JAUHEoluCL9GKVFgmAQoMTD0soaGIwuqZZPp3yaJ7p&#10;06ZLlTZz6TRcwbIM/IThPRGytHLQPXguDXY7Qdt3m95Gi0oe/KIwilAxrXNVCXjzvhKC1Bp3OulX&#10;D2nY8zC/OQHGcSdGDsbUSJZABSnlImYVrTJunQufafi5GAejCeCATAjHtxhBugxJac/lSIfjZV8i&#10;kacd4jtmTEhJiJkIc4n2ZNY34L3nYL/b9jjA6LMbOtJ2Mk1OgWSP7EIDsTcYUhBTPUO41GT8hC1w&#10;FZxTrwFjsBkDMeo04QR+APc7IIEZ0QBg7iCHGfUOBeNTwVAkZhUP/Do6g8E/gGS17EgqsYphzERB&#10;DcyO4AdCLoFhACnE5BWhdzFGAQxIaAkVHat0o1zqFUCSNOCD5wKvUo3jDD2AAR8wwBzK2HawuOD1&#10;yiuvYFV9QVstUAJ4DIRdBE0FAESITKYjPCqxWu0YZWC68zRgLB55MaTTNPKljAoGNXqBD2cABoDj&#10;6SstGSwyqCBLpd7qvrD8bzrtc3t7O36+aVm5tnbOvCZ1b7fcvXDPpjY9yx4GRWJ20J69ONx75h+1&#10;l75S67fl1zuH/Z29gy8uegEZ9EmE5B71xuxjV9pvvNLwwc68tW6WxpTQYh4DIVQwKabjjWi45bEK&#10;RS4iXL16VSuY2P8U5b1z2KIK/x4jIhcYeKg3hmEVMxioIjgQWbm0vv8CEzAckQUrbGCPV0PLHyzm&#10;CELS4O1UWrjlUY6TXKmBPDyEX51EohcqBoVsRzMFf0QefUuNPCpHQoJVlYjijXtYB+OcRcyhOe3/&#10;x9yd9FiWXAli9udv9Nk9PCKHyMlz5JRFVpFFUqVuCS1IG6HQQENqqbXQQmpIP0ELAereaCFopb+g&#10;jZYCBK20UKkbRFWxm8UiqzM5JJM5RETOMXn49PzNT5/Zcbe48Z67h0cmC+RFxHW7ZsfObOeY2R1e&#10;JFo61Iq61nChgkeTRbChDVI6Ny2w6GToAvBVCn9AiXO62F797P/weaDe0APEp+5iOA0H3kXh1r0U&#10;+dPngUJg4yytorLTh/dT30O95GQQymVFIVJCYjmmZY8AY0tl6dYKCAy92xSralPNwM5Pw+OIK93e&#10;Sx4Q9SRtyhkrq3lMJqMaObwt3B0b1e6c8rh3rM/S1u2F2raFHoQp9Dya9koXrdKDYWZVup6fCC9N&#10;8wXCOtTr5YhCFSxaSw2Yh7d1tRE4j165JdVj/ZR5uOA96napC7e+hZo2jXN60EurBF/QRgH96bi5&#10;WPcd0Wu+qZQSxumhY4RIBdjEgkKI9pCgQDUsFTMeYI4qfmZyCdIBxqibh6nCR5ljKIi5kBs8hIVH&#10;paGbomTWmKHF+LgCA0ClGr1A4ke98axJvY6QGLQODAdyYI550jE1xmoiqnuzNel166308SMuwQPV&#10;4yEEL91VOuISUQdmgDlTFGaqsTuYdNYFZEEyU8A5orrDYyNL+BBlBCY61JFyCILPEGemL9EYjimD&#10;q6qkcNIMfmDWF0Dos4oh6KpncUh0VwNADZ07FDAQ0xH1kLAvnMSJ4E5RNKmMFl3pbjE0nXjB8iM7&#10;QAsLL04m9z1chAN3gCXe8aBv64N3mm/UZb5ELmfNp2uH3/kX/aU/kkFlzXu98e7+4TeXx/KqGxDo&#10;sqwciQffKGlsP9X/+MPOzhsxSFGU8CxlSBo8h4yM4ogyDAqhAUw61BjI+oIhheBgDUoEP6Iu6NNG&#10;+Aaj0B60jBsYIozwPRjC3FQUVL7KGUv0Dy3S8OABXZucYVNE5VHcYiNkOY+W5OTGrb44B8M9CFjN&#10;ecrUBQ+2q6gQQoV9YYhUrW9y8fxTX1Qkq0Xm459UzVE1IaGLGtjCQLHuZI7QGBWJlsKvY4ZnHeHU&#10;0ZRFgYkJ6LktuTMsNQP/pJd/KInT54GWb//frV/+7/2+tWaJm76ynN4/EXr8go+8mX7BQIzOUjKM&#10;LRompGL2o27aDKU4y4UsFNq3nEk+6iW2fBdHuuVBbBzAoqPoZpfQwzZleKMgQyBh4bG+1e0ffUNS&#10;dk9HBPT97tCy7gY2XzQkeH8404wBrGBr9fuLdV9g8J3SoSgQAxIY9vSqwuOWgQ0qzPDOx/jxaXbB&#10;BvExmkTm0DklQBuyp4w6d6Qu8ZFeTfCI/pXdV49S2L+N8UxL5u9iXoyxhPwUfxUrPdm0W1sfNqZP&#10;NVtprYaEMySUoy8tEecESR5yPJuMhBXEQ+3g4dQx+hIq4NUbACaPmDF+6NCA0bfKwHyZP7AIDGyk&#10;lSkpZN5G2BNQ8GBgA0YIlXAkdA1vozoWlxgu7IVu54kGAEjUlRVsA3pWc9I9zHE89aAKzKASSSJV&#10;5R08vEW2JhqimAkktEEElxRCXaElXdQ4h5gJxdyRvCI/aBNd4CQmr6NDAcjtKK3m9WSc65oqgoGg&#10;jmciOxgU54GQISgNSzCUykAVnBPHoVfAQ1X8gZ5xogY8PlmBrkDGvAq8A4zhAIxmREbhHlobjZ3V&#10;91vN7VE/jSAdzabbSynTTIZ9t0KS27TTvC2FCWvNZxcPv/0/9TtvypqI+Tbn/YPeN5bTr0F4WoGq&#10;IUGFZgiCmeb2027EDO586jUVl/jnDGZLGIMZA8FziHnBGaQjZKcc2ha4PXyruwK1w6ZMNDxQS2jD&#10;ma01waz1sU5+AQOliSaxQZkEwVJkbrknBOEJjGinFAwVll6lECJoCjwWqXJn+AbmOQblOGvVRT0q&#10;toXISxaVQcVcjSwqw2m5op1YapEgIwIAk96cGdpiPajjjWkiTdIJtHDK94FTE4Cy9CwMKyAX051I&#10;qFKynRUrXRQhcVkF/nLlP4inavPngf7V0lv/W/9wOwXxcjDG2B5Xa+gXD3weyIcOTl/ZZBJ5ws6q&#10;bKccGTSsojczcxHmVObsMTxYy8ixukpDLE+T2Sy6OIcH62VP0gJLmJMwckRottpH3Qf/QFerqvHR&#10;QX11zfKX8bQa7RwlwkeYE8XEz8NpeGN14+NWZ9+PTZqJ8kJHyAceZ9Ve3EIwPbS34P2nxz33AYlN&#10;qrSgyRThwQkMPIx/oOKCIDhRD5hocBZyClEODeC5OlypSPfoRUyt9AMejCM6OqtPs+vcumxTtl0b&#10;9l6NapohC+RGrAgb3YGLEfIQnJQfUaloAzAADBsS/N5cEudkQYFcCp7lM0qBOVBXH5wEhuo5eCMy&#10;cpnBFDuqwCoJ4hwRHH4FR/iMXnjgMEagEU4QkIXuDB5NRQQFrTATjdQYIILbv+OjffMt5ohWykHI&#10;2aVDL4ILzboElcipumNbDXWhEpG9KmaQKx5VmgAHaWzAbM5uri3i0Lx6Ghb+0MKny9JrvgBP4v9k&#10;PyL5rS5MGZD4CT8PDQQboVXSCX9MluVLAlKplOAy9KyvMuDk8Hk7FKsBX9gIK2vVpBJOz6i68bd+&#10;9efD/ja7wEkzqlrLKyztUTrJclJv1lttCvUJ6c7zrcNv/4t++5u1aZoc0P5nh8Nn6j7BB/TkoB8l&#10;5pY7saTsJz2Hn3/kw09mPC4pijeSGhsogg+wk/4X/gFMgb68Ss8/+tGPiCBwe1OFv4XSErkcEACQ&#10;F7AzRfEN9Zatl6d1JiMYQItrOdMV6nK2mRO0GJCrAMg9iCrMYACj3qDDWzgSAHqASvaFkxfJTCxo&#10;+lK8AtswE4E+o2yrgw6rqdrI4o2Bx5kzENwRvoEKiuyroBfMtBHrTszjCqum0WDkXb2qbEcT/C+9&#10;9BKi0UQKZYLAJlaDYYhqry9R/v0nTju0rb2frb71v/QP1uJVk4diuDNUb/iS8/FwvN02IB4uRY1Y&#10;6khPzeXZeiqf3tqkWcuctI7MOZjSKde2I7+JGgDGlQWodCvvhuOqDNuHH8S6ymtOct6w99yg93p6&#10;C8Xv3faOfR4aUfCcA1EDmyUCc3DOoqIGU6EoLm1uv5+91K2+NIUULFDUXS+XiZl8uMSnfWOfK9KX&#10;aautAVM9iwJcGN3gnP85iOPM30VELJJFl/At2KqJM1AV6grl0ARpOmc+lfGW0D6aOAVgVPCAVTkT&#10;I4uN/cPdl/I7zelJSEPLeAthSW10cWjKAe+gbQgTlbyWoitZyvAQpMR3EQrDYCAJ9Rrz1KIM0lBP&#10;4uRkFoLMnyEHjDokzsrgI6wrEwcPwWH0Bc+USIuhLAtSDd6QAxCsVqkEckPdAgIeqlYTYFHgA1DR&#10;ACzpR60hyQEdMyEaVTjCc3RxYAmTqIR0QQ6ALs7zPERT4QpAyMjidGU+fuPGjcBJXsyIOy4jUCKB&#10;Yul7ZgEAnA4MMKgCJDAEcNQTXIEgzpSGkGBK6pALJLuDcVn8QSVISi4pE8O6z/OAKImYQE7VyuXb&#10;y+/69c1+b+Xw8MAaIuVOn7BPGy2+YO2nHmqeCcq7IqPOC53Db/2P/dY3ImvCrnn3aPBCczhDiXSo&#10;Q0VpiQqFe+zo0xuN9U3xRxPqkSpAhj/Ms3peDR1SDnkJK4WQSOxmGou8ov8wLougRYFh7siaaoAV&#10;ZZ5H5bx6nHNRRA09tpNpXAJGS9bUikpho4oEXZe//e1vPR5sYFI1xkA6GEtS5N4BQ2kwM1NhMrRE&#10;UVxF/pOnUQnkiALWl060hpdizyB1KADjLXohoSOchqSwgIHCecxjKLBQDOSE4vAqd3Z2AlXUOwcJ&#10;+pewRRKkkSutX6Lw+06ctVajd2P97X/Zv8/1T951y2LkTVqPydUb3eHYfc2zP3QQC6n46EF0i/2N&#10;7OvsGl4uPBilYk9RUDK5KJO3N1VSYthAeFD28A4vcQBrtO509/7BwtS8Zjo5PkqhdCnNfzlQDHtx&#10;oWqkcAg25j2iTbe7t/30u354mPPrpTcPY2AFhx3RcL5AiCrvhhASndOs+axoAthhuQRm3vy6wIz5&#10;aC0hCU7kou8FaAFohcK/AHZN2NAGjcUjV6Rw2IfMP7VmumqJ4/n/Lx7c2/ETiWvr6c0TbMCAboRI&#10;8OIpl8VYaTJIhCQDw2FE0YwuWhMPWXZROMp6wQPAIIQESzAHnhM+H/2jV7QKiMIWYCxhAEIHA8Xg&#10;wVWQg1yAgENHBi1EUXS4rKLXSxrY2dmJGZLxTz9GeOkOg5EfXcwtJIrJoO8WWgCgxXBw4i2YVIZT&#10;KyRaXRIwKgkeeC4+605MaB1UimdTRhyam6vHjwRPauSoAvKLsUUrBvTVCyrq0telvsXh8aaMlkoa&#10;oFiqCIbxc3HKhA1w8c/z+CFOqCsT9QMnP9p7YMaZwO3NoMWZ2p0lH0SgL1NpU2hcd3aWD77+P5Ss&#10;Cdgtngf9SXPUv+p33B8lhlVoSBGxntTmpAzu967jzU48EFC2Y25dgQF5FMdjrijHfAUehMRu+pQb&#10;rEQ5QPSkDTiZxhkwX1WvTIfvvvuuMis8hsZcM/VyeBT5A54tEGEGZaAZbvyTD4fXzXQNQ//iF7+4&#10;efOmLvqKddVEVRxAR/j5hrETIgQqaMON9UJFJdHee+897k2HxDfwVTpjQyWElKMGIXkRqzinc9tO&#10;VBS7tQEv+Zn/hSHUlINQtlUEB5ODM61DpVDBzxBWn3wVw6X7kxZ+r/c4TWT7H6//4l8OPBVVS5np&#10;lPv0XLl90WmjfTSYrLfS54GKr9MmG4QHCBWlHH21GgCh9FTODwQyzLybqxFZbTNSpcWTdV4Mj6JN&#10;sWWxfjAaPD0e2h9IDp1erM6fT1MOw3OOqg8FD5zGAQ+Em1st67Dx8Ub+KZfUHvi5TiEUvZzJb5LF&#10;p3kqp3+YugpEpWClLIo5OC5JKy2pGDWaSj2/EWKoK/XJdyyMS4MVwJl+VjpGAUI0hElsx/1gww5C&#10;eRS3CU9KN83tq+3JyBox3aRRT0uo0YPBoxkOl+rpjQacGSvwQ1vlViWuRA0AYit9GmAspcZLFJoi&#10;skA4w3zi83SOD6cyTQI2tuEPnVOCIYQBnIS3GG8KABwZwUN98jRSRKXuQc5ZX8AK2dop8iYN5xeI&#10;yUtMCLUqpAlQuzPtHk69t5+f0CqpKGQPYXFFIeE5eoW6glwBO7OAN/CIOoRIIUygEXEw41JA8c6J&#10;JphLmD4Tz3wl6uEwBA/GQt4qJMUykBpNDoUgRD+ICk/OAQ8VTUY9fwjrYL6Kbb4MJ2ALJk/btDq3&#10;a3W/bWLD7T6CW1e2prX6YDS2rWog172uxvMnC53V3eOX/7t+233Nhz9xZTG63xu92JD4Z4kggTdS&#10;MJm4LPKCaFx5etw9ym92vuCSh3AYi0Uhm7b5YQg7i+uca104krkLQSRgduHPP/nJT+JbfTSmX7gT&#10;HuiklN9//31e4cAe0gF5DpGT6ugebo8uT6BqL8MEw9wD9dgCPRMbYNK5HSuBRZjlioKSz16++eab&#10;Ya+q1ZT5AISxknPJzZyFMvmPINjihLKmjLWzsxM4VYIhF8zkUuAnCEGlwBzYgJDUYQ7wOOc/LlWe&#10;iHr6BxKtZiSkPq074y8mLUl5IN6EEcw8kRGrGH+vK06h9vjDzq3/a9hbN+yqbNkUdQfvaDT1baDq&#10;54HAcCw6jbAStzbDNppogVI0sY2y5w0EelZ0J0SXR/CfXgBziP6gAu1pi7+ezbs37L46GrqR7vcu&#10;PB575Nf75DNdBHEHWsqlCzfFjLMxpsnW/era/fbyp71js6eUSlOmzzDKqXAaiGGARxQ3rsRfPe3Z&#10;2m3mWwX5TAEGDsTFUVSusjEDGZcAaCMtpk/X00kjeWVj/BRCZ+IBwJuRoV6iSXEclJh6OePTosrt&#10;yMVGdzK8Mh5cHY3TN2gA4xBk6MTgETK4uJGsjHPdg/MzieIOXdoo0yDAwo1LPIjIWlFXWQRUwz2Y&#10;ElGkY2aqizKwsEvsWWEgIpT6gMek0VuwBc6sobT4Iz4kJCqswoY3SPTiCZBgLIZ9QYINTerdFJ/a&#10;ruAt+WlPCHXUHUI8F5ziBdPjxBGkS1PhpxQ0waM73hwRjnk+PlHEAxXhSo1LvUCWvpcvhOz6Qhi8&#10;UR3OqxhwotUZGNOIbvgPS4Ug5NIr6umkhM4qkgvKkNO2r1Wub79db3iu28PASW+949606YWf1unz&#10;ggmHB2vb1xYOXvjvZaKC0xjtjxeOjnvXW2ff08U8EhSFVUYJjTVW1wdffGp672VcqHAuOlMCKwMD&#10;r1ch8dgCKXi+cWEZJ41JJOZPaqw7YaNnGCCkMb6hrCBrclcdQUoYCo+lAoAzgOcG8JgHcAMZK6xj&#10;mWvcWQVCHhRnEKpH8Wc/+xlJq2ZSrwZmKWe+oxo6cbZEoRZ84tYzOMGwjr/85S89GaQGHhTZDj8O&#10;JGiV6+KWKsyQAFA+tg0rLoRcwNs40SvyfZVn5KRAfu6m5oxbVsGijCISlpsigy4c0uU82GVqfq+J&#10;07qyc326+mxn91+PBycvaSSmZU3v64xrS/Wa5WY1dVCTg5ZBcQuG4cdFTpZTyYRqgAWAyCXiF5j5&#10;At836PW1kIq99hMYs9nWnd7Bd3lFesTWWHWDcz3t1QBmZjZ2FIQoMowmNUYCn2g2ltsr73jvwHeH&#10;JF71Ir0ucQPS/Kr0PSnkpVLghAeGwDYPpl6uQ84gZ/6klOyvfKuMLq2zHU+vNQGDPw76RBQ01uER&#10;jAFGd4QcETFNRDwwAzg2slUK0uU+awpZC4cLk+XR4IXROO2OGhK8M5Kl2atBZTCoh7kcpxw9/EuC&#10;023txIg8YvwUftwjYVDqhRxj5MV5FCL6AI6bjmJH+AYVRbJ0FtaDAb0cwUYISCyaLIQeMpQfSzGZ&#10;VUMEetNLBAGvY1JXXh8EttILjCYhwBmwX/Aw8eJhsVuLMVI464u9MJkuapxVFjxnFoIHHQE7aNiZ&#10;ht944w3zEsGFngVHdKESGliZos5EdZlKfWmbeomMkMKZworIFEiESJkhlDEYKRMPtIGly1Cch7GZ&#10;4dWD7affmoyv3ruX3oXnjUvLS37hPo/f0sOKvueXn7oEQeHNAABAAElEQVRX/8nJr/bmFvu0e4PJ&#10;4rB3lUoK7FwBtySV2zCforD5zvJKutm5upEmPTnQyz1giEP/j7VUlQJPsGzV91vf+haVwk+T1GUN&#10;RGMuw0aoUC9gfdVgRhPLovhYcgAAh8XZwsrSrUGJEyq07GTSv9GBxJmo0CWdrMmU85aiE94FG26D&#10;1ap0EBpxFGjI7+zsSHhB5YMPPhAq7XmUFMhRAfMKCsQtopQQszF0OQlCYjhsykgYs+iqifRfJarJ&#10;LEST4QlPtem8MuTcWO60Go4YjofzgC+o//0mzjQ9HK684bvRnft/NR7KT+mxHT+c1/NsXG1xs/1I&#10;1qTussTkB4zHmYps7CTzCeXMoDJsby2gl6YCdl4hYLxWosBp0mVNgDjuHf5xmrraPD4+Stusno3M&#10;y034q9ShxY89BwOD98AQc5ml9V9aVFhcmbbKl3wkLQ/zwBD1Fav8REKKWZvuwVLCbLpNjBymUVGI&#10;XjDYdEUrVYqMOQprMmZsPpsSw+CYoVKlqBwAkFAdiRxyIRIm3nEbFYBWIxnbuOLNXC0LcZJ4Aolh&#10;cHj0wJsco/4r7jQZgZKcYS9DUEghBNsMAy5lSgvy9GRHY7S2ee/q0x9f33nn6jMf3b/9gpk9rRoV&#10;WNIXadGHikp0UI8ZbBvPRjX2OACFGFRGY6RMPOirHh4FsjiCpUw9YWY4Yx6r8+qCLWZj6CKHFpZi&#10;zAPWd16ioGKI6stX0+C033C47+X6pPHTyIUlxipjHleAo69yiFZFnruebA7TAJHNzXWRO13CQ3zG&#10;cuafMGAVhyFsFc/ly8EM/ktQUyAUKpBoDVWrVIMHikIR5zQZMxX1dBuj8vJ0ZyBrPhu2cqOz+vl0&#10;fNUeP0nTneNaY9Ja8h2xYgA+0mw8GL/2H/eWv187+cXchAmfd7vD7cXhEtZmUD96SVeMy28F7mTc&#10;/BlbG7ZudkJCFiq1hCIpifj8o70vugpdhSMxHJ9kJi6KkJRmDQQ5vUEBkoAUqIlLS3560fMF2HXU&#10;C0Kq1pc/cGbLPjV6GQuR742dC/Bgww5tMe4MOfhRkWykXvwEqwWGrmJabFlJOeq5pVU10t6kDKmx&#10;hA0dQ1iyKxsjBKdJmicy6pwthioktMTDpUwaK7SiQEZ7uZQzn1BnIGcuWRAV3bEqRlHyl3DO33Pi&#10;JJI0OVx7c7FTa93/N+PRsvgy9KUdn6tt59dCKkKzBJ+iZWJTccx/Szu9SykpQuV1GJOUDdgCc3GB&#10;ZwBgadGLAzcavelkddD1Vff8fdrDPVlzsdmSoowrwAFfcGKAy2KAlyQ2iLY4Xlr7m8O99J6oViGW&#10;e0lpBgdT6Z4kyuMkEU7bwWkFE5CJjfThofRjyFrTM/d56x8JBzyOYICksNFJ0IWTg8KnYL83whxg&#10;YOBLLwDzR0KaD77liMRJFkiMihCtEEURIR4f/OC22TDg+6P+GxTJQNJMYNMlej1CcUpe6ZAU06WV&#10;/StPffrMCx8888J765t3Gq2BxyY7S0fdw83ukUf40jt/+sIGp9EiOkSkFuP4vUHlDCb0gCtTVArE&#10;A7oqya67Am5VGtghlJpgia7gBKwXKlU+VRINJPWiHiZTJnUVbL5MP3ohpDveqMaORbrFmZ+tBS8o&#10;IIqicugHpDJg+CP5YSaaqgBgKGFnZ8dYkHfJ6zCjNyKCXAhOavXOMxLp/kQHrmDWBZ6wNbRq1GOe&#10;ITAcKgWAHOpionowpMDkE5GbAxavPVPTXdv+a6nEb5xSrKnW4eHB2taV4cJi23Ly4VFrr3X7L/3n&#10;w+bzHi8s1Ur3jvrPN4aPwJbmSiEhz99PliH4FbV7GNCkeXz4ID7FR1iisV2EcsJWej++SD8OVGwM&#10;0A8PsVoSvgVxlVVLaeJsyAHT5QLUWnVkAm4DTEpgGisqGFxK85ae3IMtQrp5VLqzqbUmVBc4NjDy&#10;GgWYr4KpR0WIIEXwoOyJXCp6/fXXA1KNdZ4dV+kZM7gllzzqzEPwxpMJy6PK4FJjINvW5tVVnjHJ&#10;/03LbP8a+NWmS5aNuxjLZhISszAS4+uS3YH9/hMnJqw7B5t/0mj2W/d+4iE+Ad5bzY3pOK0OTqMY&#10;k4cbqRP++ITlQ1VOlfRrZPNKTsCWlpvO1VFVhT+zHA6KkADb6nQXpy8O+y/IaAbq5PgwfYsr/4gY&#10;m+ledR2XaBlRHIsf5Caz1b2F5tuDnt3dtEy0DwwzDgHHINFFudhMdrQBZVWt0uqJAxkAiaW80gIc&#10;cRAzABwk1RcAcsqWs2DoQY2CJtpTtpBEzgs5KmCAU6v6BFBZLeHc7SkzapW2UzgxbmNWuPfggefz&#10;lD1CJfFDAhirGHOZTSGXyzr9Rnt33H/Tx/gdQk8V/ynPFpdW8FPftNjc/uLaszevv/SbrauftpcO&#10;xqN6r7smZdrZtgD12UG62bu33WyloFAYNpzIyAQijmFD26hgNbiNJvIGV8EAZsIuZIfKocYQBeYI&#10;GGNJF8NbU7A6c2YOgkeeQ9QxAzB/iWe9Ym3BGAzmx1L8vh1IVDAMSWY8PQqBDcxQO6GUCegcB3ic&#10;KzO02brRLjiSyKXxz+sEF0JBFQ4DEiq9CEUhBck8h5evCXmxpwuJ0IJZ1BMcnfFPWDXVlEmfl8d/&#10;BqR9iAUvah+srP989cqPfQF+MlzrHh8R2XwQ0cbyWpqDVoc4b786OXz+n08X8HkyTLQfehVr0H+q&#10;ee43LAt1uiJaSMTWFKjJzc7h3c81xRP1DEQD5I1UBL50v3whHNKC6a233rImE7vCUlX3Y18GhT/c&#10;4zzkTMP6eAYpR3I5iQ234F1Sl317tsDweRg0QYKcgX8xLa3GCJdDAragImvi03gMi7u0gypzowsG&#10;cqFACvzoo48iqQOQYjFMahyGw7tUdgbDqQKzEae1qhN6g1yrm5rhk+cJdXE9jUnbCAGzEIoN7Yu7&#10;VFv/IBInhnLu/H6zsd+8/zOPXo8XrDsXrDvTEkkgMyZPExLFgZ9RWfiuUU2hjCoIyRNih0JV2ovL&#10;DMyzYMjmN7u+293/ZqPuY8R5injc9Yt9+LFxKjoAS/grQVYNz8OJyI6QtzIWm+/67WuxejQeyZp8&#10;Sz3kIB0xHmBQDsbc9RQu/QynDKqyBMGELQes9NhZ3ixy6cBv7OImNiJ52KE9zc2BE56YT/BINQa8&#10;cAAz5nWnKyiDh8RS/kKYAYwNmNMUxIU1pady8pvOiav4fITWnP4hURnmoI9G6/7xwau2DK2K6YHf&#10;awUiWaad2PpoZe3B1WduPfP8e08//8HKmm9nj3pdmXJjYerxy9VsRwhjQHoWtXv/jmci0vdEMA8V&#10;hETAvJglhahxiUMW0VerM5Y4CaEcerkkr3pMgleTFJIDvbPx4wBPP1QBA+AAAxmHS93FUKoL0+sI&#10;yWn7uX+hwqfuCrbAPW028SWEJTUQpCkOuriClufAEoQEJmyoAcPK6skLTL2Jti4RVuLJEfg9XRJb&#10;cFQReHTBMLAQTRmqc7l8XAOuMEB8DIQ4uIIQckrTCgGG+QyJ1IChycdhvbA9pUw/fre7vPnTlc2/&#10;8eMBo4E3d1kt9fIWivW4YTNudNKdj8oQr7vB+cJLR1f+MZ0VAhj0mb2VSfruwbmpo0BnK1CyeM2B&#10;OU8ytKG9str/9KaH6k2Hwaq0UpGiFKiXfSsILlWkt3BUGYhxaZjt0NW5aiyVmuBXGaqewU7hWIWB&#10;CWQC+5bWT2B0sbxDws6qvgozHeMyjBvM8CIMyF4BHORIFwyAD8awJBlrhRkVeuAJcmTA40Hm45Mq&#10;dQmEOJE1+U9EG4rl83aSsQ1GHiUCtFoh5F0A+JsarXI5VEGah8ODT0oLcgC+3AEhR421vkGNTxQv&#10;j+oPJXHiWHDtb/2wXb+zcO+t7mC54xbjYhqxFESbACg0fFRhRmvxDCpdgDd6naUEY+ryiuArolms&#10;2YcDCXvaah/2j77baropJQ4NJ/1jnxSBECQtC+W4UsBJlRk8uOQWbsDUO295KGSQYyAcOob5cw8/&#10;Ojo7EuRFONOEOj8MqZmzhxMTmVAGKBj+BI8FX3pa+PTmX+GBFI9InVe6WrHK7WDjo9agSaZR+gSE&#10;ka+Jr2sFhnTMv+CBn2fTbfr5iLx4EkFwGPzn4J9f7LNL7BsxaVUnae1OxnbJrmBRjj448HTxgvy3&#10;9dSnT1//8NkXf2uV2Wj1R8N292h9MvLh721brWurK6sry52l9KIVrkIWkUSW3bv7nO1GdjGoMC9M&#10;GNjm6bRhdLG1SrYOu4euwgTKuhDNpSFBEEaBmfZSKFxI34VQABPigIwgmCZej+oQAPzgkdORAvUK&#10;Ko+o+tELvehKr6Tn/IqUvXubIRZCnk+gTzYVSpwLRV2gjQgCmUsKgQQGRkFUk9wJJzAe6CAXPQgB&#10;CqG9YD54JpFLADo+yt0TXEGFAagU4AkOYwxSMqKRMgFg46sQwpPdE/G50b6zuvWT5Y2fUdho8NRk&#10;nJbgg0FfArE1bD5HRyura4Na3Q+J5cSdxYkbnK/8o97KD6o3OOnx7uHgenOYfvvucge5qN3Mw1KJ&#10;XHSbbnY2moPPP8o3O5ONWMGo4VrsQj885HK4Z6F0DL8N9UIFoqpGZQDqFSrSJjwydyQYod8he0X0&#10;528SjFY5JpDPUA08zpIWSNYkJhibqOKAjriKsaOSKr72ta8xtCO8C06ua+bKLZ1LqrYNC8AOKo3p&#10;aMTZnpX5kICkCKWgo7PUS41QQahAk/KuxShZYsSpVICHa7EFVFqD3IxEX+IymbVWi91gw4oSkLsk&#10;nj+kxJkixcKt1vcWhx9eO/zVaLK+P130DkTNR2onKcrwL4FeIYwXEkYC0FM9LYjybJBCZI47l9QC&#10;MCnKvCYCojMcEDRrf5YmtHB5pHY4iJc44edbvIqPOoejP8JSDn9++Hn76d+k52nTHmrDmPdBIGOe&#10;AyGXHPfhiD9hE5j6NNuqzNn5DT/WZHtKEwAMKCOtEl0AKuOYwQmSXPxDaMYzSEE/wed9QotXk3f8&#10;OIOJUaFVJ5gliXAs4YM/WQZmZIlzRyGkDIMN3jwqLNaPjg46iws79cbh8trtzurbz77w3rXrN92w&#10;NDOxE9s7Xh0OvGYjPk47S+3NjXXaSQizTqQIbMQleDll0F8+OvCxgrSOwYAmghCHKowfRqd/rNID&#10;BpwLqgg0xBELQoGEYjLHibpP/+gCjBSRGwzjqjUDCmkI1YfOg9YpgnP/6gUyjjQmk1N6yuywvpxu&#10;zMAWOIN6cK6e2oMBNXKSGT08DKfepEohxAkYTcSnBwdCmHeGRN9ST6VIFPznsnt+Ayqo4xYShAIQ&#10;WgEOlZIygZ2P4zEt2SVqzc5nq1s/Xl5/e2G66BXq6SS+UpTsLqmaybE7J0F02bsiC4ut9DD4yWFL&#10;o71+3H/pn1ZvcGrueRGl13+2aTH3EPi009l/kaMx4ogJsR6ibS+l2Gkfn/7uGD3QAAMZIBqNx68i&#10;fvCBLvPRM1Rh36iPsnqtYKI1PEGTjEIhtkYj7jOKBIMrzJNiXkIYcKsj1yKdSwFTigWpUva16WpO&#10;plX3IP3KK69YIMYS1kjhgRIYZlTGgKIK8AZpWQuaVZjjSplyISSBpzDjEtvBJGxgUMQJNzPE4CEC&#10;v1J2xiQ9O3vt1WVB8tULCEU8wbbVJ35i+DwW8x9K4pSe7P3dOhjICU9tf2cw/mh6cLO+uDaYTNfa&#10;afOdosNd5gWLoQuARSVO+18KIuhjhS8A/IPxmI3PCco2MpfkxMHKwvhbZnuCkAEDXXzeHaEcftNu&#10;KmbCy4uHBU6p08MTG9u/7nXXG8305I7VjUQl4aXhmBOA7oWBKMDmg+Jij1zCs60LQWriPTBwzSCH&#10;okqJonSfoZ4ppI5IaIJKXzzDo8aZQ6c5HXXl0W5BJApQI73pG3HQWSU/FrAgcS7kqgUIrYNBBvJe&#10;72B59fOl1U+XN/62veR7kn4epnN8tD7oL01GaRJK6JA78WYE5p3MQKiGRuJebK6hXjtU091718wQ&#10;+HTunj52apJIIgwbbKRTP+MVMJFFJXEwRgo1mJwBC7rOYETkkIID6JV5Ke0nSU496ztmWh/CPVoC&#10;xlgYDjZIR6TJ0UH6CnlGAkCqw14YFxth4qgkmkN3YNiLrWlnYGGpoKaVKtgXHgUUcRhNwIQGAIQq&#10;lY/yeNkrqARiyGkJQuEGS5A7Qs+XRTQLJw1wy2lr6dbqlb9eWv21tYdV5nQiPj7qclJrFpwDMUBr&#10;ZXVoalXdqE03OEeHL8ze4EwfDBr2ti98EWWWqTx2CBueI2RzP1LXVzeG977AV3o6On8CXkCnGcrX&#10;yljznjOP+eKaRCXf2jToqu4aXoeEAhPwCiMUjPwEoawZwC4dtmSidZ6W7oa/JEE0bgahQtk1BQ8P&#10;HkiEhHxGInpQKXeiKztyA2Vn+VVfXTgDonaJjUeX4I1QmU/WNNXjrhDOc8LnNUnASOhugguMPmVx&#10;yPmVzIoHDCvDQ89mBuSaR/VVatDCKsyokNd0/ExuZ0j83hInRfL5GBlmjUfD6a39wbXJ0U57dHNh&#10;9cHWf/Bs7d3RgxvL9VWTSget0aCjKgAkjKQmplqihmiafOssO1U7VssymcgqcVp4SQ/6+vmvRvN+&#10;7/Br7eYL9mwN1HH3QNVi68RmiaHs32FIdDlQDJtwX7f0lta+aHY+tRvpoRD+zec0pc3YPAecEST4&#10;gUQ9FwG/ubFBOVzKATMxUdRazkUESoBTUwKFPINhjMb04g3KSMvZxokzv+R8PDKW7/a+lOVO8Jj0&#10;WUnenFCdHoXQw4Ikeqph/ERmRQV304lbuZ7pbdSmz0zHV+zB2Hw9STRzYyepJT9TVzDDZjjhRAFi&#10;oWN5bc9LKSCNSVJgCjCFC2TUgqhDIUFXDpcg9SKLMyVojL4VqNkiHdJA8qLTLakqRCi/WvPYMjbI&#10;QtsiCx5cMqHbPvYB0wfEcxpmI0RR1GjcujR0hTY1oo9KHQXunZ0d/IMkjqNKGmM0QDlU4YyWMwD1&#10;ZIlKSe6S/KOoL1pRKIQQJQjnCUEiExs1j9VqwTBXiJQ57qy8t3blL71tMvUS8PDadPLwuZ7SBTN0&#10;kuYTNDAee5dwVEs7r5Ung/z04HH9xdeOtv68eoOTo3oR5driwDbIo3m44D63gCjFGh2MqEBY2LzT&#10;mW52Lq3mz/KlF+oxxs0ohyrmXfFc7Oc3oMtYiNJ5mDJgVTpiULMCD+EwVorxPgZgCYBdLBmBzdsF&#10;WocushSv4CexU2qxFcxr1VHqchDWEJM+wcvKXsTUagzShiaJtvoSCFY1cU588jR+K+fdvHkThzQz&#10;LyhWdZF9fYqIgFhlWRiQ0B08uuopk+fTsDKGNYmNBI9sPY/2y9UgSigzCRIZL2THyWNR/b0nTs5d&#10;EmThRqa08tofTNr1Ra5/53h859Dbf90rrdpvhkvS2HMbK592/nTl+OdbozuTBU9RJ8dlA0IWJFEg&#10;qnc21NM+zbp8oqwZY8mmBvyO6IuIb7vv3v66L3gngsLf4X5aJeSft2V1pAsnjBqBj0U1JQZSdm90&#10;Vm61lx74VJwoxB/VWzUjlwqVxWJVHPVcjSCQ256GFrwyhM6OKrAySADyQ2rSK29XQpJuqeVnlLi+&#10;gaQ1NCNL8UiZEp/qwZhV8kjDhiPrTgQOnbHOkDq51IpQWjSf7uEEG7gMK+TnJHxl2+fmzXdkvsd8&#10;nAxvKR6dHiSVtTAWwoobHVspe1c9w2TnKQYM4ng2OA02g0pX4qiMLqeYkt6EGNqIViq5YLwBDp3Q&#10;AAzUlY1YkH3JArQ0hm4kvIgsqbKbntCGFBVS4JNvuz9koZDMl7+95/EKcdA0nMOIU4DVn2caOIFF&#10;TEl+nNcluqgnS/jAYyXKVk0RTQEt8LqH5Mpq+ImCVhIpgMRtADzhOaVMpu6s/mr1yl+1ltL8cjzY&#10;hpg7z6PChue9vWNtPU4cdDlD15NoGsqYSJPdvckr/2Fv5YfVG5z2se53+8/bp30IOk/hohrKNI4k&#10;G8JyPOtBE+jBZzcbm1cMGRwwK2+kfK2huovQXa4NWuRI6qgqGRVRPoazEC9HxhDAJP/BgA0JPMwT&#10;gZCHu5Nnq8mIC5x8L9aamhjUWZqU80yPlGPRiYRFIYvD4Maksy54QAKh6Bj+oAZLVIGKW5su4Zzn&#10;JFzrO9/5jmeJsQGJHWAIiaZMNFOB6KiG64bjIQHYJRLMUdXJPIknrYGNEbFhDc3QhEL6YiR/v4lT&#10;yvQDeHeOR5aNwQc/V3n3eHT7aGgqcqc3OhhOh73+15rHPlj+zqCzsdR6eqXRHYzvDRuvvvIPW4f/&#10;dnx03/ex8ybW7CilU9YT+JlTyqH0lD+eZITQEZtxON1TuMl9xYRpbTg4+uPVVXE5eaHfU0y/upAf&#10;qGPdGYegd4EPdR6pANV45Jngw/XNu35NzI2VJHXOnZE1E4dzTCYYy4X80wG4ipu1MRSrJkTdpXMU&#10;9EIb294eRRoDKTrXahwXBm/IA+NtOLQWx4PYB8ClAckXfSMOM8gpl53hKrlES3OeKzjDgCWH+hgA&#10;CiotXuM2ZyoP7RamvV+YHSa2zjM441I99vBcAFLB7eWHHwK1BDRyWvu7bmemzy/oaLPI8ObZnkc3&#10;TxQpMtG05KpSgSqCDhIsQvMlXlTBShmS0EmYUn3hqsB86UIonPKTf+bdWm9z2jR3SfMUywlFNPNr&#10;ThjhSfwy8xVEaDsZ4NFV5gwnWGUOVJBwFhCJU0RQjsuZXnEJM8GdIUGLYgUmShA9Z1QKXg2wMK7p&#10;P3JPqCV5t7FY7y6t/8LGbLN9bzzyjcYte58eDjyTPZWYPzzyW7ppWmxZQNKm1JUegHjoWPTa9vHw&#10;F/+LUeN6eYNTqDkYTBaG/WuNx7+Ich51muFCbCGkMlNSpd0CP3awe6+xkT4IFzGdNmQaesMefT6h&#10;Ws4mTtthnTAE/DHAjSkdJLDkUfkZHLkKb5gEP48LM1gyWNgUhgCAE6u0ytxkUhA0xAo4ScQb9Qpy&#10;CtASHxJEU4TJk8sPPvgAS3FJRUYlB5a/LcHDT+Y54d74/MEPfiAZazUwzQ5RMUF0yW+xQYqiPczI&#10;xLCloJM3VPgA3qow81S+RA3kMfTkThk0BL8Az99X4jRqjQMp835vZEVgfbkmd6YbmdOb+8PF8eS7&#10;V9uvbvjJ4wXvA77e7h8tdt4fSpmtzXZd5ccHw6+tL171bacrP5je/dfj7n6juRoZqCpMujl3utz0&#10;kRh25QFVgIvLaZPWr1+ZPVnV5dQLXrHhAcyu9yTe9Eoxh0iZ4/ho0ebMaTAqdg38LpmWjbkdcM40&#10;8DDReGHz6k1v2xceSi8wWHWe4RYSpAIJd7RCxR4wByRRgEQh6llX1nRmdTXcXasDHvdKt69e5ccq&#10;cyJPG4CeTkIXKnQdOoqXwV4gL6xWC1jCDHhUdEEICbvA+qos3SN8aDIawajHhkv5W41CFWcpQw6t&#10;vlETYJYXJ5f+pG/G9HfvPoOU0YKioSVIGTwSDH6kltDYDAmXkJMLcr2UQ0WFdCmAdIAxmQWDHxpL&#10;s6hT6QqkQrFCtfKCMszEF5swGWpMz9YeHXhUMX9+L/kAz6ErscNZWBEWvZepC+mECRQvwF+aEALM&#10;98ir4Aj+k2znKJ8zhFoQQtehoDt4fTGcu54YThkwGMEXw4E8uhceLirkN0zqjf2VjZ+vbP6k3tzz&#10;2wnjoRcnvEn1GAFDAyZ54NidEVbWNo7H03blMVlcdq4MDp7/5xJZYYPc94795kBv3RSl1D5hgeAs&#10;yDQcQ0pgFzWeExzt3rEwj+e8NEXQp38uxHloBtgTkjoDHF1mcqBrTgOnTONcbmoa47jiPEgjOo+C&#10;pfDjdqMz+1bdCausHL0kPJeRBQOJJkFDd74kKRp9dkTC7oj6/KwcAwAwDAaj5G17lh7gmWcDXQxg&#10;W9YkCwB+ThbbxXGJiksToxINwOhlsKvBuUvs6cUcnDB6zRP60jUUSC4UzcVNMkL287D9vSROE70v&#10;uqNbe4Pl+sL3rrVfWmu+vzdsN2TE6c294fPL9e9st925NAlsj3rc+m5t+eNh4/m11rKnyxdqt7vj&#10;lfr09c305ZppY3Wv8dp6/29294+OR83lylAxTza1M4a5ERunWbZIfZ6gZ9XrKClCwjulHT6RXdQP&#10;yh8ujL9Wm77Q7vixM9l+lL5Sm99FCTTMxlHYD9GYmrEobJihd5F9ddUefWdp9VfD0bKvAUQvAAgB&#10;cCiEC1b5UslFeIaCCOWMN8CJz5ws+ZEhqh4hBwcFDw+AgOGauBL3hQlNseEA0luY3IJ+cB5RQN8z&#10;h5nKWGJW2UOR4zoHtwDsm5VLldgrtlCWLNFCAleYsdxTqEpaLWuKURGV6ILHZOqSb3OurD7Yvfuc&#10;O4M+kxmcEE0hNlWMZwIadbrPUIEqhA3MGKsSAuxQSWnUwo6hOooCr6aqAWA04wgqClXxA/+ZZyQA&#10;sxrXwqdLXE573fSWUv6lnegFP18yucaG2AE5+CCXffLc1/gK0RDWGRXdYbuYQxQdwhYnCacqqBTg&#10;oVIKKUrAOU74eYgTAFRXDbVVDA/L8VJm6/7Kxk+XN//WlydGw6uTkdBJFY9PZ+iGM3gnyoGcG5z8&#10;e5ween/oVD6/sbjzRnfrP+WMhbSSG5zPNUeP7EWU5ksX8EBSiqIBjpE9RO5ct2GbvibmU1D5JSUT&#10;L2qhTGfwl0b/GEAGNZQgZNCYCsdyTTfeYmfCbqoRwZrziHCCYVlTK8bmAWCGRD0lKweAMivLi7oI&#10;dAJa2RNWb2Eqy3rAlfNER0s0mUal1jO9jt5Aeqfl29/+drAq2WPM7dXgSgCHVmKOkBVsADAiGD3W&#10;oyoZwhDmmeBJVAWOLl/lDDlaZBFSMIm03KnyTJy/+8Qpit87HveG4z/Zbr+y0fRBrMbiwuFocuNg&#10;1B9NvrXZfHk97ZuEkb3Av7fQ/tXhwqtpKy4No+Ph9P7x8I+v+uBeOvb3dlurTx1sfX9w5/8d62/5&#10;cZocAafkk6M521sDuTxTyAsqkRDxwwzpZWZbnU0/aXLY3fujTvtq+i0wYW7Y9x5MhDkuZXg4GzzG&#10;MP3qxLHYUhk7zup9iUzwWdu646mCzNdD7YNxnMkSZnyjR8qEJBhzUwekSwVoYwgpwAAgkISX2+O1&#10;nZWmYzJMfsELTPgxAMCQBHw4cWEATJRlBgWPL1GCvtFLTeIkz7jLkNCFvMgXHhJY5jOIWrCgEokT&#10;DP1UIYNcORsABkORCKQYkfBnAS3L20tHx0cb3SOvrCUTqTfZFEH00telvrBFuaBV0FRaFbAdhDSR&#10;CAnqkmCwF2GOgOrB0LCmQBsI1atE19ACZkhXW6tE58thBb1gwAa2/D5d+qUdb9Pn+3R0JfxByEZI&#10;gCw2wphKAYKLqp9HXq2BwSwFsC6hw4uZxAxnq2IoZU3IxbgoSAhCBHqOQgCglYQ668hvmCw223dW&#10;tv7t8vrf8cd4KTPBXiJlBkrIWSqyEbWQy6izAWuSbAyckHWDs304eenPjlf+vXKDU1tv7D7F4Nmm&#10;X7D+HRxIi6RCDZbwQ0H2bAef3mxsbHNBlZzTfQTn1JrZ/upUoWIj0YYt+CoGrIegZQKRnR8CYPQY&#10;F/PkuLFMEK413xo1xinkSMDGmlydnr2LCbP05lKeZnfAwCRIbGgNNrSCiVR6nifQG/a++93vvvzy&#10;y9QCubWpgmQcLi03W1bOZE0D3MxYZbgoJA6s6gID8RkCh8HYeaI9aT1FYZU4dqSFBYfxfiaS33Hi&#10;5D5WLJ91xx7zeX2zORwv7PYnnUZtvZmeKfjGVmt7yTbtQ07out1Y9KObe8PJRltcqH20339jo3Gl&#10;XRcR2ckzoJ2V1Z8fb6xe+/b24V/sH07qUkDOOxBa1IQlEtjSEs1CreYhgUuUErxgbXTm3a1WWtEN&#10;Prn1/MpK2vpPYc4PQsnJ7bRXwBE1czK9HAAcdM2QEqqmMK0ae2yLjU+WV3x/x7dF8t3TMxkzT5Sb&#10;87an7hZbOHEZ9yxhE8eduYhWtEIgruPIa7n0FHHXY+X56WJuZSbhoBwHDgNeNo0XP1RaDsY415Sh&#10;0vIXJBLYFpVgcAlt6Q5OOcD0wgdC1KXSocYZM5wYq8rs5oxbXfw3IHEbkMFPOaskbHpLJ89Vkzaz&#10;jFz2FN6dZQ/FLO7tXoG77M8kqXPCi0kruog6F8xRCGzKsBnkzsAYUV8F4gNITFYmImDkHuKAL91B&#10;Uo56hUDi7Jghd96lXhDqjpg54+RoL+6Xx7O1emFGgKAEuqqipTci8zdNFI7V80ioxy14BR+0sXnh&#10;fdcLtmCwBBvvOg8hZTIoRVWJwk8POIyApZXbVBkObPZHDKpW52MvZS6t/RJrPv3jkYu0HLx0yoQK&#10;5nCzIEeHyVQeBRhOTR6L+tmks9HtvfSfjRoPP1Frgn2/N+mMe1tP+CLKeQphAgdz2FFkSvpJj9mP&#10;R8P7t9PNzjxABDQRn71CaVzoPGwX14ebsU6g4hXCC1ePLIKNDz/8kCHcp3CmFsmMIYq7BnJI7J3i&#10;BFfnkaPhcM5AJYdBsrOz4yy9ydPSW6DV5KYmqT1bEOnEGDRRkEFxBRhXM54AMxgL0+9///uxPMUn&#10;7dGhXkHaJjATl1un+KQ0lbCRNzgnu5mlMxnVUIsuCiqRnh/15wl7mXqehrRJickBVslOw/Mdf5eJ&#10;U7jdH4xv+u7NaHLko3kLC+8fDP/u3uBqp+53Tp5eqruZP3OP3kzQky3PrzQ+Pxr1J7Wj4dju7hs2&#10;aS1J8+62j8q8c2gUTjeuvDBcemVt/y/2jxbaCdPJCoNgDEBUrizop8nSnP3mxZ6pEf+SFa13U8Q/&#10;trTrH32bjZIfQH50UGvhvsUJxFxOg7cZDKzoiFBO9bjymEWrvTdZ+Kg2tZpO8zi9JJPoiOFAgjSe&#10;05ZrfqwgUcx3BzmHIw3O05iuCyR4EGRtU9sslXL0TUk3jw044KeAGU9K+sk7vTGYAcCSIniW2pln&#10;OIQkwib28kOVMjHS6TIfCHHW4EeFJjihKjCoOBIPjtwFw3EJxth2qfq0MUPEKZuPOG5tpvSf3zQN&#10;+IQqGdpX6g7u3X7ePNtIDoqGED1ovnHjhsHDKJFyUodzDk3Q4lk7VTigmofHJ4TAAFelo3laAq9j&#10;JN35vmdSZmi8wSkIJgAP41hurm2mJ87Sd2vTDAOqgJnBrElNtk+6g46384iqR4iN+Oby8mar3Vuo&#10;v9s/9jDL2bkWKtaMhBQMwFA9YFNPCVhWH6JRCylM9tMkID9hi2IgCYCUMmtudtxa2f7LzupvF6Yt&#10;KTO/lKl9dtRElwvOmDSPRIuOlDHD7iNf/B1Pq58+MEo724OD5/6b6YIY95CKG5xXT19EIU6R4gKK&#10;802ll4IBSGrOZpnlrMa2wXjvft54T/ftsEchogQtUS916VIwzCM/rwYVDhNKlrH4htTCDQKeLEgY&#10;XMgpCxSoqAGgY8Gp7FA/ExAKQEjEr6SoSJxM6U6BGia22ot5KiksW2URW6buvhdzs4gEQ9K4XQIG&#10;Qkfg16rjK6+88r3vfQ+HKi0rzSrgJ5pL1oSTCAiVXkjLwXBKtJiHxLqTCMTXK5IuYDxQC7RaUS/d&#10;i2hfpYA68bGHqBW2S6qeQfi7SZzuTAqKnxwO948H31yVKBbuDWq3e5P9wdQS84XVBi9PuXCG+Okl&#10;VW+367/ZHfRGkz+9ZnM3HZQlO+7Vlj45mryw7slDc++daev60oP/z3fcPMMgTlg82RilX5gMMHqU&#10;NQW4L61Hsb3ZOti9tzYZ7bj1EwyO8/dFPajDO9Wc54XiKXOCMatS9nXqxfpwef3jfs+tkfQoPxc3&#10;jChBAc88BrbIealvflGJ36RtiDwPQEgBQr0kFR2JxoTOPLLgEVOKvAq6QF7NHioh0dGhiWJTqq4s&#10;zqhRr1QDNK81fYWgCqAyVEHAlF/zIfsGrbhM0uVPigBGTlPUEw1dzgehHJ84nw9hiWwiwYhiRI7+&#10;D53FWlTi3H/wtJ+zjJdSABuE9Gw6bDgJYXCieAbmYCKf9cJMUs6pOJXGk6ImzDMWnk2DAEdD1BM/&#10;1KIen7DNY6jW4IcsEGJSYEp0GWjQXxj162tbEmfaqs0/bY0chAB4BbpF+WpoDDm0AEBYWCqEEtr8&#10;mpObyb4QuX21vbb19vLGj9c2P+n7KdjedTQLcCnoxZH4mwDh7HAZhgtNggQTRIOEM2aSD2Sb4gR8&#10;1IDNKXPcWX3fGybt5Q+nkxWP//hV6WomK9QvWYhMmbSRJx8KSPfHU7ODauL0G5yLO68dbf55Fa0R&#10;susXUdpj2qE3rM7YK4SqdillTaHnELlAKsATY5kHnuRO3zD6/CObB/Get2wnPaAIDMOh0oL5sQUd&#10;9eIwuiNn7aXGMzU8RF9m0qpeSpMzIEeOvYIl4T6sU6hoZVYjJbqXegVIOCfzuZcp96BCP/BISNCi&#10;GAEKRctWmIHJcNQCEkUF8MY1DnErp8JmCRhKhkHBHU3vnIAEL63qKEPjEHUsSZDWnUgXrnRHHRWK&#10;VQkJGN3tFcNA3qIWldiLMWglWkVSsH2VAkKx644TnJf5esH5O0icFppuOdza76/Xxm+u1zy/s1Kv&#10;PRhOjye1l9fqf3K13ZlbaBbyURAjDYO15uIzy/X45Woqc7+uvbr+iwfj62vpu3sg3b0Yb7y+0LzW&#10;evAX3V7bnRwDnfkpkTPxAPucEX0S9JMfgrpAtrK6/9lHzzcbV1dW0r6cH8OcHHe9h+9Hbff2HvA/&#10;tC7AHY7LLfxivd/u7az8YrHG29JaR19hm2hMjm2OpaAyzqTg5Szk2QfuiARZuIusZv83bQHnqGEY&#10;QMVnwUMyzwme+TWVzrRChRB4dBPMafYKBabwF4vFjBMV+KvI4eRMMSqiHga9ChUFMMGkMmUSDR5g&#10;UIWwBAzZTQXwA0/pHjhdOqB9hPRUROoOeitH+6utdoopIYsCdUlIRiyd0LzCDNtVPJcsQ45bk7Bq&#10;ztA3BBFZADAiisHtmWgBY8YBjyn2w0kx6Q737dN6pJbxPC4ej2VCgn9uAx5yRxEk9IwZMFX9u8SA&#10;MypSpl9N97uN11+6sX71p4v1g/Hwqclou7X8Ya+7OR759tDDiYguDn0LCRLROaIZVfoFGMlbxAwP&#10;rBLFTFyGCZTdJvaJNG+rd1Z/s3rlL1udTzz4k1LmOS9lBvXHngmGGRyG0yrjMJU9ReVRB1+CLs7v&#10;J1Q6x5MXf3i8+u97HiEwCxj7/cniuL+dHtJPdwQL5wFAfDirSigsIYrWrVu3wojvvPOOJonKZcDw&#10;ape6Q5vSG+/urKQ3O9e3jGo4RVs5ALdpyOcX+UvfQuXMAjBuwLGdUbGu5Q/WPXCCh1MQx57KoFLN&#10;nTGyZBFEDcPADyFsrInbUhlNHBhvVpCReqFVI1vw1bIEhP/DDz+E2cIRHh2JjA3UcegSThqI3Wlr&#10;RAUpFgwN2J6Nh5h4kYUpngGEIHIt75JEVQYzFA4tDyRsYDYW1NCzlIx/GVTBZWAI0oQioF50FTEz&#10;sH31M21AaLlp8BKHHoSaKtqvlDh5J1f67HD04Lj/xsr0xRQK0tLTtPDKcutap/7qepolzQ7ZKv3T&#10;MpjV5uJK0wZgqtrf31te6vy26/MIi5udetngTblz62uLtfXF3X/lgdWl5sknVXXhBHKtCbB8cor1&#10;Cf6mgZU4X/AuyoO7b1zZelaeMj6n6fPuvfqqHzBK60WOUix3HnaccDXu4qWG1c0PSOYzD3xZXpf/&#10;+ArP5m1QMY8DHsS5Dgul5WAOyioBQBXv2wDj1hHINOFhlg3s5+WmerSU4SwwNGKSgTQ8qBCk2gqh&#10;Sqs9rdhQcJkWshpOD8rh0AWhauzJlBQelc44J3ioKE2N8wDm3NwaWsiJQ3YD1asFVJE4yTmyihbm&#10;mUs1uG7URw/uu92SXkoJGCLACZhmkCCdAYaE1q944EqYIA7mkQhsQc5ZbGIIhEpTIYcZAJhxUIVR&#10;J68nReWYS4d+KmBydNjY2qbbWrOtrEv6hc7swIocICJdqs+e7ExRZ5JDRcqUt3xh7frOjY1rfkjk&#10;KP+QSHpvIfmAp3mW3js+eNmnX9PjW3NHopEPspQDLUfUK+ROid/4x3dWV9a8bdVsiXq+hLW3fuU3&#10;a9s/brZvj4dXxkMvZXK/PIznyF22wrQjP68QgZWbWRS7A687Jrz5nd7gPB3m3Nwnansv/dP8Bmea&#10;jSWw/CLKxrS/Svf5M+Uh3WlrWm2Lhs5BIuqdgXHd9957T9Ky+pEJKJ/Fk9PmO9xgwm8FcWmGldO4&#10;SFlk6qfHPCiENiSMbl9R8FVwiVAhcUEBM6yvCx50D/8JimhxSHmFh2iFmQaMBXxCHrzhBC3cspqB&#10;FoSAAbY+5oRhTYXAYBEZzqkXYeUqySxWe4aAJC1dSaKSKzDYjK8QKmACP0IGIPyY4e166RLvnCAE&#10;LT0TJLoQAQb1CAVOSIwyvciuI07U6AWh/SRy4UreBa8cwOY01B6RBEukYybYVAZLv5MzhA5qpyX4&#10;MRlTh0D+5ROnfVS/cndrr7+yMHpzw3oxbcZyGvKw31Jj0Qoy1Vz6AJsRpN2hyWh4sLjy6fHkubXm&#10;yVA4xeOHr0dXvlWfthZ2f1RbWPMQgr0wRGkcYX0BlkF12ukxf9GN2OSxyunC6OD+N7e30wu5ENlP&#10;c/adF096mkwx0mNwnTZ7tk5gr9U/XPSc00JaYrIrx3WEc6Do4KB45knOYFJbzrv+OkKQ1JofhNE3&#10;1eTorDVICSsO9c40z73kWk2GU4HRymXDFRIkjPlI2PIBieFOjUZUYFMDpGBQBgog4OOsOyoFiQIq&#10;J+6Livd8cu7n3MBgTkhyWCEIMKyaQJg1UAJicBZUj1LxEYbG8ure7p3nrVQFLIIACGxQQQ4DbF/O&#10;+lVawQNshjHMOC8awBsRQl4MzLNKb1odRLMHJYhQFyYLfhYa795trG3GCwwmSjQ+3n+QviKUHuA+&#10;+ZA6HaKONAaCHzzMkEPFbMHv71x7uvXczoeb17zm0fXMqm8C947tvsavxenkjuB+s7V3fPg8rymc&#10;nBZOcqFvW9G9X22ROFKKTT8w7iEmYyvNjX11srZoBey+uH8S2P7ahqfmP1jfvN1e/u3q1t8uLN6Z&#10;Tp7OL2Ve9B2DU6KP+cvxCEB1yTfy4dm3mIS5ElJ8U8UNgxPHTQC19rXJ4fX/2hNCOYSkKqLe6w79&#10;IgoNMkE4f9Eh3RrL8IfJCiF6lnXeffddhsYAeEc4QCQG4yu8LsaIVUisisDYORgf7KXdqfzeWslh&#10;IkZgEHlhS8yddWgCyYcZHQ/YkyMj2rC1VMElkAOmIJdwda0upatYq7nEFbYDA6LKQYq7klEC04R/&#10;ec7iT1oKftTIvnxegowuxLfYIrLngOS8AJO9pLeSWUu2gxPb0rmD20szHquBB9vyLgYIEmjxbK2J&#10;4XgyKHhDRZpUY1yrwQYqmI/MKstiRjmiChJyGEnpB1Fg6sHQTGT0iAyB+aufKQ11RG1ck4VNgw2Y&#10;v0ziTKHbQrM7un80eG15umMfSOLJkzV4T4JaceEnYZ+F2N7L+62VtV/tT55Z9RrGGa7mjupo+zt1&#10;r1fu/rhZ37QoNE7Yz4F6+kr4o6ulx7KQQnyKTR6dN6Q8n/Smd8Gj13jvgRe2TCBZFHvFFx+LE0Dd&#10;A1mrd0bju8OBe2Mp5/FRAhrG7KEQwRFhnJtQ8wMFzBfkSbEya7crr2hSrz8wR4GJKG842Wu11gwv&#10;B8BxoxyQSMPA9i45PYCQqLTyEq0qdVSAUFlrQQJDiI8rlVpDlgLgUhMfgDw12a09/YXL8Ap0LR3g&#10;hwqMA0IDAC2LazLCqakgDN6c1XWWunu7z/R79sHSl55y5ckmMLQ64l9EUIC2dPxyBUhoAEIRqjCj&#10;QArIS01BTlhCOfQSAgxjhWgljgKbeqPJK/Mec2qs+fHRJKPBTxFygLeE4xeSQRKNb7CUgzhVWYJu&#10;dh6rzJQyr+/c3JIy636uUspMg9yuFTfAJ2boFrOT8VKtfmMyWu0f+4UpeZCeORIp8EBXflndRki/&#10;3ux5lq3d2e2s3F5e/XR145bNktXNG/6tb723tvXe+va7G9vvrm29u7r5RfqO/8q9xcauB56Hgyt+&#10;DsGeylddZWZ9ZS2efII4FChsUQV9JsfguulrKunOTrQ624tpvPT80dY/LjXaPD10fPoiCuvoGx5I&#10;h8I0RfE6NVRkDKoMjxJ87UyCL8Chc2dq5wx2C4tF1OgFg1BuOQVGyhx+8bGPXaWHpbMppUDOGbTS&#10;iDjnQSE4YeBvkMiC3E/6CRdCVLLRKq+EL8EMoXqcl9wpq0FecieukAYZSHRUoEasqpSHCKISXezB&#10;z2NLHpVf6QEn5elZkB988IFKL2IaqjBIgRIJNgAjCjMOscR8oQrUsWQsmD5CBQPSKqVhvWCIQ8KO&#10;KULoHwbiQ6ijLhijNHkXfvCaAMRjDRggL2aIAKHuBMQSQYqBTol8pb9WmQTHAJZMJlhBOXnIk2LN&#10;C83pJwf9rfrk+5s1XywwB6SaNFhPo/aT4qzC0yMVvHe4sNxadLv0nDWrMT8cfP2/bbrTdOv/XGo/&#10;Jx6Tx8H5iGqwCcRVtBeUhf8kQLKuvHjc6760vpJNK4sPeuYIRoLurA75BXjmm9h+MtxYWvvMUyAs&#10;HQOSpzKzPC3Ji3HCaiYNNkXY9L9ycETzAK5AtAAQA0wuqs6hyR4/pVUzLhwBH8hSr/yghxwl0hhX&#10;6iEvpCDBWMRcSRU21uSMHjPWBCyYhDRltvxo0nyWCiTwUBQSCkTGqkNBOAMg8TvDZgwoAEPIuen7&#10;0WtruqjPCSDdvUbKGfF6esaidpy+SfJwD6owXwro4graUqNwiqRa95gyhtmLI0GoMIOw2hlyaiQd&#10;jRlaMZJVOlTSWkpQUubB3nQ89H3wcbNt+09wgRN+ocFn9Rf3dyfdo0VP2GZ5tYpHzjA7YlhBSDmW&#10;1n4g/dnrjStPvdta+sj3RIf9675S5ee2eA4e+FV4lI5Upq/KUff69rNv+Y3xemNYb/RSmqyb6NIt&#10;JY9qi6ZHWHU7v5E+fed7BelfWnQqMNpoaDiwoJkWLtLCyE9I9zypVZPuvfdi0rDPX048pKqdS5f1&#10;lS0ISF3xK+6hQMo3kM3zXQay9Pv22SfiWnVzaTxa3pnUlhbTTwGmA5KDwXi9Tro0ohiiasGkkNNb&#10;yDwNMlqC/8aNG0IkTwwkM2cwQhOYV199NZp0USMxQCKmp5VZvdF+/uX+R+93Wh0/wg6zm3yffPIJ&#10;nzTkmVsX5cz+CXo1KGpyZjLZhctBFc34MRxsYKKe3On00EvmMwOQKuQV7rqzs2NVKg9xwpj2AYBN&#10;L8j1U5BUIKcKtGDQCwY6hyGSGbVwSOwVZ9YRAx4O0sWTPthQY40owOoFG2ewmSkTA5DS6EGrLpCT&#10;XSV4+uHP+lq3FdkJSzoYLHOjEjMYBoM6u0NlbRrLUNxKw7rACZiYcBIQckdym/xTynRLCVRRqATA&#10;VzlDZQFtOmUawRAcgALJ+wQrTpsjTPfJ0dCzahaaL9snyAvNsAS9fEV2dacCSueLd3rj/mRh3duc&#10;Fwi9OJ1s/+m0e3fx4N+16htGshgsVLGWRPJENzuFG3SSMzUf3Plsx++ZpwWiNZlvu3sieCk9JcRs&#10;ZKyOQF0uFjmF/MVxe/mD2tSdDx97SOsYQ4iZZc0LJAvM/DiyZqGCjRg/MJx0j6o8owwwRI0cnk2Z&#10;arSrwTYflRd7+Qs79CNZAUutyYxJdgf2QMqXErVKVEhdACIoW/7SLd4AAI7WE2YyHvqPAQYGgLIa&#10;qFzGQHKtV2Dg6wqEAuAAYAynBWiOFPjJBeuw7sL4qcXpN5+9nn4vKchhWBckSAqJemgNOZUAlAGQ&#10;UdkZWGHysQUYdMEJDAXhTC9NiDrwzGMdLBswxNHK9r5M6Ocbvc5kM9bnMI766d1TMLSK22D+8Ki7&#10;ur4x2r8vC8mzWkNpBoLcKUCEFF7kzxuz9edefm/z6r9bWBynVWYv3Up3y5pK6apqC8kDFbwl86Yl&#10;pvuqB94qFs/NiCzAFqZuHFjEuFvp6aHN0eDKaLjmMaLxcNmjmr4VYTIwGdlooQpTteQh7CpTtppG&#10;JXsZH/6hU/MQkZSugPMkeFa+S0co5LxzAFAXC1I4BTpyvxQKyE4oggXOhFYcH2bSDzEvttcOey/9&#10;s1HjuRyfMik3OLujq7VB2w8TnT5PW5iBE0XI2U6lTUv43dQU3MM/z+OWdIYVYAE9MXPqYBKSoK9v&#10;MkEzWWFw55P0VYR8kEhq4Ut0xZkZBXUtMECllZX1ZUeJRGiGTRPe5DDAcduvaKDKm2Fi+EhUUiPk&#10;cozEoyNaSOCWj2FYDSrRESH1qNO2VKRS/otWninHQyL1Kkda0v3tt9+WJ3bym53gyYIrOZKwLqGS&#10;xqRPmJVVYhsSWkUIAPYQckmukFol5duPBYaKStyaAThjBh7TEVmT4NAGsFbCqgFMRkOjZGX46Q1y&#10;uqUHlzRJpTr+rg6CUBHlYI8haBW5SyVOVpY1d3uTj/f7G4vp0dn1pp/vSG8l0pSD2X5XXGKRCp5a&#10;WvzsaNwdL6y1TX7Px+0tl+0fDPdutvvv1Gvrvh0Q9oOESxUHPbO/EeVfGvcxCO3h7N8VJ29/+lq7&#10;lW6/2fVaONy3/eJBGs5nJENLcREsAnlEZBiKZ3/wwQccInBmtdQ7q7/wA1sHh+knf4tP29e3IjhB&#10;mKETwhyGCrfcV4sDcq2OoB4eGWCWy5BEFFZjOLo/xPNAciOmkQU1Ry5MY8aYzDMAQZBeyUUDgUpe&#10;hCrRO51GkA5wGhz5QEsNoRxRU1gtBYwaV7w8AfhexNGRJjW6ZE9JO8BsxMRoOasnFzbCXmIJ6tFK&#10;Vw6iWTUtLe9Nh3+0uvyKTFpo6QgnOoYKEoCVq3bHLSoGp4GqV+ao9H5MAUtI6x5WqEIHwygSxBCC&#10;P/RG5ygyUtqZBXSwO+E/7aXF9a3jcXrsi/7FAsAYhlB3B41RjfEzll9XTr7jQwPwk0UI2N8/8r3e&#10;p56uXd95Z+vaL8xAhmlj1hMZvdE48ZCUMDcA1STj5okFc7kzsLiwKV8fdyVCP28njsvcVlppBuP+&#10;PS8zLSSxx9jA8zgceqcquZANSTbI25IecFOPZ7ypNC0iddjRmdDUhagDABEAK4Oh/KJ/l+odYSwM&#10;oELbyT9zGJWJuVrcvAjIck6fPqj+llhtofNM/fCZ/2pas4WYczav9iKKX0RppbkdWriipYJBgUR4&#10;0ySgGyxuamJ7BqYKX8q6sF3JCrhlca3GmvDtTATPS5sqJdOvpxRILSplVq3glYO0Mo+NLsI995AM&#10;1OhCLVZOXIVrFV0VHqoF8KKKlC/m0LOzvAK/elKroVWiQaigoxpn5HSRIC1towbzOJQg+ZvuBmlY&#10;86233rLewpheOJEUySt/RC+qkBQhiQwHhnRmkEGLWWVZZ2ijBoAD6dizjfSGHDAWibwoRyJRErMc&#10;iTc4DTT1IJFOC748RYMKD9jjP4EcTvBgiBA1v5MzNvgJHmg4hK29cy+FtgsOKdPd+M8Oh43J6LWV&#10;hc3WyRuZNMvVmP+Cvpdvgoc5qY/AyeQe+RlP/83t/kancaWTnyg/D5cY1e3Xfvo/P3X0d/3e5mK9&#10;5rNsYqRYyYckg/M4tGyi/cK9gLe3f3N5aeNo98+femrrwxs3ekeHT2+uP+in+5EckW1wCNvOzo75&#10;abg4p2RUeojpG1/U9Prrr5uF8TOQn3xy85Vv/lW99ozPFZg983JOTPtM7n14A53fmMCq5AGsDr8h&#10;xEUYicThoBSi3jGvA/HFDmc0iRDue+CWGlk3FojVLgGGIt5EPduwyuwYg9M5jTe0cyZDVI0uwUMV&#10;z0wZWIJUKy5QeB6udAsDeRUiJBX+AWfYE3FcWsBasojfCU9ed+qSrJNFBt5o3br90X9yeIDZtCol&#10;IORcWWTBngIFxjpAmVHAIQEGEkYRFAAoz3B+wSU1cEX4WZaWQgmJ1XzgQchLSs44T+pzqLLXmeKm&#10;25YWGctrvUFaZVIL06HtdwAAQABJREFU3UICElFnVsbwaXeaWxjv3vGgqg8j0AsAsu/uPjDZbbTu&#10;bl59b6H2QXqwtP2cFosxEIZfsV3q8qgwuuPUA9J2PrVIeDzPYPBFKkRPFXtiiOAqGKM0h3gHBsMO&#10;tAwWSvArix5fgUmsDJ2LZ7EpwqXVgOSNfm5BzkMdhuRR+XNI8BhB9AYzVCweG7BMqemEH/nY5oGP&#10;sp7exajKRMbhZOpLZL5oXertiXS+df3uS/9rlj+JI3TsDTzSd/Ra27Zu2mzAALqlSxRCOkH25s2b&#10;xL+Mb0BF4a+99hrTF40FNuKjwqZ2GmG2udT78J3m9jONzfR5PIeUA4A7OXNFLkEzkU7wgD2pIqk6&#10;f35WcBAKeBfg3Puik14CHZz2PJUxZm2ET3FJ98RM/pKMspCCLiY5tkERY4Q58IYABqKGfRkIdR0F&#10;JXxqJbtVIPxMH9xE0nIZSYv1oUI0WlERA13STNQ4Q6hXrBeDlgzqAIYcolShHifRJYaeaQoSuJJT&#10;YQsS+HHHUS+ChPMUKgIgm9pZrWbr0vqkhdAnnCYQIWlguGjFyQV54ufd0d3DwQvtyRtrNW9kml9x&#10;Mu5OwhmOn5SnAg8Pi2Iu5iDq0TWt3O4svv9gaAbs+7RpTJx5WAK2W4OtH3Zvv31l8dOh7RlP3OUN&#10;W3zKDeGOM13pXT24qAffH4xq9TvD3iuD42vLKx0xwssWy6tr+0dHfsTVOpLJ2YmDMjArerFJHkWC&#10;i2DerEcTLRNBzc7ODsxffHF7PFp84+uNO3c/8wkVB/dF2tks9Mr2Nm8zZiQ8rg85DZhr+yA7VCJL&#10;mTRhzzEjQlymRbNM02hwdo/i8V0M8PUCX7qhi3Ok8RziGxUZ8QmIJnIJkUgL5Ek/pxHtTNKETfU5&#10;xIt0lEkWSEoohFwNcoWZkwSZf9wAHYSR0Wq/lTtZOqEILSlETwDQ51a3vsSbHwo1LikpKbDRMOQI&#10;q0YXZzUBTy5EowyTJoKHyCoveeiFCqNAbqi7hMGBSoxe1gluVcKPUfvRC92D0f6D9PLR5vaw5q5Y&#10;2igrIbKQjo7QQgIz2/p/7+Do/Xd+deferqyTLehbVaOF5v+zvPF3htrB/rofBeEfNG7/IHQFIfXx&#10;gd0HD4SJjOrkFErAPFq0gW0NJWuqL8xwNuUwE5iAZziHXi7DOppsk/hwo716Z6ZMD++ePmasewRl&#10;qkhP5+WlPwGjXiU0Ii/f4KX6yvoCa8RlVPDD92DDFhi9CnulwFsG44Xqpw+sipsrg+nzf3y88g8r&#10;b3DW7nRHmwsnL6LQP2yoFzwK2EPRqu6jjz6ab61CVsu60In1li58I/AEAAGZjCZJlFeWHrJdG3xy&#10;o762wS/BaDXG0Q3phAIFvSiB4SyhNAGTKkzypAqVQSLwX3DGFS8lJlSmYvAYFEITZhDVqoabsQUG&#10;qFqqAxYK0YsSwJe0jZAusd0KhrxqoJLSyFXyIlNCKOgFAHJqdCQUEjiHVivGCueElfkIjhYFqseP&#10;IRzrUdisJmXBIAEDikYWbUMIP7WYdkQaxjZgQpEl9FaoKIBHxVZwEbPa+kRlPikHQyhrOlf7np04&#10;2VDW9EPTPmuwPB19a612pZ2+PmJU4Ymy5tmtIn3SMo3TCznDDCfdjfNGbaNV/+2DwWrTZ3iSY519&#10;mH17XX3t+93Pf36l/sVR1/4SIWsYpWLCzwyb8MgwXiAkF49vtR80a3+2tvpct3skv+3fv+fBCTcF&#10;xQ8GBh9ODxvrGuQqoaIKBjbdY0swLrkILcU48Ybu9lNulT8YD9MXa0mKH4HPPi1gqIShiGEJ/2k9&#10;R9mwjX5W+CgaSL0sCnPIg1O2ZlqOhXSBwZ4ghZ8U4PKNQAoBQDrAqLssysG5w6X/CgVJtYD/OFRG&#10;R9jU4Nxl2hPOUa/aHQ9BGoeYMZVR48CzyIu5IKo7qrjiAyF4JCQpL/0E1eCZYX9HVgWAhBhhTAIw&#10;eHBCwOI50BBWZfCAtxSO83ZiVZDHlnWnHPFL9IFfVkBCiDFtRxQVODFghcQEPKTW73oAm+qam1fH&#10;zdb+wSGpdQdc1UahC5vuSBAHAP9PexVvvNE4PvBWtMrPPvt8sXHQWf/r259ttFtuO4ktabOX6viq&#10;ZKkXP8EbZjibLsnQPluafwD1o1u3cE52asdDTEz1NVeT7ljh3r37fhjA28lm7sxnQxHDMJjGJdeq&#10;ZNbgOciFOBD0e744YQclJQyzvaSHPOPR3UAmV5xV6og6JEmfmUksATM8E8/5xfywEV+iFvBFS9WC&#10;WltfnmJKP6F0ciy21496L/6zYfoNzpPFmT+73dHTjaGXacJGfKaKk7qIaSosS6FYbTpFe/Zf2ChQ&#10;cNfd2NcXXAionnQiu3rkElrfuLDf/vnHadGJRn7bRHYJ52FHRnRpf7IsoaQKmNVohfZsJs6qBQwt&#10;Bqq5EyeRO/XgJ5xNEuK92AscaqQ31LFdxUo/uGWjSHuQ8xDWjKRFUmwHthinXBewx4BhJhROdDG6&#10;0YInMHMA2lYTlbpLogjFpisMuCU4XwLPGbTK0yYQMBBKK+aNJq1QYQDbUFXZrpb5FRJFG9Wmy5eN&#10;FIJTTpnWVPuekTi5pS0Rv4jZ7Q/eWJ6+tOIhh/QEHp/mEKSt9v/qZaphV0pnp6q7iBOe8OnUxqud&#10;5gf7w3Wr3XQL75zDm97uDC99d3j7p1cau71+2scCGtGEEosJ+SPbW/DNIRovLY/vff51+YWTHD7Y&#10;3Vhe8g3ZIMmoJkrcwln0ZGAM0yxUEVs5FlqMTT/mQZanzjzA3eHOUu/Z5/yWyObySvpZIjvJeU6a&#10;fkvBOHHJCcJZaVgNdxQ/+N8chycViBrBGAPvQEXk0gtLeCi9AKQpsEQV92XRyLYDFjD6Gmx0Hspx&#10;jkLBEIUwirPDkBIFuAFyuidN5uUCea0zWDDGUsEgLwrGfB0hlZQPIDOSbmTCZvWNfcMsIc8HHkIW&#10;+JXJWm/efXD3hcM9CknLZUKhq4ANh45GCGUG83DQIXIKKDqDdBSWLlnQkbGcIxDAYAixe6CFH9uY&#10;Z6nGsOcJILI1N7enneWDw0N+El6hF/bOo0hATq4VsDgOv18ivnvn7tbq8q3PPBgyuP1Fb3tb/L1z&#10;dMiU6dVMmNElnnKaefg1NL/ikh9RxpKJy+0vvqBfnFNRHOrp3yteFOG7Itj55Is77oMcelLJM1XT&#10;BZvJnfWtwWhyPBylDYdsJsmz71F19I67jCi/ohKZlfNtrG/Qfq3RMhakjnZnaWXV109S+Lab7OEu&#10;vreXPxNBfAywiLBrukYX+E+2TjZxqzWtToQVqiDRme5XtAenF8c5TXLCfFg3dp5tHj31X04XrWyS&#10;npPPjxcOj3vX0+euU1ZzwPwQSU4J5ihiPaKl/rGFNFSXltyFIQ6pX375ZcMW84J+DDo6R8sQENYB&#10;8BO/OOZ7F17ujJud5CWglKAVdaaXDCJVcGk5TPmCZHAxh0jrjjcjkaoRRwUJphemXKI1I28s2swD&#10;5jGTCB6WikhllBlikUftAytESiM+JJBLLUTQhU6IiRlKiBwJuTJ5Rc6Iafw2SEMCkkLggSHYwy14&#10;wRP/xLFwRD3yK1QyBU5cBqp5zksNJgGHCKXy8gWTGGw899xzAvuZvR5JnClB2i7ojT4/GD7THH99&#10;LX0/z6MOQjLuH+vZZxK4uJInkc1R9RiWMD3RUeW93QdXOo3P+zUP2rcezjTPwmpndWPzduOPmnd/&#10;vDTdHVhZNdNQxLZVXUz6nCMazg1RT8ONNjeurC39R16LsI2y0az5/R6h0UyKN0DCh/CDN0OIlzB/&#10;1DAh5Ti7dGZvbscnWI7XvvjCi5tb6752XV/kGQ0xhX/L6iA5irICV5PIMSZqmdfBRuFzHCaReZgD&#10;M0jIuKKjscH5IIREE5ziJkiZFTZMwoPnoi/AoZPAkyJsZVZRwBIGIdb/SKs5+ugIvyBHePFC2eKG&#10;o4unNKaVZjBP25E5IJGzeT9a2MMGGMdDKpk34oChUgcMwALSWRMqvh58sPsdT6XwE33xHLpVlnJw&#10;qDu6gdlZDVS6PyR0uVJgwC0SbAcDmyYGsr2IAA1aooDZAIqeOp1ImZNxY/NKbWnFlj1zAMYezrHx&#10;WLLsiJCzUQq/bYabn3x2vL9rKfra179x5/bt569/r7X8tt+9Xl5Jn/ymHw6GPcjds5Qp6YSBaZwq&#10;cEsEi06osAHYsKcKPINU3tvb9/kF9e7Cra0uS1bmFVhdXt/wZNpCvSnJjGt1D7T30qbo4sC7KIvN&#10;Ua0xWKgNJxZRLbOb1bXNpp/TWmyN6s3hdHG90+zVO4NpY9rq1Fudhsd26w27rmlXo9l4ym+Lmnx0&#10;2ivLKxySSkM/abDg+PQ32B+rqAB45Mkg32tojuvPPXO49U84agCIELv98dJkuJm/NkZRFFI8QZns&#10;v/71rymE1JckStV6STCSJWWK6QI3nLAZvCzOH4gCW/ghAYVsZgLg0cLB3U9NNuM9XWDoWseweMlk&#10;llOxGqOTy/jMeWzry/EM+ZI7IXSpMvKcjljFHsYUjFz1XMXlDE41+JeiSMTrdOHsXJRcYmDkErol&#10;CA3QDFR2d6VGckEFTEFH3WPHlcZC4ZqgpUPZXZSAk05cBg8SKg3TjO7GBbVgQ/jVitz/T9yd/ViW&#10;nAdiz7vf3JeqrF6qqyurqxc22aRIkdKQMGwOZzQ2BvZADx7DgudF4xcDHgkwbEiGIAiCIcgwIPgP&#10;8JMf/eYHw7AtY4R5sEYUNSMNV3U3ie7qtbqWzKzcb97dvzhfZtSpe7OyFhbVgaqTcSK++Pb4vohz&#10;zj3HKYRQ4WeC4TNPkYAQ3bDOmTDTjQi5gE9vGxsb5ww8SZwpJaXnZoef7vcbw8EXF2eea6drsxaG&#10;VIb2tHKnST5FC2MLwbSTdcEj2cAp9TFqv9e9s7O/X1/wfZUp+04SFA7mVi98OHxjef8vGwOXoeQk&#10;25e6qRPxRUwkSKSW8mArYG9XadReH/ZeEu19Kmiwt1tdTC7ChByRNrmawtiBhE6wGo6u1ymes9+r&#10;KIYTQeqZXXh7mL7cm0o5moZDQGv6yZ30gJyB/GNa4ZF+uCMYvUZFzPWMSurCgFhQ/KRHYvPPbEcu&#10;R42CeDoAZlM8482p7UuZVsF44lEl5bpix2beaEHXDHGPShfkvAqfdkB6tWBMKNdCFTCHfoDRfCRM&#10;GB5W0oW74mIG3mjY5IEQVwX9nlcvjXt/z0OdWji0RhXFpFWPbGp4II8uSHQ9jFy5PeC1UAi6GA5r&#10;soWJJ+jgRC8w7XzV3UR0vY15fLDrAeX68mplfumok74mQWTw2ZMDcz6WieZ6IWB67b54ZC0vjnDy&#10;F1/e8PkUFzn2jw4/+Whrdq66cmHXFQubTs/mSM5YYmuqDi2hKALSTDLH6a9+rWbwCaHeNL/4hrl2&#10;6HvdB35RMr+wYH3jd8RtKfD4yFdGXf/0zE06+m6fJYtj+qfimYHi43pcwqN3jWZvXPH5I6l7tlH1&#10;1ljPDA7HZpmlbbrb6oEcLx+QYt245vceHPBqDw9202BaM1o4+uZZOz2mK7aIOjQQGs46ObMC0mWw&#10;Bz6K4pGxdIPz6535b93/BmfFDc7+xUp3Nn29rXhovFBxxskzqShWRbnxnAqHZHerZ+GIet23iwub&#10;oXkDOQnTA2N9p2D4ABIAUtgVbeaLm52+vVqEe42RezgGeLEurlLGxD+Hk8fpQhR1Piw5yZpEj3AR&#10;Y+3tbLWJgDRvIVfMoOBkAr9G4cstgBCEF8EGJ18CadJJY2SX1YiQs52uiGbhkFwafORFeHBFM5EX&#10;SS2nRgY1Cs9OEZUX2QgkAJmYOHpxi3kqMimwoeVxCmyGy+54COs8chT2PvjgA0pj8QiPDxuSbh3y&#10;sJ3u6O5hf7YyeHO+stpIKdMH1tOW7bHXZQ8jcE47FViACHnsx/NAaqE+R8p1SpvF9G7XjnbrCxdc&#10;IzoHmy6CeEHL869/6e3ef/9Ln/7RqOsxMIpOzsRLrAz58Zl6Z9T0IMboORioe+gRDBdpZdxiJvAS&#10;AFRR1oaWzIw601J3bolKASObN4u3bLvBeX+hBLPemMN4YlpuEY3JYMXdFEjK3IKnKzzgJzaa4p1R&#10;RBOD5B5P/uAjCfAQMSHURdUFY4kB+B2V1EXYIpsicRIrC0hzRsLAKjPFzhgGdLVIzxox7BRY4NGY&#10;V2pwopi0Gho5PeIguvTiPwEVzEGlaBHaFHfBFpcOR92XXPWAX9FF/ES62zWNDdISzhO48QADETSW&#10;tXdK+eRv4qpQskgXwwGzAhK8Ra/TYMoAdUR5JrxePls92nMd0PW39O55e7299ONuQQQYnEoMxCHk&#10;URguuJ1gAzCK/ByYH5jzomTiRuPC8tJod+uNV1917bTVemNp9f/o99qHB+m6sdBFZKOwrSQ+IS2e&#10;X/VXVzCvAieu8AbGUyub+4eues9WJfqluflFV1fpyUg/zTRzvFegmEAsxVzFM9IFrwXy9PLZ+yZM&#10;+S41K57D6w2lzLGneuw18ovwXKaqe57WbWDZLim4mCziimxXSc/9ydDQ1KrpLX8nuAJjMHFaL/+V&#10;OHmJfzHzPH7dmO0fzn3VO6QzGBh3nhfTq+CTe2sne+5VoRPOky1b7pquhzJfffVVU5tpXnnFr6HS&#10;+kzdpkRdeIXfUUKCk6oNiWWQvMLiSfnNdvOFK71P329de9MqwnC2c8RJbKEi1gW30zw8aQs8kfCI&#10;yZ/Lw/Fz7dq1UIjNAEisht+WwXKdRLKsTZvpbIJnBxa0BYTIcC6lklE9VCrhcWbpTcbFgHYeC6FG&#10;mQ8GFz/RVQfvuZBQBUgtkiiGqQUSMCCDVbQkUfvaSKKZvcep4BwzjMV2ge2cUXi2CGAOCjwHLLrq&#10;rmz4sXBrPHxjbmbND4bHUmYyLXWELh6J4ukAqCb8xqyikdAg1olHZXDSoAWLytHuXYuoo9n67OKy&#10;9HA+OZOlXelfePNrPx7+zi/d/h9dt2i3LphESLjTEpe2YC7vXnEyGlt8zXX3Pdmc8I+Oj9LrQ4vC&#10;5Mp0UkzBoCh6MT8NcMpn2k2Nhm4U98dDs66IIDypeIOXsUxrrESVwlUxhgYkQgtdrJQnPXPg3E7C&#10;eyqlKZsGGQIGSdQIvYL9RAw65eGBv0ne0wf0U5oqkJgYWnm2cM9TwXAAEmLDLgd8mgzb254rES9k&#10;EZCY4ehSqWAGwMDEQxHYhA8tiatiw+o0c5B0VlBPEKJ8cUMOrRO9FHBYStTTAxf9zvHW7t2r49HO&#10;wnzKzbqYksYCJ2Shf+OQdhoV4si7mehExVjMRyNUaBHEcMjLkAKEyAKYQsjrKeiFVnO4s1ldWKnO&#10;J0Udbm+TUZeBSa4iZWIb6VgyqwdXpiKwMvLMrVF4YEThGEyBZpy+09nvug48e/HSeFjvHX6lvfiD&#10;0fCSe9YiUYydZhh+nEQvbFwrTavxTK/f9UWRytzSWnFz2v6PCVzNLeCPWvPbKcm47Dxwednqpzka&#10;N92x5QLxcr7kmCdPtRdWOjUVZ5P/uoNqs/hF9Dgl1FKxLMup1B0fkxAi4QU/Y9kURfdNU9q0nzXU&#10;fteRH6djeX6ezot4Z1AmwOmqy4v9xsvpElFRkDsYjJozQ7+KtRUmk2baKA3hbqmwy4StM0yuxNyM&#10;gMtDrl696qiXpWxKWEFF+hHQOZvcqa4XOQMpn0dZaUk8GmtLq5btvZsftK5cD/yRenmF/StmovHn&#10;PxINV9xVTprwN8ixpKjQDN/GM/dWtwMO0TIDWNKu0BIBZTWCxKIBfqmUWvi/it4gZIisAwOJ0hKz&#10;VjMEP1pQQQ4VSZpy9CJnNxnkzBSoAHNXFZkYhkhdcNJqJOCgnjl8/ApsMEBL3oeNIikZibZx7uXZ&#10;GC6LY7W+f9S93p5Zt9vxXJp1tPdNFLvyh9F4Ju2o0IhZTV8RZbCiUTiLrEllrELLYjSVeepvd+u2&#10;32A3mvdfvvUwTkix0hgcf+HvvT36b9+68z+ll+Q00+PXbiDZqriwSUHyVhpuakk3FV+Q8YuO+U5/&#10;ccbVJlfAZNbWrF7zjJqMjWBUjEjPUlI05pUwNj/ApMazWRp7y8tivXVnRvosrpS6vMmW5OUfbhmm&#10;gFIaiVaoIiEshXLM2H9rdLELaXMPJwr2lBKCh1aNFTHhx7AhxrrR4QKaFgh5MLq8nPsK5QAsncS4&#10;fT8q8FvJvT2bK1dmrD/4ol7AxEnMFzghQRgFfMLGgk4DDKHMk5RF58AIfhzMF3k39rgZLOGJh2yb&#10;taPDte7x5u7OjJRp5lN1oA1gJuAk4SfoEs1AsYwgOATjtJA7XXNTUUQ9xYQHEDCZLrYp1pFbwmkl&#10;xwEYi/N4l2h/+07D7cz2nGdtOCd+kAucMOAKsPBhLCZdrcKGggGMBQl1aPP6OrQEA4ULLjBgLEGK&#10;7G5Gbt5yy0Cle/R6c+7t4ktT6dkoOA0JhNNHXRgAgygg77A46PQ6laZPD9WaaTl4OjZtytov1u5d&#10;/Z+Hx/Xq0Z1a77P64GZjcLPW2ap09yvje9WZ7tiFmIFXBTWKbMrJZVMipxQCuSvWbo767oKztAu/&#10;n6RO+Drhsvijk49Ils1ikxnZmBwmrDh95IvsCSyl2yKbxsY05WZDLAc80NQqEnBCLSs3Z8Zz64P6&#10;C1hILQVy3zdcayZsTmNqFD0nB4LT8PXr19955x1WnjB9GZJxBXrJkunthKwao9ccEfcZi3phkKJk&#10;Dl08QVQJazKxUbyLoRkCMIDm8y8d33h3sHWnfsHqp2sPZBIZFUPKpJ+ujqiB3BVXQij2zsdDdu5h&#10;OhuCB5XsogIvN4ZQO3XJwWTUCK1RphvOg5DNGT9HiKRuCsSEoh+qyxlanHcpW9IyU6gImHlBcKPg&#10;N1kYBR7kKBOAhBoakwtME9PB2JDufInO6YX//fffZ7sw1gQkjbmcS3yOQd6J3vIphukBn/Jr/Wt+&#10;+VOs2fhny9u0SpG6POYZ1mkhohK/VKdummIJ/kRroSPa14JoeEACa9YP7ny68MJVAdu0OZ8fm7Xn&#10;2uOPXv8P3hv3r9/+E3nQpoJSPMNCTRY+tjvIJfxeXOlr8q3dYf8FTxuIsb5v4IZnyljF7w1MISYP&#10;chTHzBjGFUXhymm4jspDWfLitf6F5uwnbgV1rf2LCUZkLoil6YGBE3KuE74bmJmJ7NplAK8LSwlh&#10;apM0zQNsina0FDmZOIQSVmRvudA5llgEts3ip2AYA0BRFhnulLpMw33B0B73ssWE0HDwIbNKpquO&#10;PcNjHjpFNPeqGKvRNeG058O/VMEcxbXZidyZeK4dD/vzviJXXMtPycwkpPy0cj69DIU3BTazV1Gh&#10;W0SJGfZyVIwiF8jIuwBCLajoxbBjICc4DPBrkX3NOrHD8GM/LVhakTU3794lnUUPDBkJocxMAREJ&#10;v/pyKvpAhSVxBDxsWXy+ZyZbNZZnMorIJQ3Hg0XWDavrg81bPjom6x3v//Lcyr9ut1/yDhO6S7Pg&#10;IQVF3Cr6WWKfbSs+Xls1IHNbcFJpz+92r/5Gf+1XKmMXXL88mKl2ObjN2rCf3vva3ake71aON/2o&#10;otb9rNa9VTncrA/v1SqbVXcbe954Wfe69fbY/XLXaZuD0az7oacukadDrtxnNzfxG75TXCfxN3mR&#10;Lv9ois+6zNuTtmfSA+RpMrqTeupp6VLwbK+/8AWvl66M0yNjiieEu4PhfN1mNp0SdjqaaaSZyJ0s&#10;MuGcMUo708iXfEnUjt2Prg8//NAsiGubohN76U2UiozFOTlYnDo6lR5EZFEu2cJi7sr17o13qnML&#10;6Q1hxQopXCIPeepKmlCDgZzEb/le4OFL/FlEnZYRANJG0Q8PJAvXlQ4jlJGR30bQU3EV2v5SthOT&#10;4/KsekxwGKBCBQZ4DMQG1YXawch8lBBxHgmeqTcig7WFK46xDWUUzEdvcIv52KTmaf7UyjEQTmq5&#10;ceOGuUlFZVSYtxlla+KX26frVOHJZxjefPPNpLrf/d3fZVTCRECZHvDMW9hM0mbR0CD8+IhQFRqn&#10;RD7KcjH5gwFdlUH6bbWvWz8mS2513Jy72uhdXDr8V6OxF5Sk+9vGUkGStiha/Ohlbn5/cPzaoO/h&#10;rvFwf8cXgk7eOVk8opbnA7ewNMNqeMxjsgFYaGjMvr2z4/neQ6R5A+LnINFlQwY/imUw3Do179K/&#10;opzJA0dMRZovfg5sFGUqoXDO7orrnbt3IQHDXwVilVA+5SiAeTwAfKojhpAW/ETyRvxM0hplQWBG&#10;GesUI6ZQGV7qxVIR3NIla1wBnoApBlro7B8frR/te5whzfOAhFyJGcWX4IdNQY6lwEhLTnUB02ih&#10;w2riHf6TLIXqjCrQDLiiijCnPYYDU6eNwACb8Of90xe9a3t+Mf2uo/jILQxZA3jjtMBwZWEujkQg&#10;MBZmGZQnZ2fGg1hMySIRDDk0QKuIPtgIdQlsHrFJDukm/WCt0fqk6vnWsYyRflucqZcr1juUm2hR&#10;mQeAjywDm+2GHxWmhFQu1cqgtbG6e/m3i2Q14vgesfH+ooqv4KX7kM2Z2eXxwnPj1Vd8iah38Vvd&#10;S/+o+9I/Pr78H3cu/IdHK7/WW/l6+qr8wrq8Phh351v7tfbWXGOrVtmtVw9qFfcRXdQp9oJeFn9y&#10;K/NErLSjfHjRZ5aaMulWaPGMkoq7p+l58fvjqu0Lx50X/5N+/WU8Q6anO/Sqis7l0x+iMB9VT9Nh&#10;uDC0zRCFB08ZjPdyAKslYCK+ui7GEjTThYflZWhFWxE/74TY2s4JZBmV4VAZi1ZMBNak3OHdT2cv&#10;pmcpJBI+WfaizMMTVcJnuJzoz8+NhZNrcaRYh2FgAmHwSRxpQBcAdY7Kbbi9jCUmqCihQAKS1ymc&#10;Ef3UIQlCZq6sg6KJhgf8wAkJ9eLHQGCmhiFivqNeCiS+BGyI4VIXHvKuiSyG5/ujE8w/3Sm6IoNE&#10;jp/gEB6ZWymvjR6G3BS2JsZwZjIFU9opm/xhg59JO0JhhjAnDYpcGAoTIkHd7777LgdlxbJXqdsy&#10;iHCH23cXLjwnLZzPD9dkwCtL1Q82/tH8TGfx9v8yrrxoU01eri9zwIYZW0+exg06PT+2TQ/5WIzF&#10;dVqhh+eFclCPeehU5XzS5V4kwAvO41bHY5ue7LDHhbkMc2YdRQYuayDAzrdU8GagglVM2zLSpOur&#10;vlkgRhOfX0Z0MAdMGPNM9pIoPOwoUxol3IeWYAtylEldmHEKJ7DMczTmUxWkpaLgPMSf6IUNfs/I&#10;ivLIKQITWjGpysDpR5sdN56NSCVwwm9CJk6KV5yQTouwBY+KIKXoCgeDM0SAXwnGzH+N6rjgeEZR&#10;RcYPLOoxUF0lRe30TVaqSjk7ONGlGM5p3Y/ntBa2JieXxkweDqFZt7GxgUl1Y9EVlPEp4OKTOBoV&#10;LUjEWjuh5gNz86POYcqdSxc7+1+bX/uzRuOKdQg2RLUEc1qQo0/YXcnXxkzuCBxZbFjBTGVNlmyv&#10;HB5d/s1xdSVtH8fpmVXrLJnJ5dZ68dFrLp/07o0DsKmkiOe528Xx7BKNDCpfddPRNVqEPr6388rw&#10;zqed0XONo/bwTrV30/a0dnin3t+sjXer44ORnay8PJPuoVrCjoo7qafXe2MucC34lRNbn9SKMz15&#10;r1nAoD+uLsy7wRlZU6MEuNsdLlRcCEk4wogBPH3k/0I852cs5gOQfc9AhfmYMhp5i3U8M7GvqWGU&#10;tZG6UUzGgnKA02xu7eogebWgLDdogVPcu7e794JLNrc+XnvxKgsKx3KnLgBPUVDBAOow2MmZCJAg&#10;ihDkkh/OOd4Eb0FIyCW7UBBTyZHXySKx9yK+sZBw1FDC+++/z4ERAmNzSWnqSIPk1SgaqAK5UcGS&#10;zBd4UCFm1pirncAwrFe2BiyZxfKRXfSaBfQWdglun8kRA2wnhZt6mKcZ5GymsXE+fiamHJedIkoE&#10;8Mku5PyRz6SXmRWLC54USiQGnVI3YzBksMVOCq3xiQm6WgQFFwY6zfbs0mM9KORpp0tLtXev/pOv&#10;jLv1O/9rtXLFytUcsL7iWCyEh/m5lrszw8GqG5weC/IwsViY5oRHGIqVlwpO6BqHZzI2wWecElYF&#10;/u1tNx6O156fX11dcH9nUqqzBgtGfo0n8BVcnOyozgIstRUrXPDJosXiAKs2fa6+8lrT2PqTYsXl&#10;mGDqsRPisnpjIE8y8QxUwb+KGEAVyBDfUXhKldPEGY2OIENeMCoYSGOLojcUGKd6tVALuk2JpJBQ&#10;Sx4eYI4A/eseWdCc3CKNsUaAB+DIlIwSMQhFc8Ap0fQGS2AY0fqMsHKkXsONgirmOciChUmzBBhI&#10;qvD08upS+hCYaIKEsXoNVNRRN7VgNiEj7U1MRTCQSK5lihpFFnqQcanCkGADjOWagKKSqLjeuLw2&#10;2LpVbc8Px5cH3Rdqdb+4X7RD8PO6MhuypqyeScC879Er722fvrPB3audypXXO4vf2T3u7HYHKacV&#10;nyNDzssOKNcOz3su/cLE76fjOVgJNVJSLFl9790p7/AhzvZs+7C37GcnrmPWmp5rk009TuSjKt2Z&#10;7sHM8X6tt1kb3E7Xe49uVTp36sOt2vheZdAZp0RPme6bWut4IWV6Liml56ThNH38LdT8oHWsJ2Zr&#10;47llX0TJj9RS1VF38LK8HAOKRV5RTQfadszqirpQSM+KGRFLZOZjx6997Wv5pqY1EAPRqljBkZSN&#10;jQ0wMLD7jRs3VGJTpRIFrYB89dVXY66ZX+K1bdnzl9Y9IdrqHg53ty9cvPjBjRvhseHPpwge6y/3&#10;xq2sg4QkFGNIIYfBqUJYkVZFyJXpJ5AarpHfxr4Qz2KyOaJFCgzNuEjL53VBiENR2iVu+BX60U4u&#10;wE7z5UMTBEsCDp2gKN/Ab/tuHjmNpC44GOUUQhjMAi1OKS22rY+8agr46Qo+XTmQMtFlU6RJcQ4q&#10;0xYwgOn8+ohkew7SJ+rCn2I1gd3QGn/lkVhneI5Ivyytl/1YFCTtGzJNxQ+nd8QRjwkVe6BpgHKL&#10;aeRDLp356k9f+adfHHaGd/+3mcZVAdbNLrpjSN8n8PHqYc9XCMSHoTd91JfS5Q6kASgxSbRgL6ZB&#10;Gf/D6oabV/xGMer5515uNj6u1fcHfQ700AUmaVOgL1a1yLm5iE8ksAFbZIJMEQkwinuKkX5c3bVx&#10;TFlB4CuWUYY45aA8hl/KHCaSRno2EGPqNqOO0JqHcEY9UyH2/bpakfYsalR5lWhin4rhGBuQkJgJ&#10;jnHqum1U8hHpAIAlwEiX4U/BBH3fZ/Y7Iho74cFAREkR85ALmdLmtkIWSBTzVrxgNQgJy+9Z2Shj&#10;MRkTPkhoOaV19l8ASDgeWk8MBgsr6T2L3LI8EBUUtYsp2BA49E7JkrK45A0MnzHcUaNcqzHYIws+&#10;tGOe28BGzISNjPNLQm39Yut4/+uLF//Pej09Bpn260XEQY7gkTUTaQ+nHB74RvZMvTWbn6YpiQhl&#10;+0L36IX/4qO9mXF3f2OhPu9HE8WvNt1VdufZYzjpsufQN7zG++5kSJL48ICQbFqveoWXK6gun1pB&#10;JAt6ZL1Z2TuurtSPtzrNZT/iSo/cpY6UVBurM4trw8o1N1A5fkqoM4OZwfHM8WGlu1sf3K31bteO&#10;b1WO3Ea92xxvVUdb425vpo/mSUKNbCqtBlLMc4ea1wvOvz6eaVZm0pMKSHlXyXjYW2ilR41CjdmT&#10;sS4lcDmKTWIURYWuWE2FMsVTOzDu8dZbb9l+BQYBykAWZwsW4XhyIZ/Xy2q2oUiYSuW0ByefAf/a&#10;a68FJJcQzeCMSCLo3D3oX7x7szU7f8X1iZs3uUSy2pMUdPk2ljAcO1pSyHk8XJdYSlhFo17TX6Ps&#10;NU1BWAAs88UmUuzlpeCdGs79IISEIDAQU11GRIi/URr4Dz74QNoGDLmJQFghHTxg+gQjBzvqxTDM&#10;GKaxmKewGQuzXgsUqtYbU3ua1WfSQs/2sgxnnxap/Ry07Gi5w/okCjAMcwn5i8n+7hInPVJZZE2x&#10;zDpIncaZn0uxAXvQshbqYz/Z4kyXkhsW2829uzdrL1z1xp3JyD6lCRPpudn6R8P+x1/4Z1eH3eG9&#10;/32mvuEeFuRK2pnUDrrHb8g143762JO7mwln8Vh5mFwjP8CYQndTFB5oYBvAvMRmWoUL2k8kGve+&#10;tXThX1aqR+ORXDiJxLzhlWajXaZRGJMcUA+49EmK4nVFHM6cRC/tuWSRwn1FT5CcNXMbDAERkenW&#10;KDt1R4XHFEOLi65FHkpTtpi34cEPCDN1QjqpNTFW3CNUcaotAyZBXAkvFnTRiM/cGxXw6XLi6Sio&#10;DJmgblD6fMvBJVdwJfeMwdiIDtES5ogjzeDHxDMJWYoOoaVSmENpvM6p8BfwGefDKrCJO0Iqoi8U&#10;T89PMKkdTstkk5CVp6XImEFSPlcXqoI6VOAN5+pxLcuUzl2mKxdiUwN5Y3Vhadg5Gh7ujOcv9jrX&#10;G62bjcbase96FwELHjphaMCKqykH7lnXW9LhGbPD4zTN/dHL33yn96XG8e5rc8MZr3PujrzXA7eG&#10;J3umHWd1zU0pH1hId+YYIN2f63ib3cC7+oaiqZUIwNlGba5ena1XtyrNC6PD9O6rtADNJe2YC2dP&#10;L/RXTmwu96Spd2FQea2fEqF/xWVfE7B7VO1u14absmnt+HZVQh3cbYy2qv27o27fg2ecaeSnrXMz&#10;e+0v5nmE7a1Of6U6SIvfwt1oUmNBMa2ABXTW5Aa8IltfRWPAmKdC0PXr1yNwmziWXEKnRgAMxBNc&#10;vA2cTgUrqCJDAMiF73EGWSpcBaSsyTd4HTMB82qwu73e7nF/9eaHzY3XPa0N4MyslnGWK8GAVKcS&#10;0VKvqwuSlgo34DYY05vF5BhclEQcrIwq6rZ31EIcUVelCFbpdfwyvW0WnqUZaHUF/6ExzqxCfIoN&#10;jdEVZ7bnAUnhcqR20QYVnEAIiV5D9Eo/oXC90EreGiXRQD7N5DNswR65HomQPvHMLmZiBqbD733v&#10;e9/+9rdp+BeeOMPScYU2sialsxPFhTNRq7UG+0mr3C7yOY2LMsIcFjPfUQEvUSwMj/fv3lx5/gxX&#10;mIB3asjl+fqN/fHil39z7fud4d7/PVO/JkAEpG3m7r3Zth9bdg49SOEevkCuiwvmQMm6/KDsjhNU&#10;QkyicSAD+RBxTKHItVLDzKi1v/3vL63/2bDvqVSL1pN0YmB6Sra4MIsKeREiYGL7lIYKhyNFeopH&#10;RKhWrQaDN8FLugjqaUhR4OGIGjEDIT1jTIXvqhh4GsVONHBK5+QvHGowZwbKAJwbHjBpHXG64wGA&#10;XCKuIiUUvzMJPJgpD4+6bFrE53TGHVN4nSom4PGRp6zvdwVCWgULLSULZ9EYo9WxQV6C05iQ4Yjb&#10;0I9eptE7RersBiTQokmjvC9JKiY77WWKUQETF5ecsl1Qz56TUWvh3tze1GUF7i2q4hMV7OWVIiQK&#10;GLoFH7sfruCtfn7M4IJt9/ArjbZH59LrXqkOZEwTFbS8vOnIDzKrTS/LLHlQ5kJl3H6u+qPZf9o4&#10;PnxtdsghIMGb4aGlALXc7PYHXmNrgcZddLl4u+ztaL5jPZ+S6PGw4rehO/3xznF6M8Ghz316AMmL&#10;voYSNpvFDdIy3VI9ZdMw60lCTX34Ndltsmcu9itfOEmodqmjwUxXQj2sDbZq/c3q8e1a57Phhflu&#10;65fihUHG+Tbw4XHvZT9PLbBSYMJXJE71mALEFGfoMxQVBgrls69Gu8noYhRZUx0wH5OWBCV5JQSQ&#10;EuwBdMEQhIKWOpuyb96gABN/I/UiwVdBonjxwoW7mzNHnZ3anU9XLl125cBACHUFiYcdUeSN0kze&#10;gYAkFCq8jrfwKx44PVwvGPjl2rKVAxKHMONWniA15E45J3hdMoc8p91UCngtegFr4fxUxFdDz8DI&#10;ghPqiolG7dI2ouAddcWu1NyEzdxEl2bk1Gm2P5cWUstW9LyxscFzpnnQBab2+7//+9N9z6olLE1x&#10;jBGex7RWWLSmhNthjqfSIHuET9A+83M1bIRVpvnxiOiw2zF12/N+0ns/tk5DRovLARbgH/RmLr70&#10;y427t8b9H3nERJevp3ifYmfvGx7J9AjG2J2kYrmtC1cnaaa4R4U9jE3jD0fEJ4+xSLEmMMo0EEwj&#10;r5wMkVZGAtVqe/HdYtMpcaRMY1p64Z7hvHBxYYHglDZNRQsV8TDqAgkzZhRZKoDZkkW5qRDs6qsr&#10;QhEQ44glADArieEippxJRSOugEl+GfkEJAwANOIkpMA//IqxCsZ0BQyuwCgZiXVJXB8WrbWTC5MT&#10;tIA3Wns7d76c7nidFpgJwnMgR4uBzgwT0psuilKhXiWoGw5T5N1TlA/9a4iBMYVsRHZ2d5HmxnCW&#10;xzgVXCJwaCc4KkxQljfgtcCAYUPeL75SR3AqUnQRRzv8GTkZadWpCptYH6Wge3Qw03LTt99of+xd&#10;67aKcKJOWHStqw6PJZmmH5+cLgszvlSxrpid3f3s6n90r/bvfWG24zKGUfBjO9jASS4Faymhhpno&#10;7vjY1u3osHOczDcatGYGa7XxC7MVP518bra63Ky6+/1Z5+QXmRItHoqk+wAPjzhJOTUe8ZVTi6d8&#10;K/bIDa8CHs8/N1zcGKy+1V//Znfh636QEhMfiZsH/YVhZ9112gJ7+GHZUvQTbkClAjp/E8Fj0tGA&#10;FrtJ8hrNdjeK3y1otCIR5V1ON511GSWFmOZCAWADQxYaY0r4pczYG2CA58gunE1vjKXJYEmLCbx5&#10;0Gke7ng4bWE1/SwStjBi4Jw+oihHoo5KJGNURBt0OYDIk9Ce5jZeEfE9KwEM0UiE+WCpTCImi8gc&#10;WROwgWghIebYhtKAzYx2owynOtMwKiANx57oTV2GuKyiBaRpCCdurScAW3PgVgaNXhHeECpSysx8&#10;jnVy2WGTiNGz6sr8/OAHP/jggw/s3X9RiZMe+ZllDlNJmeF5nIMeeSTzZLfDFj0yKqsotBmXC8Jx&#10;gXHKM2XwgGzvcN9PNN0JjClUlnC67saMOP3JsLZ+6St77/67pYVbo9HicLTnk5kzo69X3XcZ9Pf6&#10;6RtYfMJwToAxfhAMxIIxo+UHil6uwPzmITDMayS4Ci/XYrYQ6mSU5yUGnmlqt+ffc2nNdVlgTCUT&#10;8s1zUmYMD1VAqIKuooKcXvMEG6YKilpMaBpjAvU4qiiZ+YkKPFHAYJ7UeIbK2DIkmEACJirmP4AE&#10;VrCUgmxRnGLAqV68YbdMHU9BznCs2iSlufgAe7b9lnWtg3vX00akKACg4jkMgYg5+YBuT6DSH5A4&#10;BEMKQ8z/jFw777pvkdKoiaohmDTVeSYbsdQLL6RHCRDN2AzRyxDZPw0RvCLilMECuV7AIlcEShyW&#10;iWJVBCmPgpYTRmKjUp9tGx7seRn7eOZya+7dSlVmTTvOWD0Ynl6r4YFl3/o+M22mNYgHjFo/W/qv&#10;3pjz4+L0dkbIyxTL/JTrYBS0FHONb9iqckDbVc8kmTO1ke+RjRdq48XKoDYaHHQHm0d93yU8HKSn&#10;jdJYzpguY6inf09cHkiocurJ82IQ3joceI7ulXbxPG2Bl5L9LVg9oUPVJKUeJmBNADKcaR6TVCoK&#10;l4iFLw8BzMGAXbt2LaIBiT0so2UiDsAsxMEp1BqIHkjBV0ucnnBQtEMbRseb307tHvfaB/dqi6te&#10;xuGF/uxY5jkPpD1s483R9czIOojKmrrYnTvBzFsAGKULHns4p/wnOycZnfJkmWzC94yCFhI4I3ca&#10;BZ5+kOCxonHGAzlmokXdltEmAUKQCsUGcrMAY4I/hHRi+wSDnBq9YiYASRSeLOnnWzGXXWmQ4zFJ&#10;kGlmRA8+8M1vfhPAs0+c9IKARELpXCc7ZfChPSwUNo5GQ+iUHlmIaQ3PdipmaLo+eaZLeWHD4e6u&#10;bzmxeRnhtMxa+JRnJTx28KFPOdSurvbuVMYfuX/W7VyqVV4f7W9VWu3t/QOowpZmDv5ZnT+Vfbpw&#10;j7TGpGgrA0f8U7epwmVDfNySgo9GDI3VGR6kjG5n9aizP1P9GZfmq7HLnNhvnck/nGRE3TEKEhq1&#10;xNbBrI7TM61+Jk5DoAJvkjgGBsKSTr2MB5g9KPzw6FKkvbjHFpjFULJHHbBpxKaB00DKL2MD5jQl&#10;zjO/ZJLuw+0ddy4d7V+u2MacFkTBcxINVO0Y8U4FtigA4pQjsR2GzV4DNeqiMTaN0KPl/IJ/qkAC&#10;LTNcrgBvLEIxEFrLT5ErWIpGo2gP9ayNTMVATiI76gq3KXfBw/GUEEEXMCRMmRP/Md7bUPe2K+21&#10;emvTY9G1qlfRJgcAJmvONJpdD5y6ZHpWsZGbXdp574X/7MLiW3PjjodpOPZZgOe1oYWrcAMMo6tF&#10;oXW2IV2zMl6sjdZqw/XGcGFmUB1YF/W2OwPfyJRHfd7EY0desUCFie/TLempRs8jXe6LHMyrPj3o&#10;+/HTa7M9D/0mwxcFYzic0L8WpmFKcYm9bDEjQ7iHbS8VLqHLnNXOZxzBhIo0AjOcIbJ1kCKAKMGp&#10;XnnlFa6ixeJVbAVZtqN2isKVsRAmsV1IsO4f+z757ly/01xbN1wwiSStNxdS0KouCMXSEEpUidSl&#10;wtOMDZxGYUBqtyUiEVcnr+VCniYqTvmeVJeHZFqGYE+GQyusrAUJAmov61MdZtzSasADABz8E9YG&#10;ibxmjXaQN2/etHeKdSFshoAhDkVl6p9vBUuUTG/luTzBEp59WsdjXzT8zBInM9AmZVE0/6NBaTnr&#10;kamoFQyTYFF9QmVxCowTixRcQYsjP+BtjpBPW1qj36ih15gvXpo6IejUqam10PQsUL++MHvl5b/f&#10;v/mDSvX7o96vjvsro6Pdbq3lXiPrIo0of+VnSDh1hCwYwIzlkqnFIYiDYV4I2GINWJ60oRB4zDpD&#10;rPLonYCbm3d2theXlvtrF46bjQtW4nnCT/E72SAY3E8RxfTjuAh5HkSwVp8c8OA5ZvCgLQRx5MRs&#10;FNombJo3xcQ2u0LkMgLDI8EbFcABFpAYCLQxhFCByihX9jJRFTxoNAqALhorDwTg94St2Z39ba+k&#10;8KPyE/UE56Yf0uoCFs4NVJzihJ7D+5mGXVgtCp3r1cIEfFJANCSYfOQRCeyJTezrCIMhGIiB8HB1&#10;svCZMiqGMAvKLbmOVaMsszh5boyKLiVIRAvM8CCtPaaSL3vR5sxge+HSjweDdPlLAUxAF9cOfPmr&#10;eNh1AnOc1qu9w8uXdtd+83Jj6LPmYZ0zIR/ZiCjzUW8ybpEPnCocQ4s+NsOWubnUmFltjC81Rhfq&#10;Q6/frY96w36v0+1vd/wbeEOeB3d9QTO9WlYSLZy75OFph1r+l2QtTOeXp5udoU3thfroetu3WuKR&#10;oBPGYw6GZsqyYFhjuI2kwky8gt8K6zZG+BcQTWoB1IwWQ7UYLkW5QmuUqEW6MkLWgUd+DZeI/ArM&#10;hJqApJk8kObVAZh4h6OZwc6WhxqaS+lzb4Ewj8UAB+Mqckw4Bk/ArXiCRKQflcBMNBjIiB91hSzG&#10;qoQgQTRsBIMMoStzFRW84T9CNP0YCD+5cjCMIZDEvsKpXsXEjC6u6DoNdQmMWijTBKTecGB48K+e&#10;N6YTDPzdn/IWG02qc82A7OczQDq2APYMEift0C/yjJRTZqzmMEFrzMAhAKREXVxZchp6LHPJZtTK&#10;osAsWMKz4WF+o9iJT5Tho66rMRrsHnbai8vF1aBpkMkW7tCvNq9euThuf6n30Z3B8cbw6JgL9arp&#10;6gTqHDecgEMYHA7EV4ROfkBMANjjGZzPEGxbkPLp8Pgyn4GHaFQUl/jDpeqVV9tztzxsO/Jzi0nv&#10;nWT4zPMIFnhDQuJEO0+PgMdMFAB4U9Dx7ErM4WAMAP7tIAyJljS2WDTcPw10El6BLuEpLE5qUYRZ&#10;+ZwygcGbJfycJpCAMTTqUjc+mRVdLQbiJ7pO6eDEwnzv3t0vx4tLox0GFCmcevHAFrQqR9Kq0Kbw&#10;PQCwFeykd/7xb0dg8JsVxj5yYoQUoUlUEKVhyBndWAlPC5zBErTcm8dG1HAaAwFgT/uEXIEce/A4&#10;cumyydTxz/0wHPi1IEd7UIlfia7AXZ9vNf9tY94HL+28UxxPeFy7rDY6g7EHXB8I7YEI3Mg2de+9&#10;5//LF+avzPQ7ac/4qGXW6dDz/uIwzIHJcAzHMmbMBD92hO3qzGLde6Rn1upFKq0N52b6NQ8Z9HpH&#10;vf5up+/J2O2j3t7xYK873O8NbU89xHvUH7veK786ddw5Hm4eevV/36b2amuw4mrL0JWA+1OIxvgA&#10;rqaVTxK6ZUdMCkFSEf7lSOtgJQI9/XPOuFUJldWw8GVhRCinoQuY1WFgx/yDCpCiVjh2hsy6CyeH&#10;hKIcI0RAJxpsd3r17Vut5dX5pfQLfQCRCyHh22jly7OcChX8w4YrsnCJoOUoTjqG7NCaGlIUAcOd&#10;4NHFwfBsIvCZ2P8Fh4EkNAYnBigEk8nlXKgr3rjJCaHCPDDtZoR2pzQm8agH23g2kDIpWR1X+A88&#10;NGYUhZdXh1lFn0uFwl1XZ7W8TjqHDYK7AB4x5OkTJyxR2IBGGJW1ZGNMsBbyYWa9NEWPYekwduiU&#10;/cJgmVeqN4remQFOAEgYok71LBcOl+GjossF0J3uYH5hsXTBZgLq5FSC9LtHbw56eXWh7o0ttdeP&#10;P/zEj+Sq80t+S49u9iFo8cPwlCs+ckR5FDOiJOcjLKcBjMPIpuFSIXumHQB0DYkhJiShXF4z1bud&#10;F2fnP3ApUijO8I9ZESdMA2rEDxKeCkFdC2YyBqeWvo4KMDz4b23huaEwXAItLh6GVr3OEJ7k4uJ1&#10;MaqMLYYYQcAQXOUET0H0AcGLCSxJBwbTtSBV8FYk+HA+jQ90OS9KrX7s0ZP9e9dL0iRIixXehTqn&#10;wqcQY73CK+gBdSX4UQEsLtAMQiDDNHBrOaEx9cdYAwEYKwdzV2YVFLgEQnxYe7ANYcgFHiQPYVYk&#10;gPETt3yA8RxOG2BlUlqAASDLNEAIUp4XDKeRgTBWBCZ3C4dzq38+6CxVGml1rJdr+cHSXncUr6Yr&#10;kzupj10VP9y58qX9pf/0UvW4P0xucwbY0zaRXcEhr8GP+rTgcFN9/As6KZXWUipdLVLpemP0XH2w&#10;Xh+uVIeLlf7czKA16tWHvcqgZydb9zrAQbfSO16q9i43Bs83Bot+I4NYsud9n3eCB8czA0XQxade&#10;SuNFIjhWTWd7Sshonk3DylY2rsMD0xgD4wieJ2gXQ4U1jRBKUbwlMrHTMnzUcQWzElqif1rSxWXd&#10;Gdra3Zs93G2sXmjPzkmNYXTLNd7uGolRIMUfJDDDbXgdZ4h2/EBuFmCGr4ZcjuDBBBXDiUNA107B&#10;81jryBge7GksV3i4schpVMGzo1E0FpyDT7ov5lfUxW0uDacoB0wX/o3CfyCHzezAgMag9bkfLQ4Y&#10;Dksc4EmZeeLEGep2pEfKog5eyGPQZubQkQQj7jAeVWqnYqfcMRwLi+osDQMtU3Fm2nBdPEM7b2AA&#10;OOEPhwDJ/NNTwvh4UOgwvaFsLq3KH15E162Dbv1o56VLSVmN9TW5tvOzd9J7DwrvEdf4JQERcmRm&#10;FSZHPS6YxLzKFLSDwTlthHJylwpsZOHu3Nox4gtgr7L5+KNbB3try2sf1KouAZ2xmS7jmajDADPF&#10;RgRMTux/sRcMSFxhxiLQqXY8mwxaaJUOM58qegMJe0ASYKHqdGW4VBCNok2l1DN5arheVgv8DJ0H&#10;xtigCIwbZGYCoaVIs713fPj88WF6RW2mgk91OoSKazmFn6VUyszASUYWkeqoSAV+ptFOtIwtKgbq&#10;dTQEk2INR7VM5oGCI0UZzgP5M0JO0eXD/CEowkkQGRoPJoINh6kID+RSKSQYKPOWqUPFH3CFShkA&#10;M7rCTzIw23Eh7UqrNd+af6fRutM/aKZnTYvCaq5UHg6r3vXzYBI5xeGT7s933ln/rcutpcowvTZh&#10;QuencE//FyNw0gxVRKEc6ILDh+EFEf8CICGxm6mma7yzVY/BzyzVZ5br45X6aLk2XGunkRQAAEAA&#10;SURBVFFpzMwVXx8rjyojR5SWGBoq7cyKmTOFpVXWBEO3AESqMG5gY8T3339fO+uX8UMrKLHatWvX&#10;LKp0cWBbFkdWK0OW67jCSbgfDE45Bs8JJl1jr7Rnd7fuzo0Gvr0DLSfkGwI6Z4PHWPHdEF2WZQTk&#10;lhm/U3hkcX5IFl6nKzw/8DsljiHCF7RCkJgczHBaHhucZ+CoMCXZw59VNMKAVmwe9MKjN5KlmShN&#10;ohIRnm6BQRuYjTI1DMFATuSZ/8+lwisslUR1C4gJEz8mP2cnTmpS+I0jRMVZOkWPRijCsogi2N7F&#10;a9oJJ+AQDKOLBinUzswQe/PYnosUToMtCLGr3SktG5jZBQMz87OBI6fhDTET0OUQgDOePErFb7EP&#10;93YHnu9uP4CwDEMYvzm7tX/88lxlbSU5pVKpjdKLqu/tktMEiKwZfsBX0GJszOCBXHibpq7RrCN7&#10;qCvQOmJe+HalgseDCTHBmHgublg5HByM7m03li+8X60sujmVBz6yAkmoIrTn1GaRdTIDaGEeUcyD&#10;yTzHwAyGkLpe0lGvNSR4ozR6uphVypCP5CoAKBl1AzHgSAmRHTMqAMmgpvcQ19OpxQ3Ord3NL3pW&#10;Jt/gDNXxKAOJSdu8AkJRTF1FI+qYR5TOrXNNZvbSEgUPvPSEQwOKgjoMbC1ZOvLt4IdC9AN2FI80&#10;ClgqSjDgGL3oRso0FpMGIkeTII01M7Pmg3SMAsD/scrDJwDQwifpMrwKzCgWUa+ydOG7w9GaT4aM&#10;e10/O9bLxnuHnZHHy8vvHsjjLURae9vX/sFB+x+8UPdM0P1ngDPIs60QnAvRjEIcDqCSSYRi8+nD&#10;KpEa42hw/IvThw1BiGLD5zOMRiUbNLer0DOjmx0MoR5ZSrsIIFFp0R6OF6NwzgQMce3aNb0a+Z5H&#10;gbSwVxky4POR+Ho5Rm7Bknog0eWmxuGw0r17c352zocE+AYfjl7+yffgx56gYVQ5YBormIj+vJ2q&#10;xV4sGRj+CRiAWQCb4VDRz09+8pO//du/lWiFX6eE1a6XdFEyk5QmtvNhAIji3xHnhlAy5RiOOtK6&#10;BHzUjcW8U8fgH/WYOyYv/Bn551gRClypoiJ6I8jTcVL7gz/4g+xVWTAaITAbKOoAeIwUjZhTmop8&#10;qaILYTYTAiyU9NK1qKFdiyU8XeftOQeiXJagZbQMtxIBMMG9U/ZG0bKddQOAnTADLbEnDBySC//t&#10;WnV7Z686v9iqn3zeaEIpbgXtuVNyb/urL6/7SqdeVzl7vlb2S9+Qu/0W1wLMb7iP0pO9KQmRCyf4&#10;UecHKpg3KvulOi/B2CeffBKqyBR5GDFdOp+QDgBN8kUDKa/fnXf3dn7pPb+NcU8hDz+/wgHNRVzh&#10;JE3L4iVBWNUSAzViGIkJPBJCEuo0kBkCEgwlR90ogsCT7gSX9qZgAjWwNB2LojH9TRyIaSdZFpg2&#10;SOCEB7mJxAnOzGYv+Gkp8wyDYldsHbK7+SWqjZY4QsK1KBM1VgjfM1zGEla4nHW0fOmYlyl6wSv4&#10;oXAuFKjQNfkjX0p7zBdshOCZKMa0MyKEQdRASIBFUABgrLigUh5rFADBiPciPSEg/KEz7o2NIJ2J&#10;Rq8oU25RL0g0x5W3F9duD/trFR7ePU4btFpaybGYpwNq9bQcmSqj9uXq22u/ddm97FFfYgc9BfPM&#10;GvBJIjrne1GgDh/TrqjHMRqp4nFK5m9amdHFzaA1HRAtAzuFX2+hwAcE1wKeG7AUhmOUiCRrZhfK&#10;qCARzWQgMzpIODXr+V7MnQw5XeE2CJU5V8dScs2CLuSLS4tuNs1s3WqveGT6ZKUrLQnxgi1+uAqK&#10;2YeDCjzUCDkM0qqgHZMuetFVhF8W1yWZyZomjoTx/e9/3zNEYqxpxYfNDpNr2jHg1+4obuuFXKFn&#10;ExDnuBLk9fJ2p9RIdUjTSTBgSwoA/0hHy+d+xDlFRazA+VPzU/uN3/gNShF9aJZG4KIg6naq0CnU&#10;rEVHYpMgQo90FypmLQBW6zH/zXa6Y0jxQgtzCmSRIyHBMaekYlSMgpD/sSLlZkVnMZBgUX5jOPYC&#10;2JGBYWDvcLgMHxVBoT0zuL1z0F5abhbTZ1oxd44GV5r9i8uLNlZGubvpU78+fOhNyZ2dnU9++MOD&#10;4UxtduGF9Yu2pGjFm2OxiqIjVcTegnRBlGfgRymbgWYAcE2j1DOfYExUwTrmnvaKj1N0lsyitUtb&#10;1YpweR84j3pYhRXgp3AxwxGhMg9a9JZbMh66jeSnN6moiCCAs2UTZPHkTh6ecnORYhFNoZcAUlxx&#10;HcyK3UAiFIMSPpzARgOGMzdywDMqEBTryMBAc3siav9f9xqH9v7Oq+XrtJCzvumHMrcM5Kigaw4I&#10;Z/wkUlqB5OQAM7vwLqNgwAm6zOcqHKvhiop0AVPKA3PdEER5KWAFNhTJkvgvhpBRo/lSxqCOnEss&#10;huC23BWYtfBtEjmCmQDAUmxYMxtR4YMLa9/1uuNaNf30Lf005ejAkQ+l36tXK4dph03n98fRrlfK&#10;bF//9d3qL7/U8i6gFKwnyN2HfhY1yCnNUUlMFvGEpZSwWlnh0f7IIzMp0OajCuRQBcv0Dwmj5Jay&#10;KBqVGJ7nXQCEW4pXXAirkMRFRajUA0Y7csKXBJDv2FktiXu8jlAZskw019EFACy35Ir2cCTs4cFX&#10;h/yee+benfryGsUFGO/iYwo/wYNKHh4VInBm8RYSzpl7wevyqiBDdLlf+9d//decGaRGsVos5ZyG&#10;4EFdu+id9RNChRHBkBSAAltE4+iCUEAL0sbyW4sJ6VOvdkcagz9z9flWpBKx19JHFvs5Oan9yZ/8&#10;CaehR7hoIfQoUtBUrOJpUyOl5ClnttM4v2EwGqdHY8FzX1lQi+FW01rCDNJkXLUX4yIMGcgXgTED&#10;C1lJQTIhCaKcBlEBkVchwQxswHhaUJn2IRhc+5tttW4OW/vd0d2jwVzT1xpOftAgQB54e1e392LD&#10;B+RO7gb3bn/SWL2YviPmwtrsbGs42j8cjlqze4P0oSW/+3Thl1twWdQxo446xvCPGfNHcaodQBaB&#10;UMxD2PC/aAcjaodXlYElvkbt2vpzrUbr9shD+4+dO6kXTjPTFRMk0MpoVaQ6HOaWzJuKsJ5udEUy&#10;E31OJ3CGgUpEhxn+aNTiCRQ5Ml0GKq4FnRyLl4ygAj6FyUIJgEGFw0DCYbJ+AIh/ifPiXXEZ/ykV&#10;j7wcHB9eco9zInGC5IrAmD7wq8MWPqZFCST5qJeZcGIsHpyqk537qWeWMvx0BU6QsRzk3m7SeCu3&#10;71qADLqOBOQeZUEMAcyluUrQmsYMhtsDKw8MMC3lEBaNLvU12p/OL7/XOVyqVVPOIDn5T7677mJ7&#10;Lb33oNM55qaQn6Cq9H1082+X/8WL9f6sD3QOf+HXadGlNGoP/QQb6liieV04j9OoqD9RSYJn6Qrn&#10;ZFlUWDa3B9HyUZeBLKUgV+7ipTzKxIzFiiO7gA8wo4QvJCLZGEg0uUFEAlnGc2advEx8Dm8RWmHD&#10;w0uXL7eXVobdo9Ger8gl5Khb9om0juKeqGtGQ1hWb7BKimDYKaIgBUzxFvB3v/tdmpdHxdv33nvv&#10;lVdewU/YSCXYVjFE9OZ4UGmER8lCQS6eAwMDVczE6NXOyZGAH8NSCWWqo05FWjKSz7HC7vbujjYz&#10;dP7zc1L74z/+Y8agEfoipFLWFwKI8ZuIVrQmBdIRK9Idc1INnVK69UUo1EJbwoDH2EiZwooW6Vkj&#10;g2l3ylcIgGhkQZDTaQZjTCIAMX8AgNcYQRC5sHFo4dRdlq9dubzUqK63qivN6vt7fZdt3f4U/zyS&#10;/+nW3uzB3SuXPL2W1uy+heJHVM3nXuImhVC7tdff2rq9td7dJ9RBf7TVGTarlfkWoulRAmLilhTB&#10;MzakTI3YKCuNxijB0oF/B2+OAJBwlcAxlBNdYEj08stXRr0rXt5dqx+c+Rb4jCdXyAuPAqGkxWwi&#10;FjIZLYpnuEjxPI6xmWEDnHKA3AKD9Qd5KSE3gpE10+kpCWBOU0thU+ZI9aIANlbBHgEppExRXTtg&#10;Zs1DYqBY0Zrd3tt64AYnDOD5GybDG+n/FP7sv4HWkd9iw0BH85lC1FUobYr0JCp8IhekBQIKEcIY&#10;S0Rg+qxb1uelZQEhilOQnP8sMRMtDEzzoIW8plXZtwvOqgurfzkztlN3zyKtGtPgYn/pPXyuPPiw&#10;ieApfXIGr5+wMPETlLnlnVvX/vnucONqq2fHjeQU2gL3sz4QgcLLWDGLNLXQvCOtlnsfp57kLYqx&#10;SuCPUMAoes5HAsCQ8EbDy/CMG/EtAhdsVsPsC0w7H7h2+v4gPmDrBolsQYpHUgw3e5jO8YOKbRCK&#10;noQIidzj7G/e9mvdWnqZaFqfgRFdw5cw4BQDZR0WWkniq6Ro0OvZHCPK8dRNTPeGrl+/7kKLW5uu&#10;3BqrTHDFo4y1Icu5c1o6fMrHvB0bgj9ygYo2tEScpzS50+ID54+cp9MkfhEtjPjhY//m5DEZqP3e&#10;7/0eM1AuyaVDocGWSIKkBSmBXmgz8iWMlEUXMpmJTWtcSv6LqMGusgWjhjZlFClWhDKEHlkFqswT&#10;GGZzVQQq+qV3pAEYXgbTpcAfloCE5RSKYB5uEXENthABA64MIOO1tPOt2mq7vlSvvL/tEuxO796d&#10;zz75ePOzT9dqg2vXXoEWM4PNW15jVltM+xgw7oB+PGy3rrzU2tnySo/ZpkVc5W7HMn1msQmw5UFL&#10;OjHNUMQqJ6M3Y1HXkqVTwR4Pc8yNALgvhQTp3E5ei1laUukfX2nN3eD8doABMIE2j1Ihfnoer8hM&#10;LsGdkC/YgMrA5Nl4K9RexoNnKkqJ9rTgn1bLLTiPC7N5IJw4L0sUo2FTzM/0dBKgYko70l2KbaVf&#10;KZRR8SK2S+YrsQEhsvVGZ3friz4ufspdSkJIRC7BKlchWu4tV5BQwDATB+YnAclzgCWNFbtPFf4J&#10;sjw21wshkkEZ2mqPU1GORnQZ3aV7ovFeogWGiFDhkxmJionDb2kMJw+jVYbPdfxzngfmwtinVbfm&#10;ln486K3jGgAOwhYubdtN+dg1T/AZL1pvN+u9rvfgjVuN3uja9Z+0/tn1ZscPPyROQ56Ik8zSY1aI&#10;DBIJls36KY+NRr0gf35mImuGcctUzqmHQ05QZ1zaFusdo7C4XAWM/2xsbAQJk/fGjRsAOIYh51CJ&#10;LjAwGHumzjWGb4h+FtlOmVVJS4KFpd5nH1UbLUEHKhj4P48VY/Ev+eFK8JkQHAZgjq6LIM0tpWT3&#10;Mg20zfrpT3/qGpiEqitIT/MPIdMQ3NhzphjnRIhXU0U4IbatOTSKosTR6BgXVMx05KZp/Z21UJRl&#10;kOUC7T1DorXf/u3fZozASGAewy0UAtMLVVIiLdB4qJKOqD6eA+JJwpkVSqRGSOhdfKF6aTjyawSd&#10;aY4DM0Uzg14U5dGgCH+GB4aiqCSEQcs8uHWUy9FlPKeICoWWbGDCSIK+t1Hfubu5c+fm6N5n6Qsx&#10;R/3j5sLrL65fWcfsGvyCe//2p41LL6a3sYzH21tbzfmlG3vD51bnqi9e9hTT+MANcC8wq+30R75u&#10;6HMTnva/e3fTdCUaQrE+pRypvewc6gI3tnWFIFowjIus6mjHOcWyKOCipd7vvtBeeNeTklKhnwsb&#10;SAMBPHHkpnQbiTMZBYZTByWO3aEgas4AM3sRQjr81685qQu24NlYJkYl7Uhiq1T0RVTKRIEJuiBz&#10;S1SAeQNCQlLs6sx6XgSzowIeM3oxEOSM0sK30kCbj4INjBkAwC84x8PG7vbrwkgmBIzCuR+EFIvV&#10;CTVmSHJxP14BuUZEqciQGEsVWvgYBjhe5ieGB5/qkPNq4UnKNBBYZD5OqKQ1/Ol7GAJDYrtY3pUR&#10;qmM7/HnCPTK3Z1awARuXKKs6vfVg5XuezkrfCRimHRv7Gn7CgH2nW91Hh1RbqbvPVzFv+8e92srB&#10;Oy/+1xcaa+tN79dL2oC5zOSZDDx1I+UH80iwuCN7TWPTHmwk659ee5gGe2RL+DD7PhJyAgBXeEC9&#10;zKE6v5JpzFkV4QhvjqJKSCHixUL/YQFtgopTHJJUme6CU68ioEeUwI8di32LsOYKid/V9W5+IIOK&#10;ToYLNeYyVBwDpEhibPYQzIOJXaAcLCw7JYsjGDMCuS984QtCupYQX+XMAh42nHBy3hunE5AA8KNR&#10;ToIzBGRxjUbJl7FnMGfxjJmYRBNI/g5OsUQQDHgYKhh+hkRrf/RHf0QRCoVSE6ehC85Ba1rCvQQO&#10;uyVxBxgHAkM1DCxRhXIxxJByA1Wan9ELG+eb5hUSjY78kmYVrkP79Au5RnTLo5DI4RJ+wABAYgAw&#10;osbatFENMEGKx7ic7QizLepz6+tvvbqx/vwL9cVVv5u+eMFHS9JkGx3sulTbuJi+78rnet3jezPt&#10;o9HMSsvvyFq1F14c3fpMB0drjYe7+/s372z29vesIywcMB/6SXiKlQQMZbbVE/VGIwym130RwCG7&#10;imIg3zIz47Q4SjLtQe9Ce/Gd7S1rTNub9GgJWiWYk6rHThiJ2SgZKmkvI9cia1o9SGmUo50dFTby&#10;40QGMsBAiFT8E4XlA8RSTpDPPJ1Yl7nv/74FQkhoO5PI/MiTMbsC5qS9gFePuIY9pEM/wFRwjv/g&#10;QVIFUBQ/nNjtHLzY7fjR94nngMcSEpwK9QgK0KormQ0Vp9IhLwUcUmtEixUctUCFSvRyaQIC0BgF&#10;TiSsY4QerpV0dfryYYIrgIVOBvVZKG+al0TNFGO1I+E0JojTKIiKWYrTCVZPQc7+y9x4KPVZT+zO&#10;r/y72G6iQnvEwTsp7H6tVVyntUFxe2zc76UXI1RqC3PHnZe+fK/2D6+6z14o6heXOGmVusgYdsF5&#10;qLRgsiRHqRoWwZJioNNS56OrRiFK7U+k2IwXOSV4Vol2Fb7BjhFhzE1FF1lEP3GGe4QXZTznVCDX&#10;i8MJGAwrjMh5zP0AYEfxCn6mjxDnHfCs3rv1UX35QkwTHhhbC8ASJ97SVC12tLQh9MmpQii6mPQR&#10;D3eFCCLsuAjHq4lGkCzsBFflU8OxwW/NNdggd4rnMoy6RsxjG2NhaBbBFZbkThW0TBanVgNxOoHh&#10;F3pKOS6qk/rn+c3JORye8TtO+qUmKmMeRmJgqnEkPNNahlOHGRI2oBdOAFLMoj4Rh7VUIClT1RLw&#10;zKDopU0+qhEJJkeRkNDCE8mmPBx1GBw1AjCQi6AF3igm1CJZhn+zHz4t5Vya4DSJH49Kt+oX6wOP&#10;XUv2wUn/9seeXqu200W/e76Z3mx+0KkuteuiLGasqcZrawfvvn1wx2sKdtPPxv3Ws710eX3NLW+J&#10;MBjmOlwWAxHQyzwD0EgWHHJihgy6AUMDJJLvY+bcH5ie6Vm5t92vtf52OEjLOvhBkvQ+TFGT5ygE&#10;FWeMJf3EBAswdnE5TEsAlEnTf26PXsCUFjYCqY7bZEHdBX40nIrQmQcwSjJlEb8sJhLaPLuKsYBp&#10;xkhdOAweEh4bebGj1zuhyDeK7G5Qs729+dnr3WOPCqftL4ShKEakARSxSmoVJoCzrD2QYZcsbAyH&#10;B0WQ2oUDw1Volc/AyUAcSWThGCpY1ctwHExvxDLDoQpuud9B8Sw+PFpCIUER8vsaKDrwqWWiMYY8&#10;7EgKLNnyqgSMG9Bzy9+v1jqj4UJ60X7xegc4ZfZ7nfTJTD/XTbnTa12bLT+l8jOVWqPZen64+o3/&#10;YbG5uLWdrumBxww+n4iZhzGZ2zGZPO30Zz+5XUUj/ZxDTlcAwADPw3gDozerGuZwgzBomeLj1MNS&#10;IFFXR1o9NzK0oK9LrAtsfEzu4Sp843HwBwzZMTk9Z2EmCy8V8ayNgi6PEgy1CLPmi4HcL2UaoclC&#10;d/tufSVdYwTMJ6VVV8xgUECKvWjpdXk2kLssKZmZv9/5znf+9E//9Ktf/Wq+HJjFfKQgUFEv/Fhy&#10;RNTptDhazAIUMRYGAsx7sWQDoxHFmK2xLHh8Bh7J4fkAZqKQG3fuyHI+8NP1npE4IWJdWzrRhD1I&#10;TmuO1BRM0I7CupzMQoxvsbepDoZqlAwWRgUMG2HgcTSEWwBmFe5CvCwbEtDGHhQbGZVKiMc8fJ0f&#10;8wyZ0hKMhaRtQ/DAFyXLuGYLf0w5shgrsnvrJIlSKCdg4ZHNSy+ZPZjc3tqsLax8ejRcn0/RubO/&#10;t/3Zp3d2tjrNRn1za649t7iaXvDosslOd+SXLq4V7hdPjuHcZMOMI84zn0joikmCW4uD8sxPDBRf&#10;CIIz2NMSBYbDw70b76U7cMtrd3pdm7z0dhKPbyFxCpX+xqIVmFgqDSTSpy6ikQ3KLeA1RtGuklGd&#10;Nj/YAqYMVsAztOJhAznb7pUh4qixnKQDs4USDDHZ7N0E18RPITgT0LkCoMyGCFlv9A933rJSBwgA&#10;BUf4ZTUKVGdrp1RN5zTAhQJt4OEGZemIBoOZDJg/OA1tQ2WggML9+K2szDONhR9vkAtkAhNvMYQ/&#10;aEfLAlajpdjS4oJsBINRAIK0OiuDzC3ay8xkSc+v4BBXgs6pY1SqtaOFle8N++k2WPo9Ce7Rdc/1&#10;qNOrNnyB/dBv3lNryuL19mz36Lg2c3PhV/7zmdW/7yWSGBO2yKVyPukn7SUsWxjFymUraAm9Yams&#10;jTPxG8ixKZmlAE/gMYTaJS1xkF2YLCBRDOXTUpK8kN1wqLRAosVp9Ab+ICRi4Fn80RVso6srlMMH&#10;VKy5AyFzv/fee+olc5wpxAONmcMJ2VFBWi/8Jr4x6nEtESEOxg81shRHwlXKRgtLw/17bmDXFlLa&#10;JggMQqiYSfnh0tzbqeEh71/91V+9WnyR21sOgoqoOOGWD7D7kBPYMIwTuqJ2eqMHFCfAqctE0KsL&#10;e3oJFbPSgoAsRjnVLvum1UBpyk+gelanco0oYU8S4j8rtBN4zkicZCMkZ83WpXd+xmYYEoOYmb1D&#10;KSJazEkAdK0XDBenRLa0GInI5ZSbsjF4ZjaEoh3Dt4ylbnWFcrmvTKBFheWkZzPfus8U8p4OR3UT&#10;KVY63IIjuiMlzEUEhATCspwkkl9RFCWjfXDvbnoK0e+liheFNGr1W72anzUNdzdvffzRvbs+1Tle&#10;Wllbf+OLSy9v1DbvCp8gvdLseDhz0B+szaXlWIRjnkEzBKSWCQfFia7YMpb5oRN6wPAEn+B1kc6T&#10;cUcHF1rto/mlnX6v7YoqzLMPPhEDMma+YCozlZNQmVbUDf85XRZvJ8WWNDYTMCpFzKJu1TLdou8k&#10;cfIEDOilNCIzBJ7jind5SLrBOarvb7/ugVBaNSdp1RARhOdACA8la9EOAM7wq0ACgEUmJAUcjCGq&#10;whYAYMYG05AITt7OzSCkeS7HgTkVh+GfEALgz+oqGuVUnz01O0QTvUyQqcMMT5Ary/VEdYyhjsMY&#10;ZX8+u/iTWmNnOBBqE89mjoWP6wnehz7XbqXNe63ugW93sIngoedmuzFzcWZv/I9nl9btQQlOe1ar&#10;EFLXw5hBN6wTVn4YWLSDxIlj2MiQafjA9pjawDlIClQyA2Gd7373u1D97Gc/29jYiLBgJcr5xQTa&#10;ZgjXmVgQA8xxo3h4B5j4AIbnqDAZMGEE2I9+9CN1kMhJio4sK5LAhgqbCrihJcgBCPoUSDnTAp7Z&#10;AhJdGCYEd4qoIfCjqMKTY32mQnzehQGWggHbujQi7dHF/p1PUxabTdfGdHFRRcQTKoWRaEGRaBw4&#10;0tiv/MqvMA1F2UhQY5l/bLDdOZ6Q5TIQD/TmaL1IIZhELgNEBSFEzRo4w28JYl4ouREADdB/kqiI&#10;GBNInskpzTM36VyeDSU/E7RnIjkjcdIXw8gxFIEJxrC349DYokRBhF4CFy2o0w7PMySUpQvTPID7&#10;CgGKdoqj8QlrwclfLUzMClQ4ED9AHTCXlSMtZLRDbtoHXb7ChK+88sobb7zxxS9+0Vzi62EMzlH2&#10;j7K0mBTyJKoTm7lt5uebF5+vNtLTkrdufXZ3c+vdj2/2d+70j4/mFhbXX3r54osvLS6vCs+VtTW3&#10;5kcffyTqu3bZrlf3RYzheHUuXR8mEZyOXIqY03GTOBNTCDMY5tAT7RgGbEUCCZy8fX/n4sLSPenT&#10;b96XVxZ9/bIsFPXCAwmEqE9jC+BCKykmAoA/qJTxPEXddagHvB/eB0MnoshRiwI/VilHXSZ0f07X&#10;NMNGeEVtZ//y8ZF93omDQcsDjbUkUucqdE7qzDNCvCVOgwcAhfaSpCG7dhjUzWqFG4PRqPAKXqfw&#10;Lni0cEi0kDCE0jRyZkc4+Z52MJZ8KcAXTx5BmKnrRSWQZw6fqIKiaVK+BlOpDhZX/2LQvyAj4hw2&#10;v1d33D867s7U/ExZSMcSXbvF6ldEzXqrMbu18M1/sV//ys5Pf7CwsFidTTdWME9YQZM4mJzgCmYl&#10;1IUHBQC0ygQkmACmEGinAcrw8DzgJ+W+qTpUARychP+ILX/5l39pUvz6r/86T5AbWEdwUJyKS1yL&#10;yURkR0UUMtxmCzYrbMJKq4YT3FiNIhgYyN955x2Qetnrpz/9qXb7hC996UshkSFSl5bwnClmz26g&#10;HIRIEW4fQBAqEVEt8ZHWbtdoYwQ/ulp4kVEmvrCpDp69dHGGhMtDtjc/kDjdxjaWBvBMcDD0A+zP&#10;//zPA+ev/dqviaWeA4oZF5dMiAlhMGPeGUUoPl9mMnqnjwbiB7e0jRlHdRgywhgCxhzBiVPIHakC&#10;fo1iuApDKMBEcpKqTNP6OVvo5MMPP8SkpUko+edEeP7wsxOnOEI7BCY/7zeTWYu0GnGGLcJTBL2w&#10;tNQlmYERODRqYR4AP/7xj+Hhf1xWGgY8wQpn+ou/+AtHZlCERaOsB+EHbxpodNnK5eKNjQ3XH65f&#10;v+656nStbGkJLfxgL8oE5vIpJDFVYI52lz5Gh/vNSx4LSsHo3XfecQH2sD736tXL6y9eWb6wbpku&#10;bBA9wUs5F9e9Ln1YvChSg9y5dTyca0iiNW9KxUnYCfMci+woBqHpI271Mi1tqJcBIOF5sdI8ba/s&#10;76wvrtxaXm3Ntm2OT+DTddFiFUkDRsHjDU+nQ9Lf6M1sACMmOzrqdRT0ZdGTxHK6DMqaNDCVMsbT&#10;umZgjwyIYOCXJmM/ir2wl/hOS6iLL6G0U8Tu0KXviO9svjksvaIWIWA8il+pUy/m80AVpzBnZnks&#10;/Mwdsmg3jTmtlpi32lHkaVZjgLVzMxjU4Re56IqfoGjBZ0hoLCYCbNoZCF0DncZcKPMDQGQhYGYp&#10;C/jICt4wzzdysE7bzfl3G+3bo/6KN0yltOeiaM2Of3TvKN1Zd+s10Ppjtd/pDsaDvbUvXa9u/JbX&#10;lwxacx/+4N8uWHBZAhZvRONg4kvZ90gNLSSwoa6EOERQsESQUJojbSgAcJilfphcAABD+ESqMMqQ&#10;oKXy/vvvO25sbDBNJANciSpwunsnbTDf17/+dVIwnGW3MO3Ivt/+9rclV8IS3Kkjqd96662/+Zu/&#10;MUOllh/+8Ifu6eAQZoGFKcUZRofKrsUigxs8Eef0wD/xj5OsE6cY1g6zOAkh/JikczqMEBfwoS51&#10;LkR8UmsBmeJho+l+Z+/TGz5EYXEBOZeW+QRYKR+A4EwVjlYMEavDdtmCwQ/S5OVghoSXUktm9ZwK&#10;riif8yBhiCkwrRztOI/FGWUSQSGCRlLAEBPQXLPKoQen51B80i44UbEuIf6Tjn06+AcSJ3nIHyZk&#10;WtJSfSiLnCztyM/AyF4x/WjKGsdAfFsbWlCIKX48ZLkHD8flhbIgweS8MovUyqGRgF87o2qxCqN0&#10;bqGdChxdkVBoH2kIkzVKpYxwuo4rQ7ggtBZf2A6Y/p2b1YXl2mx69IYTYM/M7LaWdsetBQ9gezzn&#10;wZQmwVTXL3ljzej2reK2lUNlpzO4OJcu34UTUBQZwyO1TDMTLcSkOlNIpQyDTzOBrjTm4dC4wDnm&#10;6huWcmRPT7pSqauHEShdMhUuwStJK8XdOJgV/Di6hJs2eW7sn5ovjMh2WmjGoDS7CmbwQEUwm+ca&#10;5ShHsmMIqpRlT83kFMUyq2VZTuom/+mlG2yo5yFcK2PIA22tavW+d7tTQG5Ek4aFQqxiJgKNegaA&#10;B8/8JLeoR+EwKo5yJLtAZUHK3KQTBXgUhatTBY91xB5CgimHpGeQUdDlIYX0yTQKM+EBTtRjYFDX&#10;pR0/HLsAvC9IZu+cChJmfrBagMExWlj718OB+wsnv9x34VWrG2LeCT7XvC91oLUJrMxvH1795wsr&#10;b7CPiTSzsHLjh3+zMDNsraVHUTgeYQnODTAfhp5QIPwxa0LPVIExwIouwMo5UpS7Yghs5cZH1jMD&#10;6Ep+VszynMdE8SN2yxDMJP5SlOAj29l3vvvuu8KLaY43AUoUisyHeTzwN0MijrG7ITSACsuKNgBc&#10;2AS/sbGBBGxGWZqHxR/JbQagTHWKzS0ERxoel5cQ0u6UN2oBjMlw1AzvFPMgwzpkBBl7GJfcMdy/&#10;/UltxTW5dOlIl3gr5bsmh21jRYY333yTgCQ6U+cxiuz8GZVHein4zBvFwmni0B69mRr0XwYACYCS&#10;aRIJbOBQiUaxUcVkxCrSTidkz4SetEJYlw14NQdA9EmHPzV8erVKDA4tvP3221wzUjcby2FCg8Zv&#10;fOMb+MOZ1wRTn4vIVi6yIz+zKeQQ8PBvlziMoiCQjpSl6ytf+YpRMKhrEQqRsOShVupjEi3gKR1m&#10;aE3vYMkpSGCPv44gRQgCA3JBCxVXd6Pdsvn4g5+2r77mGgQYkw2V1ZVVTxt8cjj42W7P/cu1Vt1i&#10;O3g4OfJUuP6f/2u8edetJB613RkuNysXmxVxyHy2buDukiJDcgv+8cDw4kSXCUnAiS6M6RLWTZLy&#10;wHA7m+3Fpf2FtX816K93jwed4+Iai0uUc3ME5IUhl9luNhriNBdocUXnWiaIgpxocarREBPDMVJm&#10;8IOQojFYok/AcQrgDFTF7kSU5z96TSRDMg9cxdh8WrDhuSvbxMqtD79jo5IZI5SBHIyTMBOfIWNZ&#10;RU7FF4EgmHcM5tnKQNOJaSIvciG+GlMXS/yNo4qnwAxnF0waZdojRNjQIYQUeO3aNQyEmI5sDYbn&#10;YEzkCkjHUBESnBZMxpDFOadCUtisEYMKSAsPb8NYWP1er+PNVin6ExxyAHd3D0b15tzEN6vH0vZ+&#10;68tf/sn8f7Na6X352mV5Hh5vRt5+90dXXnxh9uXXxDYtOOeiUBHqiZg8h/8zu8IWNHxm7+M0Mkpw&#10;qMLQYUoIKQHzrG/LFZH6O9/5Dr/SLpFoF6CEERUOwAmpTkERgOmAMcU6TBowZwEwqJa4uosQoo/D&#10;XoZhPi7NVaIlhsPJzSzZUdSOT8xgO3Z79J+H51EYxuHGxgYwySlkhISjgnHB1jq3deW6OjCLCdkX&#10;sG30r/7qr8pkzEoJmY0J/E4xBgA2gkucwvXDhIUf/5gM5gMVJ4RcioppIpSVewPGQCZQJzidBFF0&#10;yS6VYFJLTB+LVALGqKc7mrBWsdDma+BPh+cpRtV+53d+xzKHqGSzdySee4eOprFTc4wtMSeyiDsy&#10;qGsO9C6JMpj1IDV961vfcsovKYJP8FeNArp1FhcnFcOrGC43wGwOMJ52JGiWi8cmTNRgTu1ZDGpF&#10;l1NCy8DTRgpInCvRi1vIUcFSZHFjBT78BHB6q/vIW91PdvR4w8Ph0SFXWG7MXJprfHo07gzHXhU0&#10;kVhc9fPaN3NLxuCBzVr1Xne40m58+kn6KAHk1g2IEkH+gxNLWZCoaCRFuE65C6Q5zI9jbucu8FTq&#10;FcKD/sJouNhe+Ol4lH4mBV5ms480D7gy3ZLdWBVu7ahQnaKSlQYbu2TkExU4o4CPgQWaE8zQsgsd&#10;KioxnWCjbWjTJC5mskqglX7h8dg0rgIAfyddxX0gjUHutNENzp3D3au9Yz9Mus+kiYGWFRUwBsIS&#10;igY6hUHBKn6wJ+rhguYpRHilT27GsQ3XzvdMY/GRbzjlVCANee211wCAlOfEKSQMB4D5E3UUj2uB&#10;RzpYJRErs6O5qh0PWgIDoihKwxjGGDaQKIsZGCaOMGgxamLyu3a9sPb/sbscAYDgEeNUdo4HHgua&#10;dC9rqfXuwev/3U7l+d7B7szRrq8iY4PJVi+/7Oc7g83Paosu+Z588kl2hxDzE/w8w1Oy08DPQ4Jl&#10;mQNLzAQbC2qBkFxONYZ7x06LOKYzgHxRB1jYTsWoKIaoMJnII+YEZsZiVsNBmmIAHl8P4ImJLpaM&#10;cmRTMUGotFyLRinNBCcLH4M8u9MEFbxBZSxHAs9dyWIIJg3xbO1g+65fBHgbH7RCjUAn2VOL4IMB&#10;YIDhDLVMII9TAkIOWCDCp4mgZQIScjxwY86mK0RQwbkJIqKaTRqlbd41oSvtMENLpRgL8xkLUgtd&#10;MROKxMQGgAnSj3+KDWmLhqkoc/j4w39OyNof/uEf8i02pqbvfe973/zmN4nqwRxuhCcLatlRhmOS&#10;iERmOHNSVuwaY9FBF0I8t5NTiRGxDAxUCglZiGxSqSMA/kq5TlWMUqh1QniqZ13i6YKEQ6DCIYBF&#10;0RWnkGOJFYW/SJYqujAgi7/++ut5Cyu8eyyoefGSRw+z4nBLdib0K4tht7M8Pr43qB4Mq0sTudOG&#10;yHLJnuzTTxD2wzmvYzkajF5eX/EyCNsXTgwnTSKNecdMIipa6NCRvLnLKQcyfML/OBa26YrsZuKg&#10;bzlSbS982D1yty+FYxNJIbsLoXGtFWRGmyvw8HUl4myalpjw3l2RtEg2ICFx3zTdP5QIYSkKEhlJ&#10;uRLKxy3qJkAUc8sgCOGwY8WHNBshydzTCAwVeAw3NpSjJWhpb7V29re/4AbnzGni1AWY9dkd24oK&#10;QVRggJwLMRxUQgyFczPAlnoMYayZDx6YRk6LDXUtvM4QDsPthTNuHPNZoxLSleXFJEnzDA8A9lKJ&#10;AMR/+J68q4WkIPmtRhUtIX6MKqNVD/GJYO7kCHsC45XurVuthZ8NexcoBFoYYjrsHh4Nq41248HI&#10;Pq40mjvjN3/tYPmfbB0cPN8e18cD3+TmaZg3tr64bLPSv/WJmxSewqUHaiE7TSoTjD2rU3QZ60zZ&#10;H4cEIzI3SIIzjQo9KCpwOgKgZPmDZUOZjjSfnS1gHHMJlriKmZV1Lv7yBKgMBIBEeEIedU4FxXCt&#10;YMnANNcqlYiHBgKAHww305VlyTg5KopIRwtzmJ78k+0IqBGfvDpc3UO2vdufpruexdv4CMu+npSE&#10;lqohUTEdNGb8ExW8YZIGIFQQwlWmDjjUjm3BOdjGUkinV12jKSbUo8Xz+VJ5eJAzuWAmMg6NhVPh&#10;cuBhMFAxZ411OsHh45xapDKZvS9CjwP/zGGSSBmpp7OY0PJNJWwQE4+E9Ejd5NzY2HBKa6KGJMFl&#10;GZ7q6Yim1O0S6MJw+qUpiuMH3Eh76Dosl4lGhdVhAG8gliL8abQnoGIwetFlMLTgpC/OIX5pRAik&#10;U4RgkMudAlAmJoBPSXQ/+2D22psR6FkR8ghwwQbSyHx269aHM8vzC7MX2zWP0t4vpquf9P3Z/+v5&#10;AR6kZ7PTv7bU2r1724c8TUXkglvLDnxmb8sY4FfYO5Z7ADD//vvvOxpbBoPn2rVr2asK56vNL/+b&#10;auNGv7tughMh4GVNSid+ALMgY8X1VpktbfWKS+L34QsejE3j4S2im1GUpiFW5kbJgZ5bhwcM5OwC&#10;v6FwA8OegSpRtKvEMVoKxGnpzXDcxjD5U5d2kkIVgxFF2H2oemPzk/f+YXEF7mQiGctn5DnU6cfK&#10;idKQ4GZCAwbYWkjigcCCHJ3DzD0ACwq8FxJehy4wY/Vq0Wtp5ZTUZSmC84kjeITYItoxbzj7YgMP&#10;/DOQMCIAvTaOKEIemPEGHsMqAKIRmAq1iIn41A4+8MeRHpYu/stKtWvHqTMcG/O09dnO4f9P3J31&#10;WHZdeWK/8415yGROzCQZmcmUSGqipio1BNuFcpULLkndQLu61EZbVlsNldE24GrAsIFCDajhsVBv&#10;/hT1ZNRLPTQMtAT5QaLUUmmgJJIicx4jIzKGG3Hn69+5K3PnyXNvREZSlLwZPLnPPmuv9V/DXvvs&#10;M10nJcWfrB4O5l7ob33i/9odHbu5sfXabM9rKj4xIT9CCH+w7W+u9+7ddK3Po7ZajFaKEM1iBQB5&#10;MO+7TkeO013wPCsTZo9Bwfv5vgJGgTYCMn/oqXVm5zWc43wdPVYsIIdEaAWHiCLWfipDrBALA5wR&#10;28aoT9cw7TqVl2G4wNIQDXXypuYCyxKxAUPBC6zH704LnPbxIwJLZI3D9l7n2i+aL76c/abTWAWc&#10;BVJEOAzO4WS2AjeU+QIYA2JIBd3ZQTQigI0sp+zGnd0IXSDpmAwSbtWFGbWbwEg31vL8o+4QFQwH&#10;qHDWkVwJgVLqxqAUnYJzsvvUFnJdAXUIwvcRV1N5vo/G7BNT7MLoxj99XE39/ve/byXuxiS1HbXo&#10;xJeetrwOt/lSO8eYt0yfMTaYhg+YTwhqxIqh8USsIw2DQ4KIDwtqFxDSillH6pGeRIleWmCwxTO6&#10;4EyioxxAFm7IxBzPoSGUs7UrycFJVqr0H6zXFlYoo0VMEA2AIOM8zGMG9ZN456qV/o1bV/ZrPhY/&#10;8+hXyTImsptzus9+rrOxIX+TtdCo3W71RY2pizVwAwNUkWRAFlTGQAv8DqFEpq6XYMpj1ohS/kUT&#10;dbto9G1tfWbx+P7M3Fa/567eQ8uYiOBPlHpl4T9ON/R0VPd8wUfJt5BuVgyzpBTu3MeV1kjnGfW4&#10;C5ubUK0TbV0XzmTlSp6tOr+IEzQMZdB4MADz7PZpPMlpIGXucqrhSHdUOrW8fMZ7ko5qtCXLYA6e&#10;EDpnEjMqlBOxVkumHLHHjOgNTuOQ8Z1yxYgSGBF7wQFDSPG0C5KOKkoO/vQq5sRJbdn0Pz5vIBcH&#10;AWM4UFC74QMAiQ7Zhi9i65BIdlSwwQA/hrFFqR5kT8r2Sfd7Vpzd/RfFixMO9Aqa1r6XUBhUKD7u&#10;wZAzs5vtta/2a2c2t3dWyv26yyHjD5dLTIbV2tqa2NbBHQo2b199p3n2vJfrIXdIGoIN8jDRY76/&#10;dI1qFGTzZ+XE0RzEvKF1vvvYEtnZD7YKR0zS5OnzdWoifvnll6HSzndOvLTkZ808/eF12gVI3CKQ&#10;JDQZSRDm44ouhicpwtItg8CcnI5SHZIUNiFUu5CLiEKgzhpxyBO29RNnutffnbEAGMeSXGGylEIR&#10;sIzkY7rSJabSqVo4JKqt2yxpdDd36kgRxYCSbRQ0dIEfK+2JDzzAaGE9Qo0yQ49QwZZoosIapmFD&#10;VYUFdBRyoNKXFIOClEKXw3fpRShBoezhxL/So9UvfelLYTIqGTymLqdLhpOIZDX4GE4RE6xsjPE9&#10;K6uYVnWkv1BgR0/f6C5EnIYwooFqV2EvJSKJq2geymsxZ6jrYurCwVyrF3+gJxpnWzCS/rrYVcYs&#10;s0uF6LkkxEV7cjCXmL/xF9wiABPJ3vO09VPnXKriQhmW5/jAUYpwsIKzYHWv0KdZfKDvzqC+3Hzy&#10;xFOWkoMa9eHVK+YSPymy0x0szs1u3793+swZfUk0DvEhV8CF4kkFFS0hDgGr0h1xnsBRZocNyGjX&#10;wuZxHlMrX5xfulEquxX3xJovccA/X1L7s1byTKKOA9Nn91FdA5A1ssSVPeVLZfMotAE4KnTnbgtV&#10;xKldi5lK5uc7/sLQIc9DVGrrre2XfIuVzTRyopAby8k+moFGS3hTdKnzFP9qB8zINxTlRGbH1jbG&#10;uY48i49dCIlDHEZQRw98aon2g7aYiFIzZRDoxWUhBefA6ZRONIZSk3xgxkGJWTapP0mpxcJ4fvl7&#10;pYrPCGcSaUoEiT6DsdGSTB+/hRLdK6Vu46Vj2y/+B/cO7my312b6sZxnH3jIEmMqRKN35zl7t+Hm&#10;Zdd2LVkAYzEnkUKRgroEzw9qy1bsDPwRTU2ucRHeL4yLPKRwAfAo8XdI/XARuElHfOSGlNEk3Tul&#10;oDKzFLQ23LDCMC+xUNeFX/BkWJS62DVshYG+UAkw4YfA1sgVjeEC538JagAWzDAUlM3GTr0uFRMU&#10;V9RNb0lBHhx6UHBro7acPUeJkhEsMyiIHhk1+VT9EC3gMaYQSLOkgxFDVR1+3DDRKE+Cl0QnO+iI&#10;EpmKU0PJ3G7EWKJRCSOYO5iaRHxYQ9YlK4w22SXfPV8ny/KdkeX8fPv/L/Xq1772Na/9hmloHgYS&#10;BDxHQwpbHokzLaypMAS1ech0JYspJjxRKDKMQIcwiWAKfQSQXnH1gOY8oZ1TeYXtwm0mCQylFbvR&#10;K1WkJ94FxnASH8l/duUsZIlSxwga/uBsBPKFtC4sdHR0sPPAffX68ZPqYhErGBDjAIk6MmGtruJV&#10;zuHe1t6wuje0rHzyQSFdjj9XsoBYv2t4sdlme3BiIXvVmjjcIj6oQ98EOPSKrUZQpSoqMFf+EDxs&#10;aJAgSMTI+EKLex+e/ut3nl9Y9n6b62BozAbWheymkv2nkmf4K6pTk5VCWRaTntXpRXa2phwvDREw&#10;RSjimAznCc+YaIVTlk9ZT2avVZszO/s7n2jvVe/du8PjAkbHGM+YUwFzhnJia9jo67qIgNEu8Egj&#10;KHZD2TCpdrEqBlgPT3VkQYCbFvZXiZajbOFJToHKkHFL2CMQIAGMeTo6lZujqUwleNTovG53fuU7&#10;/a4FRHaOhXkMz3an6zdi55sPH90MenlydnFj/7V/32u+urHXqff2TzXjBeSH/FgDNoHN4IJcq3cb&#10;PF3SvXElmx1m5zmNaqzBNaz0CMYH9i8ViDiKqdnHsEUM8FHoUcZYYyIFYi1Kgo5JOF0CsVKRcM2a&#10;jMn7UlBcFSM00UflqYB1EYQMS7otboTKhOYGHOzK7wasXXGiiEAAYhceaSFgI4Ywb3N8SEcsl5o1&#10;SZHKwFbikL5hHBcMsgeFBv3qXOZTzHmQi2kHHrZa4oQpb5BQMG3BYAeUxLG8ANDiqC0muuPpaHCw&#10;DTsHDTItwEjp2hnTZMEaACT+UQkjsIk5gkY4mzv0DROFgwpdJneJeO+999hEepw8+utvqf71X/81&#10;04BFJSYwozh3MAewApsKAu1mVlfDmcbZva3zC8VsZ25gKYUpI9AZhfX53nxJTxFgxMp3vMI3/Gqr&#10;o2IMqyv6sh0mSXlkesUzvWZcSNBACBuJ4TZQfVdBF6d4trqEY8Dgb+LkAn7SrhKO796+Xjv2nLNs&#10;R/EXi9AmoeqhhUN8g48IaAw6Nzt+WazihCJRZhV54OSJwfXrpjJDx6f2fA3iucVZFzKFmkI74YJQ&#10;PSzzRPdxzGkPYOkQDEaR4MhbAxll+UKjuldsNjc7m/ebK8/dELTl6ma9+aDWsFbe8x3wcqVbKVtI&#10;+YmxEcRj/i4Gsq0fG/VfaPGkLkn8s1fwB0lRiUJEtj8+A9MSLPnOnWORxPIahQe/CC1rVevV/sAr&#10;B52dzY9bPMT5gUNyDeIYYJhoYRyRIJb0FT8MFZMl5gSiSTDUSUEmsHXM8IyviKYhHVDlIO2B8Klb&#10;mMVqogcGEqdIL53K3jbe9y3cD2jK8dHB+eyT7j456dmibPklLBVnhQ9a+67hNp64vemn7lq1lz+8&#10;ffrfeVb89nb7hUbPddpCoS9z0ZdVaeGot39qiyvd29d8bCge0TRMyBJp1ElqFvi8713Wy4f0VD78&#10;pYSyAE+lmdqIGHPbiIToiw8f8b7hHOvLd955583x51sltEuXLrGGVEbiJE8dMZlqBIfGMDOcYSjc&#10;xJVZMxQ0Tk11kpLQFa5SkHZbSQlDvSIIw84F0YTihr9TMQkWK9nDObTuKHlHWkagrwQFn4dss5/t&#10;bM54JF1fZIYPVKG7/EM0JloKgtJuqImhqOAjxJG1EOgLsK32MEXYUz3clJjgD6dUz57UxDMNtESD&#10;rdRtZtHXya4uuJGb8nmiPKgS1qMgqEQcRPZra6/+2Z/9mZDiY1pRW6jRiuN5zjMsFDZZylOTWBmU&#10;FdDbOkol53S8a6qzIKCAyYNBBQEOtFViMksxhwYTW0ZUkgjdPcrLpuJDX0GpIiwAI4VXcJAT7eIZ&#10;52vAx0jAzQrVFn1EZ4SdXxAbPFivnzprRJiAMUkhgjgKDBolF/xN/9/+znfeevPHaxcu3OuU/dbY&#10;4zk2ox75zk15cWlw+T3fSxChm91hY9jzeraczVwAC3GZHQZsHwp42j+sQS99xWuyhk4A4xYttrJ9&#10;e7/aqH5mrvGpbvvCzoPnR721Qe+4B0QEvC8JZDNouT0sbTmhrDUemFmrtZZvhXuq18xqTslmVipk&#10;4WdalWgL0+oHGZcAmx55x6XdpIJKFLYpZ88g1957m7+yW9opElRknxio0h+/iAQhxO9SJBMhcFQJ&#10;VnnrasEKpYqYRKwL29pFFvTiRGO05PtO1tGgFM/CJrxJqPj0vsecp1u7nV65CoTGyb7P2mLKnF/1&#10;SffsdSmygA/Yvf6Ut1AsLWdXd3Zf+d+HtTNbnZ4Hps8CeIBI4EVjzJ2ZBZzuLh/r3rs16uzFN8SF&#10;KxWYWvx/ILokIHzBBWm3UAk1bY2+9y03Uyh3umYOoKk85g1yPGU2d5fc3eQ1GUNSkr6NqQKS2IVW&#10;JSEBTBEAEl0ETGQwEgUuPnF6h0Z2YmGZkyKBR9gbzuqMLzHKReq23JqWdwlDnOS5FcoRErJ22U8M&#10;qyB2oqadLLCplrEyt83Od29cri2t8CbApOhIR3V4RM5UQUmiCqPRi33kapYBLx2NunYtuJFr9BmD&#10;wICadyiQJk6UdI9hRXTiExU0MBNhqwU96wGMTzJ1oUthF0+i8WfSwqFf/271j//4j014FOYSPnOC&#10;oy7goAyV5AsVenKJkIJbNLCjuoQuHLWIGFZGxnaY8Dcfmz/wDNNECqOejijFH26s4KgWHR0KPznE&#10;oLHAxSQwRBxEvDqh067FNmZNQkUVucFNEBCNoYoREl7pb9zN7q0tZZ/sAZjzDvKWoPd41De/+U3A&#10;1s6f727dL6+6cDqc8UmhvH9kbTcYBn0/cODdlL6HMap1b7C4KkMuc4UIistEZIV2eQaTdWQiknnF&#10;aCirBWAq2yYOgLk1c+qkx69me91GZ9+d1ud63ed6nbPd/fOd3UudvY88WH/+9o3jD+6f3d48t7t1&#10;tts+MRq6aWrmkBGsSrsmV5cEa/XNUfluufqgUt01s7rsVKn6MTJXvYa+yMcl45k1+3Q4/4x3oR7X&#10;J9Ef0AI2BxnABxi8Mrew/WD93H5rxbwThqKsMDBExR6uDMKYRgub8DgTIRAYySAFyeyju4JeSJCO&#10;wG6EdBBHrGJ1EJMCTxK5MvDEIR0p5dW5Ubs1amRXOCOMCx2faddTFz7pzimeCmf/eCyIXEz8Fkq/&#10;XMu/hWIk1Wvb5Q//xs7xP/QI0a3tzvO17qyl6cEiU+qJQW2qry8fMzQGu1sWoPyLgIXFG6G/vDoB&#10;hKEY31aZhOYQM5JF4lSCyS4HtehuDpA9DGHfEnLJykwZ/DXKaeq2Fy9eJBHlQXz4Og6hj8lSRGmJ&#10;IQmqCg4arbEiJJDJoqJXxrMNepaUB8SYmUwXHCKSHRXPsgTAMSi0INNoraIur0pu8nAYxIxrrSmp&#10;8g5Itvg4JLa9l4Jt16Mby15byi5cY+ikAavAoCLdxXgJpSa3NMIt+haOamdMHAhdGz9ihpgI4Av+&#10;sssmzhtYIGld4EYEbhop6wIhs/ALblNFF/rGLrOYa6ij71SCX1tjllm86WiC4ZKwta16IKAnS6mb&#10;5wQHN9BTscJjIO3SmehBz3BYTeKmZARZnCUhSBbHTT26RIgQIUrEokMRsqYQbjPFSn+2H/vYx0gU&#10;WIRGR/wjHGMS5ZJASBxnB3i/LtLf3mqeXdMFQzTk6hgcClvqu7bzxS9+8Y033rh27fqpE8+drXff&#10;bpUXJi+Buaz28U8Mb94Y3rmz0Kje3++vHT/pvRRySQGAQZyjmThF0kMkBWETu8ADJi4pxQ5xb4Mp&#10;8oQImMtH9JyHSDud7v7cPMs/Sphlt1932apamasxqnIYAABAAElEQVSUq73usNsePdjoLy+t+Pnl&#10;8e0vvQelSq9S9l291tb2/UbTAs6SdLfeMJt6wM9niRqeP3LVt5R9x8dpA1nZ2tT17JJXBEdWex6R&#10;tVW3Wh2X7J9HGB7CZcvsRJXBw78PmzOOGeW4o2drfTzYWfm4Bd04m7ADGnXbqKsoekU+SqxSxdGI&#10;YaYWt+LEFocsv4xv+RifwSG6GIRSTOp+eAUfEZjvTkqv1x3MZ+8f1/2m9H72aHqe4HCG047SvNOc&#10;f9s7u05cqMrvkSAk8L3ecGbW9JxZIEp5NGicqGyd/kplNGz1hqV+d2V+3O0RweS/4Akq0ei5GOem&#10;2YB1j+3FS53r73auvt144WWJnN2kSPdZVAoWm2R4xBb25xrbAr3MIJhJOeLoKHRPu1yAlUgzruMC&#10;lZlG49///d9/8pOfNBasB8xJ7InAbuo4WWEiJdDiAJutkihBJUgLQQFbYMjmkc2ok9RUdwYvczok&#10;J0gFcoJsxrBE2KrjDxWGsXLFSrqQ3MLvOFgSmJKRSQhoAobciy33Cbn68VPGT+fWtebZlxx1EQ4T&#10;CYToAGPGvXr1KlTQkpsUyVcOsv9Y9TKozIseEypYLFHHIdySZdSBQeaom02GPOSmlUSQFyfJG5sM&#10;IlPRC06D8SAM+Y64YS566c6q+UO/5nr1b/7mb6BRJm3KTMaYLbfxMWQcrMjm/Ao331BeLDIZmoAu&#10;5hiCfcUuA+lonkOc+Xh8/T3EsRTb6YKYaBY0GUtkTK+v8xEXbF1DNoepOwXGBw1xTsSEBQAhEb1d&#10;9ZjIY3nnqHMfQrPUYLWxuyW26idOOykDRu5IaANzfgsVqN/73vdo6nscL1/60HBvpzWqdkaV+frD&#10;1zMSvZvjldXjwyvvOamW9vxwSqOfvc6MABPZJwYMlTVOWjjxyVcQs7mt4BNVFNHRbp7G8HDurIX6&#10;BOWPsqdeohATeVY/VWa2lrCKKJXh9Gqm8aPRw6X9brsyGiz1use67dP7O+e2N19qbV+slj7RaV1q&#10;ty51Wh/qtC72Omf63eeGffNuNoNaDAmNam2n1rhfb6xX69uVmgf9/bWzS8GV7FKwPy7b3NzZa+1z&#10;8KN1Ki0yReLruVm7dydq3ZtXL+aTqhASYwot2E3hx2Q9esl9Y+0emwQNI/A45yrMnlysrnthWCLG&#10;gaEeszi0hh6qCNpAokVx2zY7g+l2hh5SHfM8lM0hB11bbvg4VGPm1qC3WvY+yfjklXP1aflexcjH&#10;aU38DzmIiGZzs//aP99b/K+rpf6N3e6pSnvx0OVmkm0YQm64MVQ2Bk0Py8dG7b3u3RvWnS4caXTI&#10;SEGWzJi6v7+KsMy7wK7xhT8wBVc+K3+uN1Xgwy8GiytPBJkqzDef//znpRSnCLJt2JPcg/g7lIXa&#10;eJziwAi2ECrRRSViz9AztwVsU6Yi+Yh2EjERJClWdcFH+mJP3OQlKZFJoRWrcYKLjzkYz7iwZJ4L&#10;p7OPn3CR3FCKYaphFQNBFzQcRJZ6zReF1m8BGa/nkkVr7WETWxKF+jO5EnJaGGhgUApPsjQGSNJl&#10;HgkKjaNUCxNFhSwGYXDgo1fB5jTCWZ6ntS5MhwmcMBcoJ3fRswZTm86T3EmyX3VL9nCQUwNQEuiI&#10;D5rwK98wGYdFSjJTUpWG/JfcwIKI2ddMqW6e429MtKBnQUHG0Og15vVhdGH005/+1Bwp+JxHmPa0&#10;4MDizBqxDhgD2aInHU98HAUJNx1DEEhg2DW5ohRn6VqHH7SrLq14/AxDThK+BSR5VJjADDBiwFjg&#10;woXz5c7enX7dsvLhe/upgwTmgnulOrh+tVGr7HYHy0uLK/PZ2SVrGAPSE3GEUj8tvA6RnhirIFPo&#10;Yptvh9AZNJdpZChQUwChNPInF7iY8GOBj2nVSj6bXLPfwCZl6IcwrXP88AyeVnrjxWXDVepBf9kv&#10;W/U6z3f3X+rsXRj/vdzd+1C79Up799Xu3lq/c3rQP97rujblMuuw76thnXvD0vrM3IPmrDsZ7ebM&#10;fr3hCXtfe/dZFlfMFjya7awxe655sNjaWnPanXTkazHGhiqcKw75mgpBQAuNvONo6sIm7GyUJlOk&#10;QwdVUEq4WE2YZXoPEtmclIRExbW8mdn50d6utXl2rfZRBpnOYkor/0o61Uptb3b+7bnl7/e7nvo2&#10;BWeXsyJ3y0wbrbbnvPNPBXlsqPnC3Nba/1Eu1dqD4YOd/bWZJ77VQRR4giFkFnSEU0BKgjTiazTZ&#10;bc7hyMMm1blFsxnRjCn/4qCeVJ6iwdGawl8BA08FAKUA7GjMMiodAWMlrpcWZB7n2XKIjGzgx3LH&#10;MJF8ZAZkAESvSRG00z0QCrwgy0eXFrvI8LGKctqqBb3RbUs6cZFYxCrb5oMEQ1AdZU9MWFtKEc/q&#10;jA+8LIGGL6iT5mPjmi4Gsl6sRBy2clpEOCS6sCEHaTGfe8Krc/OKFOctI+JIgY0UvRATBCdsoR1u&#10;Ty2YsyR9SacykwJsmUsi7bTjYBGPrWIQBUiNJFLK3KkL0TBPZh6sNKJhFvlcX2T4sADwyuHwIiDN&#10;FFLEU4kPZ/W+j1b/8i//UooXCtDTh6piKFSCj1Y0xN0hFgkxCJDRGXS4Y56Tg7RrjGAVAS4s8Fwy&#10;qC4Km/IH64tmgf7d735XRx5ViHAUDUGK3cyEOSM6BBIvEsTQrAaPUw9u06iLOItQcxQl6Qi8gtK/&#10;f7dx0uubGUF0xCp0mbolFGyx68qwKD958lS9NOyNytuD6pJfQCz0McM8d0KkjDbu+47AVmd4ZmV+&#10;+8EDS0JSYGMTSMQulSEXu7bBI2DkdSzwtls4qosWfokTBQTJwkHslAJ/1kusoktYIzWqhC/ylDgb&#10;MAYGkAw/tn2m7nhazWZW667xXwbcK0LjpO/th/lhf1XG39060dryg5rn93Zeuvru8t2bZzbXL9y7&#10;fcoPi+7trnbaC5Znw0GWK11GrdV3PbXUnN0Ydj5fLZ/afJDd8iELaxpJRmDABg9XxqEArw65ocvj&#10;0RJbHRk5Q3a0gg9DReAdrUeGDbBEDIDotQqoDFz3LrW6PT5ORw+txHxpxO035655+WR++Z9qzbv9&#10;3nNinA2EDd1d+rC49xaKKxnzM9nlmSgibmbufue1/6kz+8lKqX+r5dpue8X14kcE8S/tIIRZyXs5&#10;jjrEy4KcHZhaY5Z2a/Xspx8bM57V5IW4nGjAxuT6JPtn2CMiYYBKnU8nIR2Ro46QiwHLSl2Ax985&#10;LpCKs3bZwOUKOU0uFj8okdmqF2JGO5owVEDCSgsRSsKjl9ShxdJQjGkXfjKPOokqmBuP2lHKMMYa&#10;bqFyHJIE+FQ75MgkWHXEkpgBa9Y0zURC08s0bNYMv6TRTTpW4i2mbWSkQwWtioRlTu7eulJbPm4e&#10;1QsA6xDZGyWJrBQpOjHUeFDBE2cIEdtK6UQjpjW06rBZxONJtPBgwDxbdTTsIE1J9QDnjRlCcRBd&#10;jhqAxhS0TBSDHbGjB2GLdqhi4sDkcMpf0dFs4oSS+1nKKIJehaocyej0IZgVmJKS1nPcYKLN8sX4&#10;Y4OigZl018VMycQCSAnN9UIpDvyIgflVhLlp7+qrKBc0imkpKmEsvaLjQdpCInaJJmKc3LNf8SSF&#10;XF3gB8YhUEVh+LK/tS7hxVfdiaNUtB8kQjsdMTH8vvWtb9ELckIrndb6UDqp+JhZsa+zihMnB9eu&#10;1nodD7P2B8PTq0vSEjywEccIGYdKxXhmK8zFnCjhfgQqofXhuodQxOEdxDyliN0YG0Egsu3mWRGB&#10;htw8bATaAZu0BhOhxBmfqX7R11DZ2Lg/Hkh7fZ+5HcjRrhvr5HOMy04S4Nzf7/qq7qBfb+/PdNrL&#10;re3V7QcnHqyf6OytzTc/2917td16dW/r9X732NZ29rHZwEwosxhyvKxFQHI0GAXwJOUbA5JoBKyg&#10;ab5jvq6LIn5s8+0H1ZGxGOOL2KDRAoPG8Vu/u8N6tvQ/nNv4VMN82W3M3PCVg7mV/1yfvV5ygb9/&#10;bNhfKbttPMxyFrZcRgprbO54hLrZyF3rqJb2GhfObT//v2Y37122yZabgycMNL4/qi8bgoebMqmX&#10;RraVXvkxEpDPI1RnFzo338sUm81WRfTlAsmxEGaT3A5vYRl4eAfP8Ozh9JNHGVYRVzRyJwVDV4Y8&#10;AQSexBLZQN27c4JHolDyTMjVEQaVaA88yPRNPnUIWfJjCGWfmD+CTHqRSWQYnrKw013BTV/MVQQz&#10;u6mrGF+YGO8iTWSiZEnjjilUZFQD1qIz3K3RCwUWJMTpkqAGYKxIBM8qkxRFr1iqMmn29drhoLdx&#10;t7bi0cgspeNMEFYoYVCBIUAGw4O25IaPSOT66ItJZC2jzNVvomnH8lNHHJAKykjXUwVha8qEEB8a&#10;yYoqumS6HGHu1IWhAtVU/r/SxmziFBY//vGPGUjGNPkpdKAVwdTgWvoIFI2illbaeUX0CFyN6EUJ&#10;O0YKFohMZjRymwnSb9+YKQU0JmzkEFXZ2pJUQYBbyDqKnvryBOlMFlEIj3ESgQukOrk0MkUFQx+2&#10;bjx3utx4+Hkg0XMUcTxHcXHmZ3LHj+ddkrmw3Rz5llDh1ZQsvRkZ5dm5wZXLyDY7w4V69vMp2VWU&#10;8UMlgYpNnEMwgiEHhkFoGKjLWezMbojZJwxC00mcaPBkZwEXxOjDI6GsXuzskBItKmh4h4nGzY/b&#10;SeeIfMoIocIg03ScTxkzUhVuKZrxES3AQKKOAKsQZ2iRpTGGE7+zjlEgWfkpZifNHgVy6k/f8a1w&#10;lzEyVC4BoVfBxGHmiqFrC1KSGyICSUiMLtGuTlN8ANAlER9SoTuEeuX5HEJP01AQKmR6QUuX7Jcv&#10;O/vt/iB7P3J8Ya3IxHNV3hQqu415e3bpn+ZX3mjOXWbRQf+YP3c3rcicfCimBYGtBAcPae8Oy/PN&#10;hw8QaBwNy7PLm63X/rdefa1aHqzv92f7+8/5lFNOZGbiRyv10O4gg1DBEDaWOdQotutanx9R6d25&#10;5qE+b9lrEGyOiquEKifqqFWQaMc40+3zNDZg0AgGhM5o3d/xAIEWkWOmNE6V3/zN3zSaFIKm8mME&#10;XTIdx6GiLgCMi4JxWExLkNkaAlYRYlKd3yUZMWNXCiJ0MtgoiLP4ZDTjHTdjFkPt0KoTavg7q1ZI&#10;l9DCJjKDVENHCSES2qQWKEl3lNwYrQISHwyJcMF2sL0x9LLaQrYO02jZh4zjbMmVK4xr3Sc5H9RC&#10;IibE6YsJniyMg/RoRRE8U98wkewBjDRCNR0dZQ3aibREmSoM4iilcEaMzC5ZOOOWyCYrjuoCAws8&#10;k0aTrN5HSzZxUhL68+fPh8NwYSDGirMh+BxlPtGgCEr6M4pgUlFCPV0oHL1sDUWUHMapCCjGEASp&#10;K4iNRvOu0yVW1nIU6MgAMCPCKSKhwh/nmDlIxwowsGELUw73WoPdbZ92lOS4RFCSS/pRxPEid7qY&#10;TCiAp8+cHu3v3B/IjBXPgRQ5eJrOOzDt/fLd2yYHv5ri1U9CuZY4Y4xBLIshhA14nOOkRBSqUMpp&#10;REQhpeiiHo6wTfaRfaDCIVSmjt10FKVRSs3om0dIruIoMOg5QtE9dhMl/jjjGfRowuYQygIBL/DY&#10;jb7BTSNivfQNbNKNRKwjPIIngYyKo4JEmPgfDPomDAgEBiRCC08VtsI2EQQAumCOILUHEqgSznTo&#10;oApKigCT53MQcbTTReAlGrvAuwEJR6XX7XhmJ//70g/ny1GtsT63+KYf12zM/0L2zubL3rHhwMmc&#10;k8iuyVDsYgUPrVXwp4iPFu72h9lHDx7HW7lW9grK6zsn/kevoLir6aMHa41+/vanjoae+KcUmzBU&#10;WCZhnqxIPYzMDkYWYi8FVpeP9+/fNnb8rIp4MWrw4axgO8nh8JYEiYKHU04eDRVEkUgwZVqcGSDw&#10;aJGyTJ+Avf766+YzI4ggu5NMoiXsIGzQKMAomb65/BMcuEARzwgMW/bBgVVdHNZuV752lLOmykLD&#10;ngikIzjx10WjimgXPyr6GilWHSFdTojLs7oQCsZUzhodxVxiwRBZbCW9OO8Zn/Tc8EUuFw9wNnAk&#10;H4KCjFCN4ceD+Bfa0QskXcAOcxEKrcTOEVry9KzKSujpxW6RClgABgMNZWEgR1+6yLEypKMMZUAh&#10;1jfE5fkX6pSCgS/EbQFJgfID380mTuLBDf+JKqdR9GQCaghWgHiFxVWkbO5BHNMSNIyInp7QMy6d&#10;mQAxTQQ38wlosVJITHrh4Pk31tercPQQJTEHwDQDbYROwNYFSIAFq7rZKJj07t1yxSnOvxAISsoe&#10;wj9/iL5UAJ4u2nV/8dzZdmvHBdtsUpwsEo4Ltj71vt/a7o1mqtn8KvwJFXNMJzGxTIQFnk5a2QHb&#10;GIHORskyZ6AXNOiZRUe9kJHGF5RlatrRVKPxgzJZz1GsCtOJjggU3R0iPQpLBmUyYIhgVa6JiGQB&#10;vUJ6xEP4XaPBgGeygTpggph31AMzZcEzHojIS9HLbnQHA2YigkAlwkwFhgAQZ2BJVnRHoGMeQxBo&#10;V2GfPP0hdfQQTvKZ7IKS4uwQi49EoJE29ZnmoLXjkWKXbekHvnvE1frmzOLPF1a+PbPw80pt38XY&#10;bL4czvU62Us+vuZLLu0iSChLZXYgSKPPOntYq12q+XBVkuX5ndkT+7sf/j8HlWPV8vBBezDq7p95&#10;8qMHTIpJinOAcQ7zPubzZI3EiEwRFYmbe9wt85XK/ua96qKnfLMFBD7CNfzyJIOn7IFEU92fQvfk&#10;YZiBNyhYWCaJ5UsoAoPrWBzhbROzKQKBJzhVnuRR3EvGAYbW+Ct6qSMN5nbx1y6eZf+wJMvIisYj&#10;Qe5VcRCLFbnn9kV+dIRKisMqCnWMu5hHgwNIGLrmKWiVSU/BBlIKURUt+MRYU8cnBv44jVc83uVG&#10;dfZBqFq2XIFEEuY+6BCjkQHQB7wc5AOrmLCGXvIh8KAa4AWoYLMJXbTzCH8FYEajfqx2VCgy1W56&#10;ES+6HJWCSKFg2HDSIHmgrIonBWE7nDLf65evZxNncBEZcNvKgNQAPQKdxVmBMnlLMRzFwDVfRh0B&#10;SuhlfLMC91CbJrixXbDKw+UJF8rlLHPn5NE8Zb7ORgTBg7PcrR5H+cwlCAMJQxiI1m5Y+BGlRvZV&#10;98zxDqE/inG5HD0FLTeFi4kKcyJeefU1b7Zs9t2Kqs0WvoeQyRv5ta3K8srwymXv2G13h6vjD8QL&#10;VoNHERNMJF4hxNBZGzwaGVBhNEHgLETw2eLHtkQbq7Y0goqhdDe52iLTEpqGEcLakEfIRmPaOqq7&#10;Q3GUOlqinmiiL8DsTAQ8/MjvpKhHAOhFNLcWvKYLPgYzAsGDiV7GJ10KUpI4FcRRolEvUviR8YFR&#10;13cqVNIZLd83OGiJ0auSFzS1jgZ/gTH1qEZ4bKmGkgf5iPHpVWDuU6TzC4s+WNDe72WPpM7sNeff&#10;cj12/DWD7UF/yXzZ7fhVUSHpWmw2sZkXWZgKwpiy7nv7RDJBTMdoHEDKVr9cr1piPlLEFw/qG8NX&#10;/5vWyhcsN73Xc2une7bWnfFK7SMF6I6Jvo8asosQdCwATkfzFb0QuwgkSinLN9kHQzqd3h2vqSxZ&#10;hnKHcBW3KAvez/Mp1OHBFsOjYIi+KPViGR0NdmfY4ykhswNbmWYMHw+nAIMAJXrxqV4QXdgNJMAz&#10;iEIFLrANYLqznl2FX2T/OEMSA3KUAgkpdhHIk7aHa+SoQqgAZjqDXV8diWbhwEao21WSDCTUKQDW&#10;XRd2UMk88qgQLUiwFZAIFPZhE0xoZ7503uSHh71lJL616EduAMBKRczrBckjlk/5F2cgISFFxwJU&#10;LfDgrJ1fpCzsqCaW9GLJEMQIDAtJjOuCSLYlxfohbKW7iVaLgnOBOL9LHVEBW8jNH/rV1R8uv5y+&#10;hXeFTjjV+R1tQ+EQLwIkQTowh3ZaSSJyOmPxH5o8sV0pgJkUZi0ogAlBbB0nTYWjh+wSweVsCi0A&#10;QjmIuZP5tGMrhqJxsLPphrmH1u1K9PCLITRT+TuqnZNsuZb/yMLfXQcD1TcimOWHP/zhpYsXTtxa&#10;v7lf9xbqFGdKUmeer3389bnvfnuvV3rQHZg7XU9jAUW428JJfSCpoEIQzoKGNfheRRBASzrDRvSg&#10;TO7QqADJvNzB/jGisNJI/YIXNKZCetQRA5PaU4X6/EU6glRQZsE7vnKFeVQcTb1UcGbAuBKggkkE&#10;8VTv5zsW6vSNjvjTC1sVmgaGhF+vIKBvHgkCLUfP0egR80WkswRGexRyeQQkgxlZGM2hRAmI7z+W&#10;O+4p7s+sPqjNv9l8jhO9I1H3Dk9n/1y/N3Bz1xfW2M19Dj15XFyZa++N1wEBwM9wsyCbUsdbfoNR&#10;ZdM3DUrZnfLH4ka9+qn5zRP/2i/3oNzDrN9Zzn30gOUZEMMcvGeoEpSl3XL5nXfeOX/+fOSBxqmz&#10;DNp+7+eNFy5WZ+eZYm1tTbow5Al6jO1gOSAJm7ybDqbN1Ecf8S+9mLpSPBsXTsFFlPgPbDFmcQND&#10;r0PYBo1xBHMBid3kVnWssI2pOhjyl44uEQcTW7obqmIGkkMsgJvQxc3gda5sgJt9RVHKWlihEWBm&#10;FxgKrBwil74IlPxRdaIlQFsmCjsYfTIzSjq6WjDaa5U37132vlWnI30BLF2AgZgs6rjsrDspoebh&#10;WxJxBkaE5KHqbsTBKbwlc6rFPE1ZaZOhJKiAhz9XwqadXEgmJYZbPW/lqnucglvLUZDRUhhM9tLC&#10;wu+++y7zIp5K8IE3Ppw4BQGRTOPsgG55MZyqmK5S9COjuaHFahFziZ4RecguF9LWAGALDNk976Ew&#10;N54sm29PfA6qwIAnKaYfgsQlP9nlUbY2fRrYiWH/wUb8FgpuCCJopnLWxXk0zvAYgawR8cHrn/vc&#10;54xYD08Rbdw6nzq7Mr+xub/Rrp2crQzyKTRYe4z2ox8b3rm9+N7le/tDr6+kwIzQt1Vwi6j1LpS6&#10;z20wMo2AJI5GMrWAA1sIGiF4q9heuHABvUMIqA8tGgxZW/jGHINAQaw9QB1xyw4GQCKO7sDgrK4g&#10;wJnQPFnQg5SERkVLBENi+NQK/qILf1sGYSLBwyn0Ij3fHSUfsUnIikNo0KfBg0Y7GEohUBMr3cUS&#10;j2vRHaVetGNPoWsLiRbFoccYso8oxWeBW825m42Fd+YXt1wY6+30pdNB7yxiGavZ8LBPf9jLfqeF&#10;CKtMN+TVLXMIA5VlTZMeoGQoN0o7g2FnWOq5dF0aWGvO+i3YR1qzvR/d7Jz/t/3aab9lDI8fUT9R&#10;G7j7mYIw8lfeIKFUUvapFeJYlcEtg4S6ii61YydL9Wbn6i+ap89Vl7PvMAtCERvECeFBzJmCpgcd&#10;Te004ndjUMUcoCRF8lOmfKrLU4UmtqmShkZqKVQ4XciBSvEkGo3wMOWoJKE0MkNEItIrtRcYGpiO&#10;GuCiiPeldRd+cUNmTJElwAhyfuAQ3yHLc9A9Gg8SYXTISLY6hpHlK3nMrM+GtVPn/tP/8x/funz1&#10;C7//+xCaWlxiNV74164uVIgsnRd6eF3O0VdJZDEwY9C51kiuQ8wlFceEx6daqEll4ujiC/swJA6F&#10;CpuY1F1sk88lcx0Zh3ZhqwJx2kXGa254hzVS+6+u8vBSLecZD5xayC+0dXZJPJeATgG+5APEsCoO&#10;oTHsxYF3TpjGA2+sJtc7U1MYkTXZOmyaNNHLGDA8uJNxC0cT2WQFKziVSMoiQF91MQEbb4UKfifd&#10;79U1Tp51UoeJsxj4C9ol5sAIQU6lhbrUllSLiBTEHhMPrV0c8k3aW93qvFvjU8/XXBF1F/b6NbOe&#10;5WbxV8mS1EdDEX7AGIFhnbiYO5mFXpAwo6MqQk08gQeD8MVDuwqoDqmgUcBmCtuYTUMUSiUn9qjV&#10;6GiLoQKkrc4qeYbqLC9k4yRRQuEju/C4mD/p+kPEc4HhpyMRLE81FbvyDo9jlfoGKmoGpGjXiJg1&#10;NEassoYi88KDVeqer+hlcOpi/ItzCYUXVLgAnqAcixbGdhH2as3sYZ+5lR94/7JS80x8qdteqVZO&#10;lfqzpWGVO/nWaQyGkDMIx7lv7BaQKAUv+6nSTtt1z+z7WwsL/XK1X216WdMi09rMlzR8GPnxFdoM&#10;gW9UtOsvPbf14n9wWZYvu8PSxm72Fkr4lQpSGGQJcFJQXBX8lQ5NrdAUPeRsoq9Rg8yVG/fMujev&#10;mD287skv4tCJL7+jnMonGnlBOZwGeDSsRAWRL+8TqhEHjRYoooheTGWbj4FD5OYPYSUqtBwEAwHT&#10;cY1Mna4rSlyB3BATZpDkIxA9I0h0kwYnCEgexo0uyCybqGbW5HpHcTO9CQz8I8ZwxirEAaM7cSjZ&#10;gSCVqSVMhE/kJb3IIldfbP/TN75x/dZtl+C4SQ4/8/zzPmRKLll4IkbDfcAcZJapQvONlLKLj0mO&#10;4wJ5rECMYmxphIA4UigIp3YWC+R5Vvk6LfA0d0RFNMYkguEh1sAWvWiRPw8hywv6ZeoPJ06SksNM&#10;IRINr+OrztCMgkBgyUFCIRKQOg85NeAqk4r5j8kMNi5hJo0RrGynYK7kgWpkHcGkC3FHVBUT/J3t&#10;Yr62tqZvBE1EnqNptdFbv2NNFz/7EA6OqM1jiDrRYos62VJgfM8j0YQ4DlMYwdYLZBcuXjx9fHVr&#10;Z3er1Jj41ZRxV2cJc/NegKneuLLZGSw2Kk8mwcT+YSUiXqaW3JmFeUUAWeYhJzRUoxRsCpx2pTOY&#10;KYUSQnUlgoxJxQ1NtWthWDLYyghBE/JSpYjjaPs4TxISoZ0vbMlCAL8wkDKOLo7uLEBlkaY7/FjR&#10;Gk8loi4vGmcitDia2jEBRvjR3dGwlcYYV4ksX8GZFP6VNKkAQzDkF7y9TTN+0qdUqbWas+/NLf9o&#10;bvl7s/PvjEq7/V5zb8clikXvqgLjvMIkubWzo6OhDgM+dBHkToDoYu50aGVlGeLl1WPV5nyv1tgf&#10;+FFynw6q+DJQc3xH87Eyj1COhpWZhfvt1/59t/mK67R+iuV2q78w3D/eKGWZaeziiKJHPR7+q5EF&#10;npqqCr3sQs7+4o0NY5Hn0rlbnr4nPuq2DSs8tcdpAYsRNMlEC+lYIZ561CEEhh7jCHKLhlhkII7c&#10;Iv8wrPkDh4NETOWcbyRCoQ5x+fao46+dONnf2AlI5FJNCBEtPAw6DlURlomDmAEJWV676M7pTr8w&#10;FHgxATjrDTImxTxOjp0QRJzDhpVsRoQKg2g3lpOsgyroI9rFLRp9QQWbXF9DffWVV27dvPl7/+yz&#10;J8+9MDe/4Mu2MJjAKIUSVMTw45BX4SBZqV1H/GOQSjVO9/FxVEYyBThKd1siNDIvlcU/C5CrhS9o&#10;6naAukNYiR/1fAn12Ud3zMHDAUOG0pKnzNd5BHM5J/yYP/SB1x8/HMSdRDIHZxgtMQNpZFaAqKcu&#10;BUToUAkx1wL65ptvxgCjnr5MRjdFRdERmYGhnkdvlyFcxxCRfKlj/ughdR0jXPTFgUFj7mSsGOFZ&#10;XxfK7l633DRk7YkkIhCELyeZU0cjzJOHiGMBWdVZGwd/4hOfYKLnz54b7m7d7ZrhapLdlJzhYqzf&#10;Sdjb7d292xqMVpoT3xuakARbgpcqIIkVctlQBQz21FVSZlJkLB/WCPzQ6sIRok1MM0icAEVIcauj&#10;kdDRhxQtek3AeYYGfJgoZnfwDEVo8eQadfyPyEtfTPQ1AgGmIFPbxQEfTCL2EjcidEGcF6ERGO0a&#10;WcZWiyJQsUp98xVHHUrMx2YRnAIy+1JBrb4xu/iz2eV/ml/+zz7u42i3s7S36+rLvPmMFTttPyma&#10;XRvwQwRy7dLiQmYB1wDG+LH13AKbH/e2se/Yraz2StVetbk/KPlksDMq1/KFkCuuEz6AwbRtrdlt&#10;VO+WX/7Y9pmvl4fGUWlvMLq/vX/BRw/GfUJf4ZFXKtWZgh3omFqOXhF4dDGpCKTMiO52r3hN5a6n&#10;bf2UFQMbUwaXRD+Z+0IKs4cLCkIxAwznGFymTFk1/ChKnY7LNmCHXyJQCxyOuEuKQDoo4RIR8SOt&#10;x4k1YmsA6lgbwSM7GUHQCkhToGEVIEM65gZgihxkItYhc4nzYGYxQxizkUtp4boXlc0r4SwqUzPO&#10;FWyZAjcASEFwRK2pgCfRekUXfbGlkdt+xoAXc3/+87defvnl0AKxwrCI6aIiN6o4ehSTIoOQW8ml&#10;FymhPq+xm1QsVAJGMDRN2GWQICOaEUhUwYFxDByjA/gCgEhiDMjIDKW7UGSig1wZ4FEiAyby3lE0&#10;en801T//8z+PUGBr4UIBzuNagYKjQ3DQkP4aHdUY8ytb0MGFWbpRMphMgmAO3dl6koD1TX4ClynR&#10;FAw3ySrfwoIA8BMbQche+e6D7U1fLfO7AdGFY8QHEXkOUdcLABpxTJ5DnlI7cUaCUwReZChj7PTJ&#10;E7sPNu6PZnwPIU+cr1dOnKzeubn1QNIvz9cnPpuQJ83ViQCYcfJ4IhZRiU7Xw41PZKwaA8wQZV6O&#10;04jGNpTVqNAdYFsxHWpyLuLgz4D4hPwkUSVKDteBVdjg4QvM1TEUSLo7HWFblQN7ThwwkDCJ4REq&#10;RGjFQKVLvkdwZqt8u8ZM5ycTgUYcaD01BvAcm3e8uCwJEg+Q7jZnr86tfG9u+YezC2/7xdDhoN7e&#10;W+n3PRUy7LTdWffBnQ3aGfYASwRWk5Zp8pRHkHHLEtZ4PjaA215I92bk/FInmy+z8/DaeLL0tlI2&#10;XxbMM3Ie5qTSBd/dxszWzOpu9dyp4cX/avfM1waVBZ8PdvTy5v6Ltc7i+Bt79ApzhTXy9ol6mO6g&#10;o5P0hRaRI7qUyO/4mDuH3rdav+2VQWPbuOBxBEKx0NfupHQcxKe8CbarC0ZxGrz4mDKFN/dJNVw/&#10;yfCZWjhCbHPQpN/B0Ch4xKrsHwQGhaANk5JuyICEJsBo4WhosdWdCi59RahDpTG4OQnQaMZ1SoEz&#10;Jo4aIJHlqKwvBTVS1gcCITRJ28U5FotTLYngoAKYOCRUhINBF/XI2DS6euPG5z7zqStXLi8ur6Ak&#10;JcZ+pA7GUbIAzi2mDxKkXczb4k+RWFnalRLx1KIdAC0U5F8LUGETpyAazRQoWQmNdrbFzWLMltkl&#10;EJZBlgpFoI2ZVQVg9mHJQwayviiFUBghsfrAK9U//MM/DLcxHHnApQmSMIaIRQA0EQFmKfq7CsHr&#10;vp/HPRFzhyBjQRYpGMWu8UMWc7MF60QwHcInHdJXcEuyUEGoO3+wZvJ97+51TzH4oGd08aQDMjgn&#10;oRJKtDEgpBL/yQqo+HM5Bwsy97dXjx0vdVr39vs1L+5NXXTi4l7p4lL9+tX1vZ6X8eZqR507BRaJ&#10;RhTVWI+ymIEaEaauJbIVdyjoEdOOBejiqI5yGaXUmUvf2PIvo9Elzg1V9EXGuSSKfvR2CcVBS5hC&#10;X2TqKlGiPVoQS6+xKCGdLFI0shUO6BPxIRX8gReKACBTxwceCOHBhDqcWOCAhh0KkAo0dsGAB6oU&#10;ITmah4vLcqVXrd+fXfjZ/Op35xZ/0py7662jTnu+tWv17Beg2NO12ezyOInUpK+t+RJbAIiwvGVb&#10;3w6abdRr9YYnUEf1ZmtQ8vjP3MKiDxnUyyXXY+tckRM/rsbi0nfiO/XqZnNpt3liVDr/id7FL7TW&#10;/qh18l/tL/wXvhfkZ+D448pWZ3HQPjc7cvs86cUORZaP9tkT5iN64VGnx//yCxcIPDOBIOELx0yZ&#10;LjJ0b1+rLmQvCzIF8xpHzFsQlJnlkfSwEqOJVYPXlGlCCnojKz9lTnPTY0hHr0GFf2DO92Iu7ZCI&#10;N0gcoqZUJt5UZGf68rLkTmWK48DL7KCLcSHakdFLTEaFmtqlStMA5iYMXcyaIRpZ3Hsz6MjSka08&#10;b2hFqCOhMBCkoy1i0pPR8rAPqoc6eOKvI0gMiEmo74LetVu3d1vZLzPSN6QYm5ESEVMHDFofbnY0&#10;AUxHN+xCF42UpbtMHqKBJAI3eDSKDS3IWEAjR9uNtEOcXY1QgSGHRw7Jq4mVMSXFsTyJvKCilwpx&#10;ecpU10VcWWBkg/HQrJ66vI9K9U/+5E+AZgtqcHxBGIVFmJJQmjUZmoO9pwGcdkcPEewozpQJVnlK&#10;fmULVkNg2BzOR0c4dbFVWERHaNWZiTU5Q8nIup3exj1PAGZPVIwLKaKTd23J0hbbOCqGMIEwdqdu&#10;YUMQYU2u7whmg+T06Z2N9Xu+h+BNuqnFmak71aNB9c6tdY9LupHuQ7eHWSvjQharQhiFXPDkGkXg&#10;GsZa0ERBz7AiyahQKBgm0sgakqaYQ6M9+ISm+hKhhQjZgRkFAO0Erotv7OmQvhoxYVtMQmjAwByf&#10;DOvYKRodjYGEWEe95B0jIYEM4kO2GBLnLCoGJ/9qsYXTFk86IihwIJd0KqsUDumu6Kg4qq+4hech&#10;2fibPsa4xWVj5qbLsPPLP8gWl9WdQW+2s79093Zve6c303Q+4X2yLGycMOHgyVias4CWeBfTvOhi&#10;nPlybnb8zqubsl1f37NmrPv4YqOWuZLcicWlyTLD7JXfWsVvEmzOHO9Uz5wYXvrt/fP//e65P9pf&#10;/b3OzEeHlYXsp+FGPedm7f7o8oP2ynB/zWW2MQa6h4kKuud3QX3qIM3TT61TQbsTaxaQs9Sz9+td&#10;57x5pdKc9dEHIcTIsXB5bORHz5E5xAvik6cMHFOmqAuXiRNLMVdB9Sokn6lIjt5IFt0Dbb4Xa2jX&#10;kpaDzAiDFhV5nI5RNxaAFMwi2aDQ0ZaOKgxii9J4jBFnyjT/iVITMO3MGWEHRsMzVmNaEJsvzZrG&#10;VDAhFI3uoGoh0WiNAMvDPrwOTFgYZpQi33AOuYQKVANzY/xdXIIQk0IpBg9iFd4x9ITTVEFgK0yB&#10;kt1UkFHWdGhk8Wn0IkuBHzdkYUkupiAAMnCYDrygpy+h6JlLC9NJIzjE0cSTUNMwdRwlDkPcmOsg&#10;tNpx5tPwYJ7bB1XPLtUCAdlY5QxxJBoVcySIEAsOJqCzRiaza0t5po/Gg9BgxdzJTAWLCA5ymQzB&#10;1fEPHRQI8mwRk+UyiM8muF5/4cIFRgzOIg9O81nQ9zfuZT/TtPT4hR4dEQt6thav/E0pliUOWxNn&#10;xEFe3GSdLpjEaLfi/MEPfvCRj3y0Mezf9RPGlYYngB7GwkTP8nMnK/fvNVq7m73RdmfogUm3tRj6&#10;IPrEIDwCPKgK8CKMpgUrBVkAYxDRKWoVxOJGwTCOakHgUExOyTWJQ2RhEkVnWIxl2M2EqqgHASQ4&#10;MCPODIiP63WOqms3YrWDQZYWpQA4KZivIMNEPGBLWYD1ilwAgF11LaFI6qiFFF3SEAqhiFUoIm7x&#10;VFT0Ht+5ZP2hb+DNzL/tZ0nmlt5szF0fDUr93uLuztyg5+tfBrDHODOze2bZcDUzezDXQ7Bu4Biy&#10;ZnLcMvXHTyusHjvWG4x65Zrv+4962XWkkldQrJvdofAOydjXCXA2Ufrp7+zu6H6jutFcbDVP1Upr&#10;n+xe/Be7L329dfrL7fnP9Wtnecz3OzwHJEyEileaNtvDW76uV++c8Ws040HK7BDSMcd8SpUpknGm&#10;HD5yE0H4WF7wb6YjiDNz/jo3L5tBVdhEu9EEVfI4f/FsZsPx4z+FKTNWmYg5KEDy2pERHUZIa0Wg&#10;JiRBTYoRpN1VVunLLGKXUlpU4BT5EVSQiPnQmhbGjhHhEB1jykFAUwypFvdoI1XiiZI4DpK7wZDi&#10;QjvGkTdMNhgmx6mIJX1dxkMGAIaQoLEbAy1v0oPURowPVIxpq/CIGcvtMO1ra2surXokxzudOIcH&#10;JUODCyW9uJWOmDtaEAEPAhhMkAESAcCYx5jFITpSNq5BptU2sjBCmH2SOfX1MtfAD4PzkhjvGIoc&#10;bgq0TMomCu2YSHpR5zXdYSsAtouG/YHhxKkEk12eqaX6V3/1V+IgQkRPMSSamQNc9qJtqMHlIDK3&#10;rcJk2iMCpsrjb7gVfNiF0cM9eWItjhpLGGKF+BANEZP+2c9+1kwQ9gpWOPB3WDNr8ezG3Rv1Yyed&#10;BQcB6RThFZQ6ckCMUnanHcuqoIQBwSEAHOIt3bnElxAE4sMzr9bmXU+lmWwmvyU0RuBSkRfTRlfe&#10;mxMJ5cp6u7/flztLLt56PDJATt0WwNhl9gjiqfTRiCwUYTGBTnEt7K9RXMYuZekiRhlH3VQqvoWp&#10;uhYFK72iaNQ9tnTndwPSlimUqNtFzINOwtDoDqdDCMjFPAFGluqFivxCkI4cnSeL3Vj1Isj3QoY/&#10;P2oM5Fp4GR5eVtQrFV1cv5Le9xqzN+YWf+Ri7OzCO5Xa1qBvBbnQbs0LEATZGb+nvXw8b/xCoa0f&#10;W7G4xpO56OVOJZ5eu6Rad9B3u9FvCHuNpNXPJrOuq7J+6IRT/fnwgR/pLmezmqh6tLjsW1w2m/cb&#10;x0fV508OLv3e/vl/s/PC1/dWfrc786ofSs++4J593CCzv8JU+npN805rsNXae2W2v1QzxWe25ayx&#10;asUcFx3zW1pwer7lfdfFAKFSAYYsgI9R5nuWrtk6V7AG5SkOElcq/EI0r0ErDgtTpmQqmNHwlC5i&#10;FTf0TK28b4TRkXEIzdsnUg1xQtS60JpP0jDw5WtuFf+xcAylMIEBE+0SY2QegW36gZbu+OhoWYlG&#10;98iWsihKOYFcHPSV00SLo4HKpGWhKTHSt6AjtMYIbCZdh/TSnUQtDkFFYjA5fAsbPgBAFSpzhBT3&#10;4Q9/GDxztsh13wokPNEwQpzpItYXMd+pBDxb7QhIlzoMT36MRu4Dz1olfKdR0cKMwKO0q69QIYIK&#10;mGCucSr+kMgdgKnDAJ5gY6433niDGT3urkUyMdJFFBHAY6sOQAJcYI6MdF5TKRz65XerX/3qV8EV&#10;BMELMgrYBQh08QEulHCrx8iJyEBmls0MNs0cGukTWrE7q9GTCNYUbeNO2UYgkk49oyiGzSEq6csl&#10;pOOQyDTCnCZ+T24MtjYbp57Pss74lSlXgfBHE84Dhlx46MigKhhKi3wgTHGmY9AkEakCoTo+Vr18&#10;KZhQWhr4xbGbvfpivVJcXURPmXd+oVSt+d0xWXWmXvES3oPu8EFn2B14i96zm9l1vFRU/ZHCYrRL&#10;trIrEKMlER9UoQiXyRHRXa9EyS90tKU+3QUWxemhhYJC36BFgEOEXabiOKnZJjDBwZaLMdEe9ITi&#10;g9I2M87Y9QhSfEOCUlFRUEYFvXGoDgN67Qr+RqNDSkCyjUNpSwT8OhIdPlVxj9HZwni6Gi8u536R&#10;3blc+lHT4tLPkHSX3Lns9/wITHbFFe+Z2exWBSm44WxLEP+KCvEB7Wr2yPZSo96gWGdYbllS1mar&#10;bqL7Sm0lW1ZmH7pw6jAYNipI6n4F1vOw/VKNns3Kfr12v7mw2zg9W3rx9c6lL7de+Frr9L9uz3/G&#10;1wzGV2IfLi4fK5UxKzvButPq3dttN3r7l2YHfpVnkH0U/uHbPggS/SEV9qTXIQTPdIhZeEdqE5+R&#10;NNzjdHWnt35rsLfri/AyhbABMuKqMGVqnFxlJgB64X9EvZBNUkb8iAfezIeKuiRGupHueUZk4spZ&#10;uOSgPTJDWCnxtIue9agpAARDXGnDWRdjhBQV9GDjI5Wld0ClSiaKO5e0I+4nP/mJ1/PxzKNKiuPJ&#10;qka3il7CD2dTIOkSlMZE+dQK/jrCrEKuvsDzCHh0NzQsPNxpeuWVVyBHBicawBCTZSvmgXGUglSD&#10;xK7zHhxIZyvKqqTZEVqGMj3raz0asxTkHM3IEq92HA5HjomCCf4Q6ugaJAAaGQQkyUEdcwR2KaKQ&#10;og48FZLj8oIoCG14P9/+y9erf/qnfxomCF7QgEJb6AEFnVE0qgMHhHkOROjjMv1BFkGjBE+G4zyF&#10;Y1hfF84I1xJ07do15xQETQ2ppCFuvGgcmsgxjHaNOgLsFkK09O7fMUvH65tazO62eolaIWJ6Fj2B&#10;JMM3nkEx5BX6AhAzKEFE8EfQ2FJfoTX147IMbujp4itK3R1fjandbJeWvVgQOApbKfy5E6OtB8ON&#10;+3h5QmSubvVSkYI3OoOtrjffR1Yp8diIukWG+SGz2ni5bAoVIjQFT0Uz9mEE2AqiYtdRQ53BQ1+7&#10;oUueWIuj0oGjwdwuNSmlhbK2dFS4CRkaXaQMBZl6ILFVELAYz+pFiqPRFze+ZmQWNvnEVkvAQ4OV&#10;jnbZFp/oFTgDIS0QhIgYvXkt1BEEN0Fqyia/XG03Zq/NLbw5v/qGxWW1YW3ddOeyvTfvswSmn5jK&#10;nXZnZxCPkjWDM3Uonp007O8fP7a6srLqMwU+4u4lkN2ePz+BmS0pOcs1g+xT7mMP0FnFKVHdA7iu&#10;dvT3SuWt2sxGZbXcPPd8/+Xf3zv/ld2zX9tb/d1e8+VRZS6uxJYfvof5UCHnT9ny1D3p7uDmTmen&#10;tb9Sar9UH5yayUya3ct99EtYLFMwwtRdvlCYdOrR99dINIPLzrIbh9oV0tWVY4MH9/tb96tLK56A&#10;EAxppPAvQdJIrDKRS3+sDlgegF2xDSqCfHuqB72tkgXcuMRwsFUYxxa9TJVXWR0GZ/mC591334Vc&#10;HpP0EJvqDPYkFGe7Edv4ACmB2IouqESydZvQRYCVeU5LDI1IILoAZcIwjrToqBeGLlBJcYgPUi10&#10;BAN/80QkSfTaddfr8I7RPbYoYQjXaKERZ7HM5cuXhbTYlrgEP59xEEVIYQ0SdUSswlMKJnZZ0oC1&#10;DlbBDVvPtXC64qguODhL0M6SGCazMzJdyEUQffMgp9ZxQwmho1h961vf+uhHP+oLAWvja3vmUazM&#10;RBByHF2kGrtgkOXQVPNqR8/4tkeEMRXbZGP1b//2b8Nkph+yAwHrmGw4ntHZBT5TDvvqrx2NcGEs&#10;6FPMFVjTh+lpqMJ8OJvbBIEWRV8RyUbqCDBUChwmdxHzosDCOY5CLolLynBmLaNh785NPyLmLDgI&#10;jBb0cAplw5UUcmlEFy346IgJYghjBuUzilMQJeQOoQx9UYohgDVygxCMUeQRylHrQaUxd7edfVRo&#10;+rgn22+nuJXrt66zHOFxD5l36KcW5Upv9flUgqS80x+tt4fWozvuupVrI3NKveYBE3fFsDWABYst&#10;s+MHD4TwBKRQJBTXQvFQWZ3pWDsZHA1ixQhxKEZ4uIBN8EQZnG05Cw19HUITZLZswpKYjGfSliBR&#10;AklgSNvUqBdZTC3oacF6irosxvjoEaSxF93tCpvwL1kIbBPnRxUrKnODx3E23LmcW/r+/MoPXJUt&#10;lTv93vLe7qxX4zrtUba0zH5tafwxz0eLy8jBPuUj6bJGBsCZjcne+5gLi/1Kbac72OmN9vseYi1b&#10;kPolcx7OsvsTKLKLsRUfvxvtz9TXZxZ2Zp9fbpx6deuFf/nu6X9XeunfdOc/Oai5By85+YkAyf3x&#10;nDGeLLM7mc6WdrrD+/v9e7tdX4s/U+2+ODNcqZtKS4YNI1CWFwr2eWSB6f9yH42U6Yd/iVZeM0C4&#10;PqKROXxS3Oe6/KzCzLETxz249+iJWchNmUacMChMmREYYUrRZRfUqNiKutiqUEQ9FcDVbfXVJYaD&#10;0FKJYA7NHNWiL7Tf//73Ybh06RLYaKyNJFOxneyJobAXnMY7guDgqMRIBGw0tdVd0OKMUnrRy+VZ&#10;/NGLHy3aDT2U+hoj5EqeGoNhfssyuicAeNo130gy6MV8DL08nnz3g+rAx7iGEwxkBibO1FdcLVM3&#10;IcEsmYso2smQrIESBmrSUQUABMYmAoecKMh40nhwC7TWiI6yAD5oeCqI4XfyxHTYBgZHj1KAJ53d&#10;PLjLdBiqe31DxSGGxQQAW8kHQnVI4Lcl1LYgRS+FX8wdga1A8P52H34AgWBTOpOBQrzxQG0oSeID&#10;rJnAFpnQhxUN65tfAU2ODwTaeZqxHKKtRrg14imCFXVsFQRRouNTt3hyj1O5REk0nCA9dNverjfM&#10;6s+5TpuROBMhi+eESwgilIKKCjxCQUyrIA5nqFBNEncCZYstlV1nZ3cBjU+cWkJCKboIfR2R+Tmv&#10;1UbpnXfe3h7Wji1nD7N4p48TURrWD5XlY2PPFyO99ra97VumO6be5WPZW32Vkku4GWzn442qlz6z&#10;22Sj0l5/5BfKtnqlTqnqV5JlhbmZprsTlkry+riSPZGRdRtnHPqSmClfKoFKF6JBhdA2PMUpYCuI&#10;ZQpbxokuyUooH2IeNzlKWW5lzNDXUTztYguARpUkOrgdZQuMgkPCkOsFlWsePtjrMwieyzCi2p6q&#10;sawdeXaGyuyVLfj6jZkbc0s/mVv57uziW7W6X2/I3rls7891Ow3THbVpL01QCsgQBCoLUF+RlTVm&#10;ioyfNRiUKq7EmsPMl91hFsbObVyMtcR88pwomyyh9YGCemWrObPe8AHt51/ovfj75Ze+vPjq/zIs&#10;faS/8pEb46f/mpWBs7qkGuhxacJkuWuybPfvt7qbrY4bDYuj9pl6/+zMaDb7nK0fXHk4ZYKnTLNS&#10;4lqshI7c9Ey9ilwO3mdS1pO/xAYPMq8rPYzSu3ujNuc1lez3LOOEO4YhJPkI0RhBqHuEgaNRyIRZ&#10;iTgUbBnzsfuikrYOKUEc24RXuzqEtm7vOSFWkc3k+gsXLsh14BkgGnWEBAYzloGvHRlrxyFHJQEJ&#10;UBdTkayCMkaBXKwAgxKBLEGKdEQ13QlyUVTfkIImFWrS2tyge1y7ikMwE22+dGlUHSvTRhAHnsTh&#10;8AriOD+AM0wqm/GXq9OWnuC5S485rynaSSGXgoi5iUZonFtYWRJEX4s2BVuTgkNswrDyIfxxwVJH&#10;mrKAdpwRhGrUxPBwtIWj6IFhatf2wLaC/8IXvuBat18sBzWIwQZGTg78APMLDHaJLjCMQGVnkAqH&#10;3vfuw4mTLfiJ+cJSBLA7/TXCRyTfU0Z4OSRdajfRihU2nbQL6AiU8EHUbbVHed9wuYE1scIBqwjx&#10;dJ22v347+/XN+Yc/asOvzpg4UgQXYpehtYgqHN58801nAE6KaYenxoDHB9zGIDT9rd/6LaFMOp7M&#10;Eh4SJWxi5nbbn8I7W1tvff+NbrnRnz/24Mrbd69dacxm36O5feW929cub3sMwWOHp89sXr86uHPb&#10;skveNvF62GZrYx0U1smu/mWzbVb867aZH/X0Bkv2ExmlcnvgI2+jze5oN/voTM0NQCrMz7o958ci&#10;5j2yko2AR88E0oLuYahQh2p24YnCAloYhy4qQTN162gUR7lefSrZszTG062cWB30PVbi2ybGQyYk&#10;W4qVDUu/KOI5EdfQPADZasxsN2c36jOMdnV2/vrM4rXm3Lsz/hZ+PrPws7mVf/JYrMWlX+/a313o&#10;df3cYHayL9weLi7r2Tl1wKYsl/GjbbTEd8hkaFdZPeOz3Rs6Wcmm2/EV9WnfwMvmS+vD7AMFjY3m&#10;3Fbt5PLw3Kf2L351b+3fbj73r+7UPrpcnZtfXC7tPeC3jU6/W20u1bPcms2744uz1q8b7cF6q3u/&#10;1R522/OD9slq/1xzcKIxWqq6/Dt0r9RsAqde/GUMBtqjG5mmnKtvPgaO3v0olCABRooTUGlO7Oll&#10;APp+ROfG5VJz9me/eNeYcgiMSYa6c1MqAOOGMlrAVtDkyySTg1r0lZocNYS9OGfXMLfYMt5fe+01&#10;uyEuumsk1zQmvLUb+DJGwoxYCxrExj4aScBW9rMkMlM6KnuY7Uwh0UsX85MrtIxDqQJIIijlgR03&#10;Gs1Dsqtzd100oqS+FhUnvlqMcYIiEtAUWB2yi4+5BE4cSEQJG0HSgvtWbpm8/dZbN27elE61mzKp&#10;HJpKaEZHfhmNPlKorBKTAmWhgpBzcWZqKTQmVKagMrm4ITbtQTJphEOQO4QeeMHjPEZ0mbPNyljB&#10;RgWCQi+qESfwAIsukHDHpKHg1Jc7dDxc9BGPVv/iL/6CmVz6jzMj+kPMuGxtwiDJzGHLhRCHRZgD&#10;d4ZjPo0pwkIkSriViIMj4jgiGVTpsgD+LKtj4OG97r0b41/fzCKVuQFziMtjYEyKwIE1nS7Qy9ZE&#10;SP04aYI/JiGeBu6b4AAAQABJREFU8HUP8c39V65cUTFNYiXU/Fon49g6gTWWzLEC8TOvvXzv2uUr&#10;65snTh5/78c/XD5+4o1v/MfVE6f2trdaO9vHTp568723fY9k58a15uxce7+1s+XmvJflswuVBxUJ&#10;15zqqV3XCWdr2WL0UZa3GC13SxVXdKu1+txsc252xocqPPYklIQXcynhkTzzaKERrbXbzR+dWsdH&#10;u7A7CvFUDo8a5dUHjdnrJkJf56nPXJldfG9u8bKvvzbn355Z/Onswk/nFn88awW59CPXXWfmL1fq&#10;7zZmbzVm7vmSzmDk3aFuueoXo6VFK/p6Z3+h017o7FeH2Qsg5mDvkGRno7wfUCGXd4SKODcX0dYa&#10;FA31XQ3YHwxbrpBbXFr9ZScr2eJyfDH2Ed7s34eLy2q5UytvNmfuN5b6lbPnu+f+271L//Pu8/9D&#10;+8Tv9Zsv+Px5vTTY6vUXh+16tWLSrQ57flpuY1Bfmql1BiOvlNzf693f6fTanZl++0S190JzcLIx&#10;Wq6XvM3EXVZeLpELOZgj3VDk/RncmBXDuufV+KDqAUnwyABS0ssvv5zyETuPGs36/EL/5pX51WPO&#10;9pwM0WWqaHxSoTUyu1Mpn6mR1nwdWfWb3/wmeNKrFMwgFy9edCifneyaXJ0W6xWDBbGxk0wHEqWE&#10;U3CQ94LsG9/4hnztUSOpAIHVaugi2CyPXAslZariXGOK/fjHP04KGlOvdXk4PdQn2loqFq/kKjIY&#10;EXnYTzUIYjjlZ9pFnUEsh0Q+Ka6ifelLX+I/cuU0LTwoZ5oFENAl1Kcsa1iZYIUPC9AoMr/1aJwq&#10;EQE/kILB3EGWljhbIlG7oyH0qZjzBDoyFHFep2EonD/1qU+Zkt566y3fPcUZsS0MMratYhcZ+6uD&#10;keembi6gC7bAFA490y414an+9m//Nh+ruZrBIq4m05OZWBZuKN0VgAMBc2iHjFlJEjS8G4Z+JsG/&#10;DLHoEU9cCAmbgmoFHEb0E9POsWvHswu50Dpk+lcBkhEjIguiMWFKjQgUsYKMXcyCPCSM+EBgMQIR&#10;1HdOynk4GyoiwwxqFo9oE1LOv1C6of3ez348GJVbblTt7qweP+a67Cf+2X+5tHLs+i/esqCSSU58&#10;+NXdn/xopjlz8/K7tDh38eWHV1cL+KbtyitQNmplM6g/iZ4si6TdfskV3b1BeVCp+UaNb9dIQsNs&#10;0dLLJo1u9lpFaJq4Mg5lqaykxoMqiJE9PEc5iOgI7aNhfeHY/zu3/INqfbta3ypXtytVLwt5d8O8&#10;ZfZojAazw4Fffl4ZdI8Peqt+1XLQW+r3F8ul1eFgMfs56P7saDCD0srSQwzcZv707QFDwrOJ/Bjq&#10;cK50w31jHbPLnpbmXOz01w9ZZtfAu9niUl0XJyXZ4rIYJuPFZdnicqfhsdj5rcrq4vDcZ/de+krr&#10;4tdbJ/+77uqnhrXV7LzDa5yZY0e1SmnbZ/1nGqO9raXVY/2N9bmV1Tvrm3d62bt6jX77eLl7rjE4&#10;3RiuNEozHsjOfm3dE0lZoIWFKTEG+fBS+REsOoUkZk2sphz75ZrCtnRhVcFgvWKUiWFcCTVwDCgp&#10;Ym55ZWZ5pbJ+0yeTtrvZ2vlwMLzDUzEAnxVgQIpe6sBwaORQeD7zmc985zvfMTcYntaa1i5BkKRE&#10;SjGi8y20C8AY8g19jX00zrPtytRGvbrBThYODkmSONNdIiUXgDwwzOmo6C5zSqq6RAtK2SMyCVap&#10;lzxjcpLlFbaFQV8mSjifWkGsI56SVQDgMqc7kEuhPEURI99CxwIAeIUWMY/ChgAxu2lEDzBl9WWc&#10;OM/Ak75MAaEr9gSpsJtxZyqRmTEkEStHMXkq4AIB/PgQ6nRHGjfrS8JsJc26eBCmYD3AKKJCBADI&#10;AFDXMc/QLkoBwBrPZMY8E+rjkJnry1/+ssnvd37ndzibFXCnecTfb/zGb5g/RBscYLmAwHMIQEcA&#10;H7gsyzrJ2XkZR6+zLGKJw+AhArfQOQIr2h0iiF2c/tDcoSCmQxD37t6sLq3GZ/aohwmfMbQ68JNg&#10;9BIB1qPYpqN62WVWFQqyicsU7GOEiPW4SuwijMnbOaOTTeHOQy65uGgDG0ohdW99/aMX1148f+H6&#10;bm9+eXV3/daZF8835+bXb16/+vbPPvTxT7rQsHHn9tzOttuDHgLY32v5jGQYISE5YsVi1PLI/VGL&#10;Udd13YXzhSJXdLd7pe1B2ffEXfXwdRwLILNLxzAaXzuincKA7BPq2z1cIi8wizF/ONkRjhLVqza2&#10;eu2zo+G8DwaY0colScQFJV9flReE+xhMNpUKjGzb7bSdC8BoWsmQurXp57eyByicITxeXJIufgxg&#10;N6lMRnYlUYOJjm45twdDj1+5GNu2ossWlyZLZx6+tJ5H/WhxWWnXKpszs3frC4PRyQ93XvpS6/zX&#10;9174SvvE7w7mX/I7W2bK8QcKHj2nBvf4mVjz6N3dzlJ/b25xqbK/68efS929MzOlM/WRHzOZq2Vk&#10;TmLcvIyHpfk9Qo55M5xPc0Qe69Q69bVPjfmp9EdsDGCGjCFvAIpzU2YkIDY3UlxJUzHojKw7t2/P&#10;Lq7MOYu9d3N5adHNBR2NlIOCXLvyrOqDRCI8oazuRAtpidU0I1aNbnErTZmBPv3pTxNBWeNaY5rI&#10;9ZL37Bq8umOlo+6KQ1KfLpQ1uilo1xwgpfzoRz+Su80Zfq8Xc0h0x8S7BhppWrAqiVrwZzQn3xII&#10;MHopKoTK6SYJnAlFGaLxjJzjaEyBxmzYvMD/oF3EMcZxIEihCBhW4VrMzb6K4HKjydKuQ4Gcmtmc&#10;+uTvnIBEd9YGKUBCqxCtne4BTC9HkQFs7rQrJBDgif9BOA9qx1bkKK7qsT9Dcd/a2prZC+BIR2gs&#10;l+kCAPykkK6LSuBMzFEq+ADGCKn9iBUd6Us6KdW/+7u/u3btmrMkGpojidcKEKnOMkTP+fPnUdsF&#10;jn3TuUk4UpRA8KwgwoWCQBFS1GMR9jUPWZgLd1bWzhDawRC42iHm75g1oZUgxIRApLbX5nr37zZP&#10;nRWbmBsJAOsLnqEVHi1YBweC2Ldg3CBzVLuOKrixAyuhJxTbGB584EaFsCOFONdeGMrFXjjfu3x5&#10;+97t46ay5ZP37q2feeHFmYa3IKyKNz708U/7Pp6x7oUM6eT4yVP3r1+1gCUtE11+IosXMB++qyu4&#10;3nWxEvU8S7YY9QR5dme09KAnzdeOz2eZi20hx0pdhLFzKlqindZ5WXZ5io4xrvKHnrU+5mw2+Zll&#10;JQjOlMbh84S4Ak/rQMCcUpkhdUfPNbYJpKOiMXKoRhc9QR0P5Ho8YDX+RsFwvLjMJkuLS5e+U/fx&#10;PJ3Nl57Hyj5QULvXnH9QXlzpn/t864WvtC780f6Zf9FbfX3U8HNgPvrTyz8Wy04mQluCPE90b6+/&#10;0erM+FnO/p5LQrPVikd8dgdDroWbcV3ByP4ePY7EEQVdCro/6y7OrCFEn7XjIfSZSccvPooWgzEe&#10;aYkxZThYCliasL/8wOz40AiA27dvzfgKxakzg7s3l+ZmWqNK9vWlA567Fl06Th2nBwETAEalsUk0&#10;GtLBwwEes7if/4PNtTGNwMSZLimyrYyhi/YYBRFIkdnlE+kFfmQ4Gyk6Sj5YOUTKP/zDP3zyk5+0&#10;hHD6jiAeV8Gf4gikAnW9CMpFV3YyB9jHPvYx6QK3GEQAYAhJaK3iXmy+IximUi2xUNGLREhwhvkg&#10;s0y2428CphFs/Kg7zqYfdjATmJCkLG4NxXUnNKYWjTJDMNQl0rI8rK6RxdiBslIobHl9QwSDwBkn&#10;UmRJkriFspMgD2nhJrYiiAFZ0rQtzdLIkoZ/I+SwFQAQ4qMFHrEBGJULEh1iQ8jNnYcILRzSxX06&#10;ejlbirApu4H3zjvvsJRZ8/Of/7yYY1NWtjVNxmAAFIhYwotLhnOSxQoGzLe//e3AyiUFYVN3kelI&#10;Nn3Y1DRsLKmQiG0EsfgTRhoVALRDrOgbBWeUzMTZit3+/TuD9n7z7Jq6UKMkm0Yl2GovFKwojuap&#10;UQgwGvTMpxJOMnKcUoCHrYCGn1Iow3mihNxjx1YXFxbfe9C+vFfyPdtjM15J9tiLZ4wtebIrfD4y&#10;W97e6t+764JyaXPDW9nefcmWW76yKxk/OXsV8B9lN5uO/O9nlocuIfYvuZnmXvX4a85CysGwJyOI&#10;SOCVVM/zpzWPCDX66pI/9L7qo5XT//eg5z569uAluz3VBaQAIHTMnYgVOKHli6x9DElIjY+UPdrj&#10;hqVlpZ8Rd8QUGR9pimSTQy+imJhz92sVPwG0X56d7859uHvsM92lTw+XXnJR2aPKpWE//0Bs6Js5&#10;J7Or912yVeyu115cghv1l6rDldrIp4uB85zipRfODu7f2ZlftQKLNCSEUpy/L9Md1il8x7NC6zC6&#10;Ix+LQSdtCQ9DNT38ggFFBLn8xeaGsG0+MHQExrh43sJ0ealz9Z3K3OL1/b5k5jsSHFeAgJsuhRxX&#10;oMnvIpagJKWYiSGUnWAQS//4j//4xS9+0a1NOY7NEYgxWSLyKZCBzbU09bxE7ShZT2pWj7jSywxh&#10;Fz19jXoqBxPXmSjIm6ZDosGTuKRKR6VTu3qpU820YYplwFBcTsfNiThZDOtiskMqrlrJqCDpiC0O&#10;0d2VPycrdonDGcNncjFuMbrX1tawxRNaStkyoNmapthak7z++uukgMduYKC0qwQ9slj+ajELSHSQ&#10;YJi34Zg82xCKD3ueP3+ea7SwjEt0NJ1KnzpOreCGFVmu2ZovLfc5miP+4A/+QOI18bueHMa0UOay&#10;GGsIKM5lJssCW1cNBYYzkkL71F1W4ixOFP+J4P8r7s5+LNvOwoBXnaHmea4eq7r7XrjGcRiCLWNA&#10;AYONQSEEIkvMPMR5YhASIgLxyEMekr+BN56QeHMkJBtkbEAicpKHMHi4bvt29+2hpq5T4xnzW/ur&#10;Wr19augqX+MsVe9ee61vffP6vrX2dKp/+Id/iC0oLIXQk6scJWTSGsDhaA1hywesi5saCaBiFHRc&#10;loKuooswQ6jS5oxC7S9JhRxRUcETGCVYjHZUojGOmW8VMwd7ibQNR+kzeywEGw4tnRQKLY+KOgCC&#10;8B6ynO3ta8GDFkfABvJ+IrOK9Aw/iSxLiRAw6CpE0NJopJ8ImButzdcHdtqDzw+7gvtQNYVyi0bw&#10;LgwNTk3XVm/U1tarb7xZvX2n4lE6P4ItJluDu+aWQ8x7C4VefvAUzLjP5J6uAEItGFHokCNqwTNb&#10;cykiODrVFVLjVstVDA3y8pJ2RKPvVKrNXsfH7dKHL/Bw+RC9wYbZS//gvUpi3jJHWoLZ4njVYSA9&#10;M2Xb5wUeWZPB3AmOi7GvNqfFYz6o2SLWq7tDtfTA0cD4dGv5w/u3f3lv7T8f3fn59vz3DYzNJXsP&#10;SJnpzmXwhsViczko6rs56rHYZ3vHewdHtdbRgjuXw51lz8TW03smBgSHfiCl0tgenp7zE1PY1BhS&#10;JNzf7kItwsQVVyGvJY5DM87sVgS72GVi3kBUXJeKCC5sheefRQiDrpfu73S60zdut58/mZFBB6t7&#10;jV1O1gcvy17RDWIg5KyvIEFwccBwj+R4dNaWyOrfFVSNIp3VniBDLTHZVcgFmJ+LcvynbAs2Ii8A&#10;YRAkzNIDGXmda4Oxf4BQaLJREwTgERhVzHeMGYU0nNGuhVz4Ee4ggU0Xoh4nlHj04j/82T7EqTAC&#10;A1WLLbqCN+zRNgCShrACF1RIGBIFcAh12tD/P1Sshk+c6wOMH7s2mrGO2d7e+cmf/EnXt11Is9oI&#10;2cGARF2FEpCTIODRSBXExAN+ymz0UY0u3EaypHBE8RBI+oBfe8o0RGBEOyKmsef52Mc+Ru10ZZH0&#10;5ptvAoBZ4BKTUUELxVi9gVfKJMgoxRoCptx+ts5eVjNSFeuUe6t//Md/jBUFsUhFyNMIL6Fliyz+&#10;R334oD6s04JTAI6czJCLkhMylK7gXgFPlTiwUovh0RvHMk8XtWcYqKQrDMdapvjM3taQ67RFPKJK&#10;+KUB1jXkXDvBQLRYBGS0V6wYGzjxSa3mgAUEVKZQpJYAwANdsZCtXOfYF2v2xiq9p43mru97UyAU&#10;gifn5KBFdqQdX+arLC1Ln7U3vqt6925l9cagp20JBUASlUpjDXj9sIuUVHLY8kyK+6Bp+0hYfnOu&#10;yPgPEQDkbBrw5yrzXCSXNiYWPFjrqR+vXaCC3KXwJ53A8CNNqpgJbIwfme24M9Bo+XxEz6clBMKT&#10;i7Gg0rYwleKFS4N8nskPgW0O1TZqo532xIOjGz+9d/tTh/d+9Xj1o93Z9cHhkZM7l+V3Lk/z5enF&#10;WN/AO24eHY52jm/UWjeGugtD6Z1L1kzGDHpFxKFkD2mNubvqy6U+VlTEzdP+b/P/XFH0pMlLAtkV&#10;SSY1naZMEaCcMpHIKVOE4uGX44QKjPhwcHg0e/N26+k7M/Nz3khuNHbNFFRiuIr4cHU3iFFFMEzb&#10;Ds82Ck08QTEHRSTR305A4EJajMIq5ChGAjAQxeRIxTXMckgV33QJkeKpACjCYOzzn/+8aAPMEDZ1&#10;wVAvtMEGASPgiJCUb8oLCCjSleIynpgeRoGZQiAULiLzBc8YFscidKjAoG5dAjgKPBKGvAWPLqQV&#10;XYEWk3iDUCU0iTGYg718JKxRTvHmSFJ3q2vto6mBzr3v+YDNLsaQoDTCEhB+SJCWYGLxocVAu+rY&#10;1RE8WjKJvkpwKDCyQiwsvvjFL2bkfcBnT5EmERlDTAAqxLQVsRaxP9ZC51ZLlCZ/2XdSDlUIuWF3&#10;vUxGJwxEfPVMhWiArQDIqyu3lysGSpnGcieoyl3q1T/6oz/CDSB9eNJEa8iTkKLV+YH5gxIa8gQy&#10;EhJValF3zQEY+FCiYxiPGVSCP04sX1qjeb5GRaOuPj6udYoKnVJEyNPaeOZ7MD42DQm6MiJVcnGV&#10;zFgffiJTCk6C7b7eq5waqITSETUnFdqIFShdQQ4PY9OhT86lD/5UB6Ylr/3G9kHr+UGrWzyzk1/c&#10;TEQjiTpC7Rm2+YXqrVu1B29U7Udv3vJGsVyXwKQ97z9mHV4t63gKxnMxPoAz6RcFau7ep2mGveAz&#10;ob200CdlXhH4UkyyWXrmx6sm7ZardtfcahSozWBPCR/4TIHXLjvpMwUefhpyZzeejD0hzxXZly5t&#10;LndsLl3dGRibOZ7+0MGtX9pb+9Tx+s+3l35gYHI+fUDPZ5psLrNKU+ZLr9L6zwsVO8ed58UHCjrH&#10;hzODzZv11upQz/cufJYWiA0ocVgM2XB+c94p/9xtNPziWHfvZWVyZmc7fYHrPXr+uYqFMyXp95w1&#10;8QyV6WxyceByyoTfrDdliCbyvjZllvnk/yaFzwfO37rTfvJwemFxr5luGWoPMETNx5hK5YGX1EO9&#10;YpRbRZ/4xCdcb5SfhE46X1tbk66MNSudSjmSBJ65unBhkiLEk1FkjohyESXAgzQcMDAig3Gv1OZV&#10;qtNlIMwqusLcwaHhESSRU8wRqUXQcwk3tpIwC+XkJakjABoOJEhQqQArtahHoXwV4QvPSDhSFzDY&#10;jMWebASDLvxLtBKeRpjBYMARe2UOg094BHDwRHCXcGFhfqSxMTK3dNjt2alToE2nhdHq6o29vQaW&#10;5AxJ3a5dHQZSuEwKQPAncuC8/IgHSgtNentH3SNa5ILqcgw4JKlkISVRWugBLRh0cVGZElqLG7ca&#10;qUvijzTEM2HWYiClUQuFYIMsEEY9eAYGbSwLzuoKFcEcpKx5LqvV3//932cDePkK1dOUI/6QVI8Z&#10;gonInVyNi2CIW+ADYVowVsUpgynGuuJMZusCmZI92FULVGBoATdZESHD5UcIlRibB/IAC0Pt5lz7&#10;xZP6wkp8Zo8qwZghKtzrXJmhIlpcurmc9FV6KV0JxjgEhbBoyEtYPGASgKMrVD6osDQ5tuwXDJsH&#10;m9svX+y3do46xXcivERShN5MkqJsNAt1DVoAerbbFd37D6rr97zZVJlbGPRBVCPsRD0+msBS9E4t&#10;FxcPDW17B6PVHa9X/dgyY3nO1hTFHp04XjQUDOCy210EeaV2dHpDIxNfabd8f+rCjW8ZlRFpkJuX&#10;VNrqxQ+SeA+HWxQPx3po54T7082ln5U+GKq/GKptVYda7bE3DhY+vnf3Px3c+7X23Z/szt0bHPX1&#10;UT9F8s0f9Ck2l1DFxVhfv3u219y3MG8dLVXSayQuxk7W0rcR6Drly8KbHeiH6U02R4xwBoVKKc0D&#10;MtW97ZHZhZeN9ENRp2yWhXuvdf6G3LmufkXUwZXQIxCfTZmCi0K6iM5XxJnB6EdI8Zyjjef8jVut&#10;xw/nVm800v2vkw/30B5gIuQhl1eoEU7DrY9FLUHfvTczTkrQLvIgpwIJuYhjpjME5pEQhawAAKjr&#10;FcrggdARDIT2K7ExEECEY5jJDpV5LYMCo4c+IxoOABXD1REikegkwWg3JK4h40QLD3HEJCqiEJ7f&#10;eustERKksbgKbcijQhz2Arl2gVf4hVadrUVdQ6RSl1tVhBe9onRkNcyX/QHDFCLOG64unt+8uVrd&#10;fmHaH41OeV9OHnLjEC0VV9Tds4EhKxN+cYweKAEGYKFe7a8tyOHqC1/4Ahl/5Ed+RAwhWmxaQrSL&#10;MDBH5GySUhoBQarQD6mdCvJg3DelWPlYnYosUFiBihBVp2EGRVQLPJjhAI5BlMb4PG2wQpkNancb&#10;TiMzXcRk9Rd/8RcRYF3TD1uo8kVUYedeJCRndIW3BSLqY3gXMWhTCww4iNT4wz/8w4xnF7y+vm6I&#10;C/oWMrwKHraM4XoxysNQ0aKwBNmi4qgetlH3aimj4gRRR9IaS01O/ax55fig2jquzqfbvIbQAqLU&#10;ij3IlbJGoq6RiokM+dneb7kF2kBITFcSiIBELIVYgnJwBcbNdLcRF2Zn7syOLTHiYePp1s7GQWvn&#10;uKeLCr5pDxrciAKnf65R8kSvBFXv3aveu1+9u+bqrusOpp13xFISjXRL8DOyk3asXnH/b/Ooe9Qd&#10;HBmuD9eqva73IljYF/hS0I/SpwTOKl7EVASg91ywvlF9pzGQjSSapptdQ1/zbE214gsj59gokRBK&#10;2NRs6aZ7lp7B2W/17C9d8KKm+EESQ4vBeXPZqtd2huvPa9W9geGJo/EP769+0p3L43s/1731wcHp&#10;xfRlprOby5QvE3ceu91t2ly2NvfcCDgc7zZXa80bw10f9PG8zykzXXPXTMklIh2GWZyKHMMNYKS0&#10;avoqkosL6Zu3SaJvq8shynJwhmn6FH6V0zCKyaucTZkmkRkXKZMDQ8h4V0HbB2OUWSn4HrY7M0tL&#10;raffmL+9ZiUBHXVRIDZU+kadexrwpr8QLyaKod4I8OgN9uB3jPgotmRWySWmGaLRHMSJ0wg+6ILX&#10;KOKJJwKXUAZSwJG36MR9JTAwG6WX0UNjfbzBYBQwSABgTI4xBDYRQJ2NxECZAIcYA48BwLawMYRc&#10;gGk7gjh47fSf87QWUcuOBVpIYHAUrrEUzIS8oWoqlTPA6MIP3hRrC2MtBG+tLvf8EpwLFdOLdpAe&#10;FkDLQORwiAdjRW/IEYUB50jL0KGKQNungYtOQ12EpWcm806t7buLGXQSkbxvIHiciJwswnAcmzJF&#10;dXrADG+XzLST2o4QpHd7QPIBQ5gM5lhJQKudSskCnnqxjQdD6C24AhO+ER4enPANSQ2rElYfb+XT&#10;6u/+7u/CGAVbFKdboMcuYmQjIVboDozUjSrTUvdnPvMZMFpwTDAMGQjGAurTn/40O/E5HLiu7a4A&#10;Rwxe2YaRbNt5IZEMRCtkc1mfYJA7UooFBa3xgL/4i7+wbQUjATMqxbmrgTELqE9/+n/cnR57urvX&#10;qtQ8gAuYgdmbx2MYb2VRc53SMeY0qy93XbFC0SDhIXX4VnkgL7FQpT2aYTkwMSUIqyWWP0inb/2M&#10;jS7Pz67Nji0ODXYPXj7bbmwcNF8206fd5YaUZs/NKTmJysQ+bbWwWF1br917UFu75+pG+gmzeg1z&#10;aTN6kkSTqJnDeOPT1s2HbBo+pFOt233KoIBPM2jaASTip6NUiFzMvnRQJ7tC4Y4EjJJJqGjRGwBg&#10;DEnJuVWkaIz13E9sj06+aDe9kvvqwWZgBlIpEWVyL6SmfNk+eZPECzbxJkmk2tPNpYu9B+kxn9pW&#10;pdbx2yP70x/fu/UbhzaX935iYPkNKvKzmOmdy9KdyySgVEfAwQFvvm6nJ31aOweH7pfPDx7fqLdv&#10;DPdm6j2P4yrUUbx5ibvEnhYcxlQsH7O60piiMGO6Wjsz0zvcq0xOm5O8OjCcgryn/+kTtov8/HLU&#10;wa2ZYh6ZyCKOiUkco1jqbMq8HNtre/EpdHgQoFsf8rXr7tbGxMpNVMxxWjqrunMRgpSczH1BINYK&#10;HEzswzDFmvISAxjTDQxyWdViqF44tUdUMRlJra5LiFTI7rqfIW+//fb9+/dFIdicylXsTj9oBULc&#10;cmkRyfDMOSsYggSE3AMbtgf2Q+IbMC2YBCAiF+6dfoeEwg2HU4vI5sO2huAw0pguIdEovdA6xQYX&#10;IjvkwEiEJWL26QpCyCnKWJBiDgxGMbVXpJanxjpPHlanZ/dHpnde7ojtgMVzF5bhd9HbELltfX0d&#10;CWKyEQySrnZKpltg6n1ELzmFhE5gkwWogtrpAX6xmob7BpIIOWkIxVAOWkxM23yVFFBBSFH8FqTh&#10;5H348CGusEocYBQYaAEbyARkZN+wEUhKy1rFD+Vr0QstAV2eBd/HWN9p9bd+67dyE4ZgUaRujaQi&#10;JzJoy3PYihbyuLVg6y018ipaRhL3gGmHad1s8CAZIT37JEXJZHTENV0ilxG5LO2wuu0wx2JgYlMl&#10;YKiI56NFRAXDyWDjT7wWBqLCT1/wgMThxvNnftLr7Y30c5vWnvgEE1OITvGTRcuV8D+rAYRy47Uq&#10;FMKosdKhsSCaMdBDrCK1MAPp6JNVFAOJSY00wKe14AE/Muj42OjqwuzdmdHF4UEfnXm+0/ATGQc9&#10;8T79EIfv0Yjw5y/1I4lKkDZu3gqYnUvPFt27bz9auXXHF0G8Cc+z0m1RMLE4RXJwQAZy5RZydwq3&#10;XL/tpK3w2LAfck4fF88ZjoAMQRYmpk+FH4fPkVSXAiayqWO5aFcCBgajDA887jK5NVkf+VLz2Prs&#10;ZKcOBrwjAn5qzR1ZYqcv4MuXFZ8pSGwLIOKMSnq8qL4zXHtWq9LTxOHIh/fnf35v/VPN+z/XXfvg&#10;4Nyyr0Kkr/n03blMm8sUg5DxZOzGoSd9Wi4h1ttHy9XmjXp3Zbg37mLsNz/pQwRyGRXisxpZEjtF&#10;wdNFRT/t+M2z6v7u0My83yaOgRfBX6udO2GMPlG51sCA70uZEQqJKYaK15CLHVz0WphfCwzhjg9f&#10;T8+6VcE8Y/OLm8U70K8dGC5n1oiJgmOIYCqZfSYjtxEoBAd4dCmmWOwzArMW01DMERyYD6T4KJI4&#10;ZVOe7F6mcEQJtkQimwBoiEW8CI6EejAAG2CxxREndBhTOKiwhSucobfwc6eoxFiQokFED8Oj6FKR&#10;rlxwVsGA0AQzbgkloOfhSMAgMFKC0JolEpMzb8GGo15siDY4pIckRfHtvdnBjseb66u3Xxx3msfH&#10;CwvpqmYyfXGtbml5eWd7R3R1i80LVLfv3KET+gmFYw8hGqMcFSQyucsrIEkthxGNsVjBqXTgiL0+&#10;H6Nbu47YdqNICWgpFAKDI2zwhJ5xzjqOFCKzRAqAn54lpuDKKEpjbgohLHKG0GHWm0b+IGdRl7o7&#10;jES+XCK9/YnTGKpBQ6JSwZNjOAphcBzkWZo22cPle9NMFwk/9rGPYQsHxPPuEWl95hhCrLuWgl14&#10;oIWTV5HEhWlHGchcJbb8SimAiYTQvXv3KFdO1Uvd5IGWbJAQT2V2bv72/MzizJTwNz42tra2ZrZg&#10;AH4zyvFc0+KKHkGqvFY75wKIVnjDUswcM7aMikmiy9hwERrgAZhRiZUHj2F4TBJfHc8kSsYoMujK&#10;fMqgc7Vus7G93x5odCsvj12tHHCVMb4Jd34GNT4nUTNneETWrNy4WUtXdB+kK7qzczKrKVU8W+Q7&#10;8UWK8h35WsX1Wz9r5XutW8cpg7ZTKvfMas0zmtJMShvFdhOrrIy6GUNkGlYIpTDo2RJdARYCSqOn&#10;mdXzTUNTc1+vDk75po+VfDHZEy2Kgtz31ss3L81ZT0x5qL5W3R+uv6hXN32J4LiyvjfxU3urv3z4&#10;4Nc7D3588NZblcmJQXuAuHOZcJ6UxLB/cTH2OD5T4AXpw4ne8UqtdWuoO+9ibCXBWCO8GlZEyZCa&#10;LAQ516NOiZzzP0GEhmT1drM2Or5RvPan8RzQazYxhELn12IpgMVikUU8Le8yifkvmjKzfDSJ0MTC&#10;0uDW0/H5pV6t/rL4vkoGOFvhPBwjEoYgAAC3VuQahaPYfNBxVgV4yhEoyJix6WVBpEUYJtBlDqpo&#10;j6c9486ZXtPWlARggiMKm/lLY7StAq1dBGBHyEUSEgUVqCBEQpdGLDmFjc+rgIEqkMMMlVPuIUiK&#10;fngLZgiFsbgkixliRvQIEsAEHJyIjeBhSMosdBIA+ahLPlCw0djfX1lcHGls7m6+qN2+/2J3T0YS&#10;wANYZCaFz777KYKRXvv+W9/j0wYuQfncWG0oXdWEBA8BHBNB+M1SZ4qXVCChBBRlByJTgorNFa2y&#10;FKFiLCrEJ5oW7dYN8gXpnMKAYqgCTFa7RvGcvcRkapRTKISHM0F2CaZkNcGWINQC2BAtYSCkIVFo&#10;lVkRukSQ3PUqcRqAIXhZC9O0ibZToOgRINrxxFnRsEZDXrukyJa4kQkkVGDkXF9fx5nbk24Iu+En&#10;+/JO7RplWWhZXd6lQUeO4kizdGQ4PJSLOjFsSaVMv4bj1BVadCPFQsVrjp493m52hCRzzyoJM7Jv&#10;5EWKyEKWK8SkdNKFaOWuK9ZpiUTkpSXylpeEWjiHnT6NqXP6MHkZc3gAm+GQyJZvLM2o4OEMriSu&#10;yYnxpenxic7BbKU9Oz7qC6ieVWn4BkDKoJ4kKtJXGW9fPSdRCccFJR9CW1mtrq2n26JSqTnjAmal&#10;amuZMqiH3CoDo+m7fWmP69Klp2+2j3uH3cG2ye62UPzuc2E2H+bh3r6C1EqXbNPrlOm/06IafxoE&#10;nWjW4lqtvC5MUUhyUjtOdzdHvu43TXabNftLAvlgrMxKDnTiRcziG3ZGHQ3VXw7Xn1UHfQdp4qD2&#10;wcbsL+zd/rX2d//H3r0frCzdrIzWfeZ2wFfeT6d3KMMUiLcqfWDdQ1iejN3xw2TNo9mBoxtDHRdj&#10;vXbpB92UvnypxRRlEaJxVNw6Bs5rHSExdn//YGZibKB5WJ+Zs99i5Wsh6QOOeYqxa3FlFDx81cwy&#10;GS3qxe5wNmKaONIPY8XU7qP47T2lSdcuXu7tz8wvdF48mbpx23xEmjjnEsIkninNriJgnFqsixVm&#10;ogoAYaFvbIyif2CO0QtMXdAXSSkETsO1cFRxXEyInCQEWfvGFA69cVoY1KGl+chqqFMXlYppAQAG&#10;gHb5QPQHD5VGc1xjoHJ0qhdjJr47oKIfxqIXMP0QEFo8QCvcwR/tjlExUMBkRwNhFvHUs5gBBiF1&#10;GeuTWjfmZgaevfN8t/Fup7qxuTV/+uASWURgx1VPVB0fHD99NHdnvTUw+IXPf35oeGS7uLAMf4Sm&#10;wO9IM+yFaJY6KL72aOzNYjcvZRBTXhQq6Tx7skYwDCE8ckh2QVoLNTrCTyj8iKsqVB0UVfS6Bmn4&#10;5z73uVhLsSwYWgoYjXjmaTCDd6RkIsQpGBU6DOCrHAfltgxHg3QhUQWBsHr00i+H47uYls/4nMlm&#10;XwiYHjGBsN2hdqfwcA5GVdQdpT1cglcBGfLTF9UEjDrflfb4dMjMOymCEhOWYmJwRwOlVRhA+oBp&#10;4+GXJu+99by47k8vsMnKhhuFk9B1li4qcDIJ9q5r9RjObPT7oQ99CEvI/e3f/m05ceKBqX7oh34I&#10;FTqxliQvnjMP6mWuootzGAiP01jnxprLKMDvPnniQq4ttWuqm0edpwcdP3YtkE8OVzwcmzJougOX&#10;Kbyugpn0Z5i7iB622feOd9enizY3ezvbHrxLv/Jla5Y+mZO+N+RNDy+wc14Xdb0CKr/6WJ29oHq6&#10;gIzBlOnsV1+Vb+YlPaFql+rPe5BehoGzdfJNn9rK4v+enfpas7nS7naGBnvTw1WzHF8Wfy/bR67B&#10;jtQPbCw73cnjgduHIz/QmX9/b+lBZXamMiLInpMpg4m0uSyIen7Y9xAOm62eN0YHO77pM1EbGNJr&#10;Z+lxq1csp50uVSvaouLIiJykbL7SiGtUXaG9u7xY2dlozq1wTt+hC0LXQFECNVY0NF9y4Ch1nlMN&#10;l+Nd3FWwFo5Nn4AzN4UtU5ukvNrxvTB2Du0LmmJ22J3dqvcq9aHBxRtf+fKXcUXbmQGVCIimBrbz&#10;9sjMNbtxK99EhM0GYkQlz2sYSC1Sm1PagxekySs4mGJaIudpFHZNQ5GBTtaLRX8f76FGeKAFCcYo&#10;jepvF1/ay2yoYMy6ZG1tDRJqFwcEN+IEDBLCFIkETAjPtaPoYfOEeWMhcUrwDAmDTOAxTMFWr+Sq&#10;IlyXxQTz9Nkz+8jZSvfo6aNn7cp2q+NdDfxjXviCU0AWrwxsPXvU3W90F2761Y706NHwMIX89V//&#10;NQa+73u/1+0W6jLEWORIoeIqLgwMkQXX9dpCaZDThhWDrCmM2/C4OJxzDWw0pkDFyVlT0gnSQddY&#10;dMkbzARFXSDpk9oJDiYIxY5LPcCkMKmNLOFaXIjGaAD+13LeB/BNiRMr3NSNcZKQim3K0BYIeNKC&#10;RXcfo8uQc20fUvEqzIEnmIxLyzwmWkgYGHSFGMQDn7GpA9AIVWADZiwhZSNdna3ndg+1lTuBB37A&#10;JomNKYpZWdGbj1DRrwlzEUCGPLdCAzI6n9Yr6Lgdm/EEk1yBtZichcwoOox2FEkE+NyQRwkQAuAx&#10;ZjsYe4IIFlpoHlERPVLCUfHZmqdHHRdXzd2pkeqkKHrdDIpeQZSKU8VjL8dHPujQ3dzwBll340X6&#10;/p8be8CYAG9FKmp3ekUWJFPP5tA4ZCGAQiX9S4kn5SS5VnJKF3YBuISVsjHIdKsSq0U6chfgnYXF&#10;vz44uC03Wj3ODA96eLYy2BgePto5qDe7q93am83Z7+sufffgwmplYtQzsSfbymICJ9SnpeAkvR4q&#10;09ud7/l16lbTL63MVLuTtd54/kBBKV/ytCiBI0zgmAtjhe1OiXwr/0PCE3js3OFO/cbdLz38hgyR&#10;I+B1MeKHP3Dvq2AgCHjuZFKbFzwz4iyi3NjC12zC3ncyZWZ58eYqixA2s7dZW7rR6A4+fvRIcMCw&#10;old4jbkgbgbbZoc5DoMIYPUclYxQRboiaQ4sWthXi1AWkTeAiWxiWvHn+IaiBY1HV7S4fI0uBsqY&#10;A5V2kFQHpwuDuIUfNvs/yZhZy6NIt7a2RufGYsxjnxRuXgdasihOy0OiCwn4TX9P61ACW0uZhkOi&#10;HjCOmLGB+fCHPwwDlqSKnNuwBNgbB9MuWx3sHO7vPWr6SEjv6EA6n6NPaKVMhKyi/EhC85233S1/&#10;OTzpzQoPFse66i//8i+pXfr0RcA3Hjx4/OSJBIOWUair4B9jYmB2qszbJRXDUZfpwcS+2YOf4Y1c&#10;NJDrCiWbNTjMRPWKhLFNPEsiwDBJM17loA1I5ALpjAiZSYohO7uES5ibIrNImwHOYj635dWlWt1o&#10;sxl2MWcJADXPwEcYjGBakOFknEbdEMnfbW11k1A9GrUzHmyOpiVLKHiFUyOcwGiBVRCiR27Hz7Jb&#10;6Iqx8GRVqisgqQZa9ea771RnFyrpN5BToRHtlEUXmY3oykdo2dusC/Zy+9UrmDe1WMUQTsOQ5RAG&#10;rUeIKQohWhKzgpOYYAY6pWFFi4HAyqSdmkt0hUmoDLfWBqaQK+lHaioSz9RQZXWstjxWdaVRnnhx&#10;2N6zlRtIe0EXJ2EtElYZ98V1M6FYj6crum6LuqJ7d632wPf/7lYWl3ycwwJbSreo8eaKjWY8VZR+&#10;GbT4SRaftfOwa7r5mgyeivui6XME3hippT3xeD39/Jk/P+GSnolNv0aiYJIORiYm/7nrbma1MTK0&#10;MVrfah/Xmt07vbGf/vrkLzTWPzn8gY8Nrn93ZWE+va2ZtpgnL7ZmYVI+Th2DFhObR21PVG3vpe+h&#10;LAwe30y/3pUuxtpi0kb8GcijqDdMQMmhXrqNihYlMfjNpskUr1tBDkIOPeFR53arNzLum1doXRdP&#10;cB6T8bXDg3n+4yKNiGDfYPZF1OZIApatFQ3IE2bft8DJt2VImvgepZmbH9x4Or60Kr1HNDBH8KyO&#10;4YjyyDmVNU0NGpCBwIQ4wQlPIqwgC2esrUMDNK+LEkSeMCtziCHGinJaDOcMAhGEpq1CP32md6qR&#10;uiQqEVa2ENPgjLkJCZY0Ip0HqvAo8SGiKOQ4dwpJEHVkxAyf9YkZjV5MkDWNIpQw4ulIUTeHxwA2&#10;3P4JHiw5ApYPGFSdBmTN1bnp+saTyuhYa2bl6fPniNGPfAyAAh19RtjvyLfe+ep+t7flN4SGvNyS&#10;bi6eeGyvB49ViJ0lNshuFLsEAB5goAEShaWyCJdXSEdG8VOygJzmJVFWjikZNgWDBwIKmFGHU0WO&#10;ICPlnyWhl40YIoLn2toaVt1H+/jHP27NYZuH1RhFUYq4DRIJVuMhNIl0UD+L/NyW/sRJACS5BR9C&#10;IMbQUVSg1g5GluJ5GrXgmDY14t7Rfo5S8BSOEtyEMQCAZF0k8G0y052WwICcuWFUMMBsuuAx1kA8&#10;QKvCF9HtHh60G9tDSzftbCQf7awLhgooIjMcbOcjMMo1c6DNjVevwKx4ljiMx6XYskxLLz8OzRDE&#10;aRCiFtJJ+UTTSyf4JJ35gDoMGMtskFcdHshj+QyYwtk4VKoCgkYkk+mh6o3x6vJo1UVUzxD5dQ6P&#10;1VCH/HTtDIrqaRJ1VSHdFj35/t+bUml1ZdV1ZGTt+dILo8ztCm2RLs1Jf3Knq7j+VPylqKBkqc6r&#10;uEA7Ovr14erG3tHiYftf12d/oXnj3/fuf2L23/zbjdkb3emJ8eH0+86R1zMCOCOz+Q1PT95uHMiX&#10;R/uHR2Od+Gno9A08T8bKqeV8GcN5mqLOBEpo/nVsZsrfYgV+FpybnRvY3x2YOPkkW1j56hjBc13u&#10;xG0uGZV0XnwLM6dMjkRSQzihuGNrAs//35QZ/OPTkw67h8feuO9svfA9W1M+1tbWvuJMXiJLS7pM&#10;OhUTwSQyNivBJKIcwVE8EcfFgZA3AKjLELOPyCAtmsVQaSCmLUJMA7NZaT1BReXpHBiMonZB3EDY&#10;BC6jwhympylpIH7CnTJX8IDBcCS2iBj0r7HMfIZXwTwmfWndQgcM4L/7u78T4tXPcgVeI9L2MHSF&#10;Oub5ti/Qept4eaTWffHEV0j36+MbG+nJD4qlT8oRY53iqnewZ6+53as2qqNLS4t+owtvwY8KAMzY&#10;msu1OJkpHjCOTXPZA8FInDgvN5aFOreOVVnc6i1+kpoUfnMG8iwp0SI20nlwpQsJIdHpWW1waQDM&#10;YZQja4JhMsmIZtxS1Zs50cKFmCaQC6e6It3klJeBL6p8U+IEFGzRMtQYzZKUxzOVXpwFNzyJ81FE&#10;5HBMY4hqTF0AbJlTKeaoGHMxMDBwStpXtJOZwUhiFE5UDLHmiiE0y+TqmGnvvBisD1e9G1e8WIJV&#10;7ZwYznB0MKgEocy8Xqrn95HPcvsVK1giF1oyoiEuaBMHzhiuy+xVKAf/pigq0es0VGoglriaRYC6&#10;6QQbho3NLKkTnJJ5gyPklGO4CjzgYUZX3b1AQsqTXp+YGa7cGK8tjfodq4GX9l6HHV/YQctWLV3g&#10;feU2wewVjpFEHSEY87boQvXm7dobD6pr9yxWB2dmPQiRUprHi4oHf04wlhz0QhqBmSrq1cPa9x8u&#10;/bvNW/9h4K2P3vneD/TmZrv1wbHRkRcHTTdEx2rpKnEUEnA4gnh2yTfwXhy0NhtHXruc7qbXLm8O&#10;d2frAz5ToES+PBl2+h+tUpoz04YO2SV8o89DTsGv/f8leJIPWEEPjwwdNoZn5m2tnF4Cf5Y2x8M8&#10;tjF/tjdaAqHIeFHKjEsgXM48vQjJd7idz/vSRLNSnxhou6RBOU+LL5wIApIBZswRmYPsBBde6SEz&#10;T1695DU7hEhyWRCDAZB1C542RCQIRRLzTsqMqWQsYNHAFIMfGDwiAyWXlWBuapfJhBfYFHMzfMnd&#10;EzgFJRQjQMEDbZ7IUJnCOBTWsIQN2MRrdaVMRR1OvMmaITje3AaCMDD3AccpJACI4Fp0+PPbDx96&#10;enbyeK930Bi6dW/rsCnYkV1AxmQsO1aK7VfXN1cePXwxMFSbnlucT4+JYaDMFUmdEhwtGU5aXZB9&#10;p1O89dJF5gcMzdODloh1uevyCs4ht+NkNRis55zCQ94YSHtWPLgKg+IQpESTDYFDkBROq0IuMEMi&#10;/AYG5qZ/l2pZsI8Z7sTiAJCGxyn8kBOHffuAzz1NG/OyvtSJxNK0jAljygBYRAB/ZezqhAHPMwxX&#10;jNISw8V3dtWowofIqVfoJ2esgHRxZTi1p8HFcAw4VZgcHo3GqocKsNTZ3xtavqUCFZyhNUgUOYkI&#10;QQi3zJktCg8RAvO3cISHsNYBUiaKJII/48EMgEh1DMYwUQcQHGZNcogYZe5RFNe3eVWJRsDqjtzI&#10;ci8aYUZRcepCBwGZ2ewK5VMLtcLvByDXJit3J2o+GiB3PpdB93uukU4NVb1zkjIoZnIuCtRXOb7a&#10;9nl+acqnrO1BSdU7PHBBp7u1KQh5M9caduC4yYqv/srIISl8PaVhD/jcup2+eTQ3X/Hiiw/Cxq93&#10;eYiu8JCUIws+sVx4xACQRrPdOPK93dbEYGep1p0aOf1a7Mld1TKxV3WaZCnK4RvZXlo4gxZmosPw&#10;uldjrlmDHELYLhqHB590mxoZHTxOC6Yk3ZUL5MzNATCvfnYc5rVze14n7Moi4ScgxR2rSQWMGBEY&#10;zkVyFu13oAUnnDn9NPbE3PDWk7EbE/fu33cRNkiLa/Y6fFuFCCYFJWTm6SSSjbCjUWFKYmYYFlFM&#10;MQCiE7XTjF7IKUrcEC7FllAOzeAiIEXhYCByScQf+LNCLN9hxpshZWAswWlUuJkhdC7cMwckSHsa&#10;HycKsIwtKoDFw4jj1gqendFuYJlueYh2PLhTS2QVFG0d3rx7p7b11Ockq3cePHryLne3nwGAJdxi&#10;IC7Veph599m728OTU/MLUxMewkgv1VAIYCGLohAK5qlUbvtXH/iAj8/cW14YXbk5VjwMTKvBmKPp&#10;QzrJNauizOdFdVQgF+epwuJDWHbBNiJbUMc28VkH2zQjGNKkVGKWhRGBgYFHoTcJgvNrCYpEJgs+&#10;UTmXB8sUXdkQvIsgHAMhAzOec8dqrP7mb/5mHxA+YGFdSxUQONASvKpQECOhUcZIZQyji2zSAC0Q&#10;j1fJEDhTR8IoDJEQKhKmWF9cXGZ1vVYcMAAmP3kAK0joiqJL4gyibnN3Gjv1xZO8Dj+0ugwxFhU4&#10;sYQEWjHBGDgq5AIDZxg+SATaKx7hRAjz5bGw4RBFpgKABF+kxsBJIbiiNCGAgFTKQsTRCECvdsMD&#10;GJ8cyFh+E3JBRauECqfBPAbQsuBQh5DaMZB6MVZkERtNP/9pD7poF9b1kaC2J3K98t9N33f1d5KN&#10;guI1jwgUf6zjkUi3RZdX0hd079+v3rkrF6a3RW0M3RkttlYnwLat0u3tO/UPfG/9+76/9r73+yzm&#10;4MRkMnCve9hyA7W3NFbzbgvxPUX84rDlo0YTQ9Xjdm/7uOubsbv7h/XW4XK1dXu4uBibXpw5f3NZ&#10;FofSFOqiT3aJLhX3jbQIBxYfog9rgsGLLsdc0ZiH6IpeLSpxVKF23sv5xWVWiOF6tTs6Dd/wCpSH&#10;NQYP9obmFreLBzv1XqXwFmDZPcpDIHcaU4arYEBMD7pGCToYMw25Cl8K4PLwK9bxr3zLw89SgY1i&#10;84ym/IOj47n5xdaLx8NzS1SmRTDl8wIr6eiWdCFXYGNTMGtrayaRqYQ3xZQ3U8KUGkFSiIEuTgo4&#10;JiYYjVacFr70AzlOnMaDQkzJ9xwjfIHEJEIgUQGpRW/w44hQOQwaBaEZLcKU24kpFmOAvykA2AUw&#10;VBDmghD+pS7rci/Hay/Lm8GigiX8eB7VRUicoJscde9lb+Pd+vxya2LG87S2YNqJDABFDKQk6oLw&#10;4689f/ru4fTi0uqq34QT3E2BSKvCNVcp06UQHvW5z33Oo7Y7ewee7ZcUIAxuQyeOkeDLEa+P4bOn&#10;GKNA1pGw6UdGZ3FfblIRPLO3kws54VGIo1UifPazn3UD2ECn9OmIOjCVsG/QgkHRAuYsdS3RxQpR&#10;qMhXfdxdpoqwbBnbWQwnO05AoQUQjGokqgHNSPZD94XFIvpQXHxV2Sojo9NlLUCbWqAKbByI3qHi&#10;uITnuFApbBPIUbTKMESj/B9jYxRhKJS+jAJsOE1xLJgTvJ+b8GG54iQGalQiQLAf21s8GmVWMDwM&#10;KnDiExLkRBPTEn48Y1ILZAAcowTCS47Ayr1kgXx9fd1ROylgCwD4MaY4tZZEK7pYOgCCetTjyBU4&#10;Cr93ikPPhpm6MDANnokGQIHHfFDAcD62j7iJGdM8nmgdrw8+mBlatzlsd58fdX1b7tFhS4oYG0qP&#10;7fjia8ghKhSRoczFFeqJTArrio/ODy4uS5wD3/3WQMuHfxreb+m6HrC745P0FT/m5zGQWMsbZdlx&#10;OlCSpcpYz2elOd887DSO2y6wjg+0b9d7k6O+KJTA8sO6QfeiI62GYs2cPmPxSRlFoUnPJUqiYhAl&#10;8w3XM9nLFTPPLNCnpYnVrlgGUshzywc2vSp6TQoW4d7ciR96U5n+dfE3Ec2LBFCZ6mYjitYqveHR&#10;XmPHdXWudhHbZ9vLgUxvloXRpQckMOkyF+ZjLKk5D/acmjUcsvCHUPBZ9Je1oBXrYPxzMySSY31L&#10;xUDYMMPEPD+ynViJQ44dS8DBxk5r82l9YVXoZAgPEwjl1Mv5tThm2eEhJtlp3pzSRQPULp4wHORw&#10;alFBggUxj2tDYKMcFcEhwhqDQkI0PCBnWrEp3Wa1G4IuJI7mtTSjK7Qd2qAcFceQgoDwZ09WQYJ3&#10;CfeQm9SeyOUbySVO3cBwMJj3i5i4gj93nVU2qVF///vfz+VEeZISvPnU+yQvh2/d3z1u2sHgNsKL&#10;cCH0iaL07E2zg7f/aXPvsLJ8Z6xe4yJcmnRUgTHSUZdTqSv0jAfW97AxbKK9teHf/8+//+AHP8Sl&#10;g0lskAKHjpFQoUI31HKW874WVKjaqgUhdElhw2A4nnHiFDxDswXrowWMYuUFxz5UcaqdcXFiDtIz&#10;DIBN0hDn3CG5MVwFOTywMlTm8iVWqH7qU58yGHNAFTLzQnrkTEYGXlJRTTguA/MP+3f2I7ZTxIBh&#10;TiUKeiosyjAUoSLugKQRQ7RwPg5NFxRNKRyFkIZAwsWNggEYitp5M3XoJZu3Tjc2Xkx3m0N+DqU+&#10;FAyXxVOHNqcWFdQNRFcdfq5ArphLbKaoUxahkAg/gJZ06tkDXqt6kKSAGR7aIJ2WYEwlbE+lCg8G&#10;qYWSCagXMFqoGxgV/JCaIJSAE0O4vlMDHc0ESnMErwUVBQyc+NSivVzi2qzHduZHqitj1RtjVT8S&#10;WXwToC05uairDsaFXJvRopRHX6cuqsaf55ZcWpibT9//84DuzVsVm2MCmmYBUGCVLxFFU1Knh+Ux&#10;akkffBkfHztutXnGSrV1y/5y+LKbl2f5o8MwH+ehjT7b0RU/9NgFdYllvMJCUFzwDJ4JY9bhRPA1&#10;0JTTyH8YCID0uba2xoJWZuH83FLkknQBgITNXoFZAQCDzaU5uyWj8MAJLWXGB7pDYxM7+weonLVU&#10;nyxhjOA/6uFI6khwGP5jUxUxwli9+EEx3CyiYR/Oa50iRFf4pDQM88ZrDQdslN0AP2kAACOlSURB&#10;VLFYNVZxCifX1QKtqWeyZz4rwyOtp4/cdfP2fahRNDBhQRolVoghwYBTaOkfe9CSF2aWCosbK2vS&#10;vyGykSljFL+iGUMM1ALGELPMXLPopEntMCBnKjni0CwLtMCYDy3LEeTwoz040c4ZnCJkeOgK6agE&#10;jDrTGI4WzrkcFwWj12k+8iL4iRCNMbZ8RAUeLup1OHoTRWl2eX6u9fhtl20GVu682HnpnjGtQgIY&#10;QqEMY0nzR/uNr/zDk/2jybsPfNLg+bNnpCM4/FQRVIgc4sQ6AwZqWV9ft4LhV//4D/8wOjb+cntr&#10;fe3O6PiEForKrKoQn1sSjSbLbF9eN5BaTJ+PfOQj1rJWA1xaxqG0QI4r4kDiFGNmq0VDtPRhplLz&#10;WgSOTwQTX+IkAgy+pGiBRb2yfqDtG8vEVgPeicA/hTiNVHWRLNXf/u3fJjAVUK4Kq1Aoh2NdjbBH&#10;FkGbf4QLgtQFL9mEGNkisHPfAIZBL9mi3ViQjmSAFlsIqQCg6OCPpkily6nh4PUqhEQLCXMGNq/z&#10;tg/2x3rt4eVbYi3/Bm99YT4A41UEBmY4zqPiiO2gi3NqdUpAs9cphqmb5ShUESv5mQp4rokBAFSp&#10;QO7ImULjfdoHZq5yWcgpisHwEDAYUDE8dKKugOejsDliPvsuMBjoBxU8gITKEauoq8DGewiLN+JT&#10;IJG1G+gUWMgeTPYdZUfcW55MDlVWRmur4zU/cDZWtY7rHroietRxRVcO841YTuqVkiRAcb8yNoV9&#10;2F5zGgmyfCwGiBNwJo3EO5fN7sZRe+ew7cFg15aBJ6t56qnXnhps+gwe0ng+UfprSKYwTQ90y9k4&#10;TEGkf4wuyz5dfsfRdKJGOmSyUKPdodlLh4ZzEjoPW7ACtzSlRSuVMB9UjMVn7Cd4iyEikTSmHSdC&#10;QJiMY4BPd5g9wT8y7IPvndEJX+vosxSWFOw6UkL4hjkFW3iUCtOroyWRmxRONRqiUSCzS8MbhrlT&#10;oOoX/prn2OC0pFDUs5dejgbnADCmcNRk0OJBj7AOnjm2ogsASO2FfjhczdNe3cP92mR6/FCm0Q4+&#10;ZjdOTBYeHtQJCC3zBX7O71RvTB/BBFpzOZTMLrGecMpMgUEdTiRwAkBkgEqvgKAlchhsgZ8zAC4r&#10;Fn6N2OMVAoguLTDTfyCBP1sBn0wTttPIgvBzudBA8MN1y6fRmI9MgFXO5kt1MBBnemZ2fny09eir&#10;lfHJvZFp36NxQRUnGKYo+GmDE8LZ291++n//z97I1NL9N61H0zdVThcZmAy2gxA+gysaiHa0VLi9&#10;FhYhWrt5vLySbtmyi5CeOUSIumhPVxY8915UIRceItsxotlHS9y7HBVjLJy0bW16UeIMnwEsgDNN&#10;qEsF2zFt0Yr4f5YZpK2MJU7U8c+aRhmr4vQsfPUP/uAPaMps1w0UZ4zKrVUCmksxAHoRwTGnXQsf&#10;Ed9CmEAtw7tpJCoFr2G8kF+d27FKKJSKKSv0hRZsrIIuAOQMZx7k2ADfxgofgDX6dFtne8NXaisT&#10;6dO9vEeuMha3cIqA4e6SIgNowSp/RdRwdXwiEQbmYQYibawK9mDzHUEXUpDDFZ8jtai3trZmw4c9&#10;p3ig/SgcXSW0xLdwYv+KFv7ZCefR5agRaTyE+FrwYAjNM1h0BTBjowJSHLSI0QgbDYQsgSccWguv&#10;RUWF0mJWEyR6A9tFR7bDN3fw1ornhmz10k50vLowXKUmz7P6dS33RP0Sls2oTwqkq749IqSkW5SU&#10;/FKQL46pnqrpT8n1VCkApIyikj5Q4Aeo/TqYJO0Lw25t+mDQymj1u6aHFkdPsiYNE8FDw8e++HOR&#10;AGfaDWEOBXth4jMgJw0A2Jf12ZTmnZoqBjJ0eD44XfyWM9tEsggAWYpF1E1pVuZgQg8PMXFYgRf5&#10;sj9Pg8QscLGLUxmCK8cwCjPxZ6cDe7u1mYQt2jGADY7EggowXoG6Xqpgev7AtcQCY9XDb7MvkQVF&#10;605+YojpCeFFsn8L7RggLDcjJj4vwUDYkIU2FJDgjSUR9RKBTkwrQsVkpEzMm7AKAPo0pDoy1nrx&#10;pDY54/oEccwj7ZQDj+EGskUMB1yWVDtCLIhh2gBMYwBwZXaY2jEQ9bIIXIXVNKrggfYgxzZgLTiE&#10;M+C1K1GHVhdCSCjgM1gAwINu5PLMJIQR0IIKz2E4Fs9azZBlDqOON9SFdZc3qEKgW1pemegep3fZ&#10;F1ffPWhafXjqFWbwJIKZwrkKnK3nj5995Z+b/P3uusuD5hQMsOlSztIiC/zhfqQAQP98zyg+4O7p&#10;xta2C9O3bt9mPrQYKMAcw7gZ/1nkZ1vwQJnIYdjKDzb+YDZRV6SePIRR2PeSxAkVnVstuVuJVc7m&#10;JU5vvGgXS2lDoaJyZM7Ic+LEDEEMAWlOyTIRYzNkVFKUB5q9ua9bL5/jHL6Aa7tFsIXFhZniauQr&#10;SHRshnx1e/Dk5RtW8ZV9ZXJqUmagXy2o4JujABdxHBXMZb95hbBYhAYkAUyeGCvW2F7N7G+t/8CH&#10;BobT8oe0LKoXGGyOCjNTMVejejEIG2A0RoVC9ZrYfVMIdVfz//zP//zXf/3XXQ2gbi0ciMYpzlRk&#10;M7ORo2jHM83wD0ctKryN4S2FSGqUTXAEAlyV5eqr41ZLhnFKV+IybBhGkWhWALSEZy3oKnpRIV2c&#10;OhroCA/4jK2P1mtPT/JcEY6kNxcWfa9uxw+nFHtQV6OKXyvxIGvFL5bIoNKhXalQmsinTWTKjulO&#10;XiFR7G4di8/spe/2QehjQ0OV9PX22eGKp5ZG08cT7Ch9lu+Ea1YjJuvQA/u+lufQnlEKDYROXjsq&#10;8Vv4SShNPQ9BnWO4cOS6DTa8XmZKY04kspJj36CoJcY6NSRjUIkujRmnlgAglOsYU/tb1ZXbX3vk&#10;bnfKFoIp45oRjtwprskbThZWzkjKFcKaHQK3EGMUSDzzCoTKYO+9zp2kcCTgj2XcWZwhL22AwbaK&#10;GUFedWne3FHKo3COf5PRQAoxa/SSBX5j1Y8fP6yMjHrIRR1pMUeOAWDm4se2ABhhAydCGuEUW6BS&#10;ESXEK1MVAB6EL/MRzCUqwob1EH/DQww03w0xr+HPtDJFVLRbJJmYpFBoCXscRjtswo7hZCS7lhgY&#10;/BjrWzkGOsWbb9yo9JHI8FGhBKHARtORH7o0fNtvnD1/7BnJ5uzy1t6+t2F0YQM8l3CkCvKaVQdf&#10;/7KfVJ188L6JqWkzDW/xmEXqvbhgnurW1tayU5GCm3lDJi66PH30zk/9yIcrs+ldTBNEAR/4WIf2&#10;qC6UczGR/h4smXeGmwWs4DaHqQEtHTrSGw0z05/+6Z/6DelQYD+K4hyrvAXnUKkwSmjmXODcyM3+&#10;6q/+6pOf/CTvDYq6oCIId+UY8GTg1HUuUo0Y9aVhixszfdSUaLf8QlL78GD7yaOl+Vn3mVOy9DzI&#10;KwzJbBUv4vOe4VG3K9yD5BGtdrfd8aMW1c2NTb+8SSP8KbQcDCFEQpYOTvpcLfMaLLUbO5Xnj8be&#10;+n65i1pNEgBiDYSEjLkRyJ0GQsi10CByAEwPXi6VAoBBhT2ii1twLG4KmIX4qLhmz+H3zigOGN5k&#10;cVOUEpEWFyxqwPMzdlJxCq1UFzIi7dQxClaDpSxUXwWfOHE1hjsSiq5wIlJ48EpXFFTAKE5hQ1d4&#10;Dbmcmj/qKkoZedZGufHyeuTR2GLYccp/sql3KOVRW8YmVrsaXURFSrJ0j2UwkiW0RlF/SqU9l3wH&#10;Rt3xrFcman7IrPjgrVdLiy0vHstcYpJ1Qo3cVylzGBI5huC6oq4SSnaqRJ1aVMrDr1U3lieEOwVO&#10;RIPQtfCwu+HGcnJxR0QYHhm9NVbz8zPPPT5VPM8JBgCPUjkXOe+KOcIZJG/mVrgf9yAmJo1C5dyx&#10;77FRFEaaV2MPrYwtdEJLwQz+1a1iTRCeabJoJ2+GVyE7/uUweGLKsC88MFspmmtmkwKys7fb2nh3&#10;ZO27YrjIhQ1ZChUqkpPMr4gSiAYqyw5M0gldiSRwGoucaGgmohgtgfDs0ShsSwmxX8E8WuYgcmIF&#10;DSOUR1EI6uIDAfGPAakIV5KHeUooRCGEJEyTB6rAY7iju4a4Mtz+yYUNqMok8hBsQOUChjsImHn6&#10;9NnU9NTcxHjzycPK0PDB+Iwvti8VORIqBbfA8AZDr9VsfPUfG83W+N03Rkck+LRrD/8JzjOVs5Xg&#10;U3Ki9oTq1LtI5Ek6+v/xH/ux+ubj2sxCd3zmG9/4etpZFdrIqNzCo1LweWzuuqhCIeiKAMYSnDO4&#10;lesmCHhCCb9IMPSf/MmfAGOCczHr0u6YqZwLlnujAp5yIP/Zn/1ZV0xjY4oHvbo4LavxK0TzwJPs&#10;Qki3hizkjG/4NemJsQ0Psw3VpoaHKumXMDopCNpTVmreT9zeeDY/PVPzCbFKdXjpRmViGnralU3T&#10;p0Q9UXl02DkS9VLSSCtzedSV4mHfGh2yK7VisqCp1qp+8o1ze1pUAgMVXiJhmGNOTb/g+5X/dTsH&#10;//DF6tTc8J37IUDMPXUOQe90bfLIdioEitlL8qyCUGLQQlqBHBIzk15cp7UY/MIXvsBZ2elnfuZn&#10;fOaY1sxJigNmEWSGwG/1FxPgz/7sz1w/4TfiLLsKAcYyvASGK5OKLI6FdtOTYJhRMJCPZbsCw495&#10;YrZHtIpEUvYSA0N2QimBGfXPfOYzVGfm/+iP/ih42lDCm8GAdGpgkIMk0412ALkl8PcdE1U+kA7J&#10;2lH8L1me/PnpSx/5GejZdBa7z3SUCuIjupEjU3T/5mR5gqj4D1f4xwbt0TOhNGOMSjUqTsHkQi4t&#10;ZKTPAkE6BLwjMO1Rcu/VK4YDDqJXHBWMIR0q5V3E4YTEYVAexU8scyqH+82tZyN33jgXLaEUqJie&#10;W8ZannuzKa+GU5c04Ii3OJ6L5703wm9iBv+hh6BIpbyUmDTPTADMBe6qUajFUiZNEGBkN5AqaMBc&#10;UHd0SgqKMq04PFQij9SVJOp2jh9+aejmmogRqExqJKxxjUVdlpUhKEQj6oI7VGDQUgdgFPyUBnlw&#10;m1mKCo8KG8UpohSLB1vb4McoTNo5oYh/tDIGbmmah10MpAHznWiYcWQ1jVRhoKJuYK6oa0GCumRZ&#10;pzix6ZSkDckkoqILGyLS+vq6MMIZ5hcWJ6sDx7LmzPxWt9puem8t3WILPHQiNAn66XRv9+jx1xqV&#10;oebI5OhIuhtFGyFIsNRH69xTfArCAiPFBgBakGBsyTfFuq2jh18aufvmYae3sfGCbxMzwJCgT2qh&#10;ZAbK7edSKTcC5jPgVTx4LJORHRvkchTfqJ1dmCBUela9ZWyvrWe5QBKN96LLjhxMnTUDABXuhCht&#10;YCDQVn/5V36l02oeNHYff/XLFXdf9ncq+7uj3ZbbzlbHHU+ujoy7JbPdrbxodkfml9tjUzuDQ5N3&#10;7k3dXq+Ojrc2nwls9ek5i095cbOx/2LvYLczMLK4Upua6fq4z7CX8iuuKrR3Nto7W93drYH9l7V2&#10;07fUPH8z70YjBifFhOm54otZ0qpLVBubm1Tvcq/72LuNPZd8Bw/3jt95u3O4P3zngV9UCO75OodT&#10;eDxfdMrFyRbCx7TkMQDA0zjtxIShETqKqWuIOemICRVHGBSLHTwYaOFjUekXRs1txWVYLySAt/gy&#10;TzglLReP+6bfivHmMk4QIhZ1qzA/AGACaFBkdc4HeUQWp0p4W2Aziq8gHY+xYAZAiJyP4IERGXJs&#10;4MpvtrjAaI7hTb7X6NIHVWhU8JajFer0AAO09AMSYxQCucZMQgVYmTQm/L1KlqdZMOVI+4/TT+7F&#10;hVyIMnAMLGM+W0ca8yhihnLYS0v4rkbsxTH4pDris2wfw04DLMYaDhItwGcpvpcW+OGkHCYIPOhi&#10;mzlMPIwJYWDoVmLgA6yPc0MGa/X21vPqhMeM0x077DGHuG+n4lSFsVhNY3AOLZ9kU9jQCvHfC+dX&#10;HIscWdgCvDq64b0qvEsjxrg65xRQsIc3YNopQZThV6QQ7h1FPYrifuqKOlRUEcalGUhkII0FkkrX&#10;ZyJazer4yWMWeqmRNlAxxNSAP1a0dIsiWqYbJQcD8j0dUiZsCoBckMaeIzxlTZIlfA8JFSS0wIYQ&#10;MC0Zj0bi4FklBAEpLBioHaGINsznVBd5g5PMA1TgDcczJZjyMjQY9QzjVK/fKrYU4BLYsI8cPmq4&#10;YTm4ePOpDzJXKuFgwY8rYVIXrmBoPXssLA/fuje5cnN4KN3EpXlHkGWRM62LKsEnuRSSAnOMWPTs&#10;2VPx2sewZPGxpVW3DUhEkAADaSxryuUoonsRib52SoOfHtyb/Imf+Anvdwns0DJWEr9wxVBsxFhE&#10;w4U0XqtQLzeIaQUtDrWEaBhmfZjpXCUkijhj0aA37Fv9L7/xSyOtI6/KzUyMV+vDHroZXVzZbg9s&#10;tQeHZ+cbx81tz2dP2BZ6K93TnmNT7rovLljFkNnlgtr0bGfjaa994uVsbGa7/8pjPOX1YntnaGLq&#10;JSTH7bHlG5XJ6V59pDqSfk20d3zQ3trovNzsNnaqhw2p1M+Qz8zOeIV4dHRsYiz9zU1PzU5NjnRb&#10;g9vP/epNbT69HD3k5sfgoNiEFt+KuANh4qd4iYXNTHgpEM/kZHWqMZeIrcLD1HVRNKUbotCOAhsN&#10;MpWVr0looOu0zKbEXLIlpTUzwTIQts9+9rM81aQFYGKDd1lVioWHDdwxRY5zs1CYATOIIsTFweDB&#10;QKOCgbCc9R140sXKkfGIE6bqc7J8ajiJ5EjkXOYVgDiENSxJXVRBQgv+hRJPaaNiQeACEU6AaUTu&#10;a8XP+oR/A0ARcqdYdZkaSziP3mjP9czDt6UCbcSpUDLLaknmKTbo6gpCOA8mcXUJXcC8QjEcqrB1&#10;YLhk1CVd8OiFBzZ1rMoK1GtlLTBxG2tkkYLjUTuLADD/KR+33MlYFcxjq7u/V6nW9lrpF6mYgJ7h&#10;VMCQnV2IhoQ6/jUCcPxOFhSTuovdLWbCIpjnSDyW1DG/uEpYQRf++W2oBau6FJoxNcgCldPCIMki&#10;IUtQydeW6ApmXZYUbT+5PLsAbQCbUPw5dALABDd9eKbJaAKqiKTawZuAIJnJdOjzEMwrIOOiDuqh&#10;3mAGMAZMTDAhOAzw6A3DBbAjohpBhl1UgBlLM2QMbMAwY3KhBRs96FKJXnUeYiASRmEJ25AAgJMm&#10;OYysSUYqZfsbq6u95498oPtganGjsT89lbYaoT3qhUp+BWxk852vuOw3svam4IwYQlQKIaEc4VeC&#10;h9ceQVI4zmHIikKUMxjrx/Im5+YH2k07ounV23v7+7qI46g36jG8zwqX0C24G3TtGgkPmoQtSCog&#10;hxuQVNgnKXFMHDqnYRqwLLhW4aUWXkTjSFhVDBfSUURIUYm9h4pePMdkxIDeVP+v/+2/b7V6u5Wh&#10;scXVzYND18QnpmdGPW7qs8hSV/HxWKYF6pjVl4Wn2urUTPPdb1hHu6UPjHliOYak4QIXh7BZQM81&#10;et/tH56Y2tjzO5CV8ZWbvnndk62HEmZvGrW2XrRfbnWePx549mhg+9mAnNpupsd45pbq3j/Zbwjn&#10;yPFI6iMzRQtS1Fcgf8qhWS78Qwsm+U14M5ZMdZi0x0CeGpBxQUaX6RG+EtIZwuQCIt5cJWAtqx4+&#10;ZOvG0SUqU8LFW5tCeMBgAypXYKRPFeHANhQtG1PW1SsJwcBmkEQqRQLPemPm0xiKpGNFiZPB8IMx&#10;x6zwsxUSMSf38i4/oqjzALHDXIKNmBGItXvejK8A9syLcK8i0DvyPKe4cmnaRCWLy0dEgFlkJwJX&#10;Jr7EgFs8kzeiAMYUVJL5TkNtNF50PMt/bjHEfIBZQSisk3ujEiGMTlDs67roNDikVRxefRTZYyCK&#10;XMjYCNwczIzSYvVDY6EWGdRdK6pGhQLtHdmUCFTnqr6VCsuyu6kOic9wz83O9PZ3O6OTL3derq6m&#10;fRIdwowoKdC6SJZ/0fagixlawowjQ/ANLRySz8tepCaUXo3BDEm5CvfmddTCwQx0SkuKua9RS4ZX&#10;KdcND7cHYywSCdim/OWmeNKtVL1xCIBmaJueYTMcDEiuizE5hhUww1I0rBFAgJXVRf/mlAkIG7kw&#10;Zg4CgCqDqePZJIIETqdhbvCGh0vEEAI6RcWR4E4JwoiBCgPwc4a1tTV4sAqMdPAEQKAy+2jVKDCY&#10;jxnHCtblPqChYvk7Oze3MDUpHbqe1xib2Wk03NTElV5UuBOEZnpqOdw/fPil3thkb24VKgXPMKOF&#10;geCHT2Ymg5PLjzRgIB8w6zMk0si9LK7ZTiyutDafe/xlYmGJ/2vP+IGFjfCp5OGXVAwxHEWTiLnF&#10;K+GdjEKudo04YW7aNsXCOoH8ukc6MZx65RGxl12Ykr3Q4h66IBQ2EVLoMHgGpoSfVz/5K786Oz8v&#10;rdm8eqDZN3yFewJLFcb3CQm1AinZxDVyJg/AxOj48dNv1Gfmm+3Oi+fPeYMuY+MozIWHYUWXdkgE&#10;WxU/87Z7eDQ0Mb3p5y0q9bHlm4MT04Njk0Nzi/WpWavyQiMVl9Pbh/vtzae+T8uB9g8O7bQJDAOE&#10;0CKEJYREXjnAKC5CC0RQsBqe6mjax8w3PXiDlmg0AxmeXnib+QlV8OkIA4RI0KC5F9IZTkWsK7My&#10;KnVLzIDRUjHEKolVtBgbZjbEtOQKaKmYNqjgwXAK5xN8naJ0kUiLuQSDOg6DAdjOFoKjjpkwCg6h&#10;Mpc0WoxHyofKKTy4JYjFrBBDUR4epiWcsIhHRrmmXnVsgLTog41KsQGYx+h1/cQQgttSY5hOrCG4&#10;oAqdCx9oKfSQC8YUaB0JopyVQot2yqcTVoDK8DKksZBrAVBuPxfV2UayY97Ac8dqBJC4LO71ghRV&#10;MUxkpmQ+dTGXWnQxkFxIXi2iIfExJtTyK8NxTmOmN8PRg8lPEAHF0RBF4/jUZGX/ZX16trF3shs7&#10;y/B3rCXUghzFckWsElYhBdkxzOG5tHYAwMhIFvLqBU8cCuHbwNT5BgBgjKgXTFY4QrqYGHJdIaB6&#10;UKF/wwFQI1foNI8Gjo/c7vHBGiqNWQAnFw1PRgi8WRZcMQQndHQaLYE/jmTBXsQ0/OAEFT4sLKKI&#10;gQDDg4rpSV4CAtBCAyYU0wPGAACNCgCcOOJEI6IaIScRxggYdk/iFNtTpxmDFkRBajHFjKJAYhpo&#10;pSXdEsQlsvTOiT3d469VZhfeTb8bOCBrBhWQsYzgaVo6m89efPkf90entjoDLs/ySZeXtCv4d8RG&#10;CBu8QXXFQhDawzwT0FuMwjC0kUJ8mt/DSq4sjk5OYUl7xowucrQXesvtF1WgBSzyuBeGYat2w+/d&#10;u0dRSNMJYUVp8Yo5stUuwnZ5u5gGocKCzM18MbvjCmIgJzLZsYQZvOGBNkA6VtfX1uRL0KIkXLEv&#10;ERfspcDhGHlBRJdTHNt8qMPFg5EU3yFKT/0cHXabx0NT6euIqDqW+TY2TlV04QOX1MqbvR0J1Ifv&#10;wpOE85aHjsbGNw+O9nqVvYGKJznfffqs83J7pN10LcI13g3P4HmVkxOjAmORv3HCPJjhiJCHrknI&#10;rUmnHbfMj3SZMQAGCgrsbTWtrje0Q0CC6yI1eVXMsUCLVcw7VWQ+UvB7uYrJEVpfX0fR5VD8CBMQ&#10;CqxgYNDOt7TAKaTyDOkKURQxEGsfmCNMoEXVkOBEHWbkaA9AaJjgIYsWJU5REdC5AiR8DlfqHE5B&#10;yIZY+IBTHVgQwgnZQ0tExq05XAiXQqTpgT0eTHW8AjPUK5cQhHROFWAKJeDTQMcoGg2EMAq02MNq&#10;sN13JFoEa5KCNDZ7EWxOsaH0jbriaegtI8SDesioEkuZiKSEIgjNULJn36lLXVCmGfDvFB9PYBfu&#10;5KU6ejBZLERoj4wsqNAnhl2QoHNG4RVIKFh1hMTTyJODnfroWOPomIKY44pSfBvBwlvISNu0yi6h&#10;fKGEvE65hMTA1mDQJRFTEhwAlwBMlnBdzqwSoqkXVnplJgPDmpAgmgNrKCQaUVRBiJLVddl0ulFX&#10;n1uoVtIPFMKPT4X2UGcvHNJz+JIWC0H611hWZsJTFKNwxb4hNVpKAId7R4sjHuBRQQuVSNJwkBpm&#10;UsMDSUw33BLNvNAYhIyNXhWqA4BzAzVCZTh4wEFOOxL0EyI7ajErKRngrVs3a7ubbod351afHx67&#10;6MeRDERIOKITBkotvY6HP54++kZzbmXl7rodn0huSuKKJyMKns4dcWIgckrmITi5/Ag4xIeTIAEM&#10;IW65/fTMXHV0zEtErlnKb0TOJgaMKJHRpVhDLiEEmH7YyOyDxJGSjY25RhbCyppg4LwEz1W6aI+j&#10;gsQV3pAQJPmDosUpEioAKFDkwQ9rhtG1843q7/zO7zAYpvUxNr5dKBAmxAuhIdzRUgUZ60oAlEX+&#10;NPnb7djchG9hob39oj63KFEBwMElAiCnZADwGA2m4XRtA3KRkoF3dl4e2sPdvD3rMaOba/B7cbK5&#10;tTlyfND1Wxx+82poOKXP091txolPOJmcFeEkM5w0QliS45/uzBkkaCFbNDg3UCM70WZ4mFMYmI0q&#10;8EkbPJ4bBSpI1I0VWWCmEPszA3/wB3/wfvGjNo74QQ57wNgAcn4Pm8QGc2ZAPSwEEnIMRBf8fIhd&#10;tIMxMRDKkGVlqutSkoqLegzBT8xP/OvFpFxOLobmo4oKKrI+K3NTlbW1NapAl+r0EpPXEgR1AyGE&#10;BA+RgPEpVejVkguECiSO0Ugo/JxbYEDaEYdBNGQHjGHkLhl7LsKzjRAq1MIWjIVbTk4tPASTlMAo&#10;oQcMY0O8wBK78yIMWMjHpXjTxHyRI8064hsVR/aCR2HfMIEj7ZU5IQXpPFFmR+WpOngoswzwHahz&#10;IbLjEy3skZFxyUguQrEU2SkqOKEiYjK6CEAcMgIDrJEDhD61QwgtvXEeA2O4dqcEtIagZGNpBi1j&#10;wQcYbTCBsTQc7eC92NbZ3fbTgcMT6at7ZgpuATjiFgPwIAG/2M1AbIpnACrBtiPIKMAwhtvcpRJD&#10;iB9ZIXdBghxgfCIBrRLwfEYjVp066i3bjiCEIimEZgoAsmMV6eBKnTJjbJADr4XCwUAFIXHIuLK8&#10;1H7y0NXnw+mljd2Gy1z4IQUA8IQSN4zqHR/u+5De5vbk/bf4ruuFnsPg29CCRFSYSmBFAuN42jEW&#10;DgkgeLjK0VjWZ3QYMnxQ2dtr2MZ4pUKOn1i5yYLIZbWgwlJUQScUm8f2VQzBmAkoKImuKmjRibrK&#10;+973Pi87eEjTKSWUeejDc5VT+pEIUAwNEA1p7h17G7bGp+yAShDCBv4NoUkVJABUf+/3fo9GwIkI&#10;4oKowblNHi6iEZeQ8hWKSNDFxRno1HVBpHAXlrbNtCn0rCDb6gZ5FRkyDDGUOA15PLFCBvHI274j&#10;By/9HMrQ6l33gp7s7E6s3HB9wD1wv4/TffIwvU46cs4aJCOEFk5MkkJjTINYKGihEY/CYphrhl4y&#10;VyraKU4ximZMfi1kpwH+53Kl4U61I2GemHLAXJS32wuK/IbtAcRuTxenp2eQcLKWFaJdS6SxkL3M&#10;AEKGg4RNgDb39KKIcxjcQEUU8vKQi+qhkHyMClRRITsNoMW+sibNI4F5bJPFqYgQUVVCtVE2EzDD&#10;xY3iQlSEDdguok60s9KVgfVSKQycKrwuw+Mt18tDrlt3ndwekRpdJxCsiWPXQopQb5/1UXznnXfs&#10;Js0L96c/8pGPiEqupFELDr2GBJ7UxDdZAHOM4J8ISuatj3OjqG5ufm6w8bIyPeelLJbNwP/SFUwy&#10;MYqMTi5KIAI9UIgKZysz4FK8H6ygH5Ga6kxJsvDekI7nh9szlojGgeGEXEDQghBUWsKdKC1aNBqe&#10;wyhtUBp9MoEup4Y49dqTZ2t7zWNfERKTw8dwCwYJ2FQUK3ukY4ix0eiITzwQhwNjLC4L5d6oGCWG&#10;KhjLvEWXUxzybSnZcJixFEGcq0c8RaJMMXRishDExOQSkpY6YAwHS3AipyW7hIoiaptfKkxA28rx&#10;2/9YqQ0dzCxsbGyaeATBLXK2JQi5QI1D79rv/dP/eve4t/Dm+6aLX/vyaAJlZiNCKDggBy2NqThS&#10;i1IG61PLuadQYYBEtJEBQu3UAu3I7Hx746m3tsdmFx4/ekThZTD+Ziwv6tNzwMAj3cZM5HKkixnh&#10;8qcobcL+zd/8zUc/+lFzUFxiEbY4F0+meFGFFNiwNKFD9QwGG974s7BMewqJcMLrghA7asRJiK/+&#10;/wBTRlVvURo14wAAAABJRU5ErkJgglBLAwQUAAYACAAAACEAczV/898AAAAJAQAADwAAAGRycy9k&#10;b3ducmV2LnhtbEyPQUvDQBCF74L/YRnBm93EkNrGbEop6qkItoL0ts1Ok9DsbMhuk/TfOz3pcd57&#10;vPlevppsKwbsfeNIQTyLQCCVzjRUKfjevz8tQPigyejWESq4oodVcX+X68y4kb5w2IVKcAn5TCuo&#10;Q+gyKX1Zo9V+5jok9k6utzrw2VfS9HrkctvK5yiaS6sb4g+17nBTY3neXayCj1GP6yR+G7bn0+Z6&#10;2KefP9sYlXp8mNavIAJO4S8MN3xGh4KZju5CxotWAQ8JrKbJHMTNjpKUpaOCRbR8AVnk8v+C4hcA&#10;AP//AwBQSwMEFAAGAAgAAAAhAKomDr68AAAAIQEAABkAAABkcnMvX3JlbHMvZTJvRG9jLnhtbC5y&#10;ZWxzhI9BasMwEEX3hdxBzD6WnUUoxbI3oeBtSA4wSGNZxBoJSS317SPIJoFAl/M//z2mH//8Kn4p&#10;ZRdYQde0IIh1MI6tguvle/8JIhdkg2tgUrBRhnHYffRnWrHUUV5czKJSOCtYSolfUma9kMfchEhc&#10;mzkkj6WeycqI+oaW5KFtjzI9M2B4YYrJKEiT6UBctljN/7PDPDtNp6B/PHF5o5DOV3cFYrJUFHgy&#10;Dh9h10S2IIdevjw23AEAAP//AwBQSwECLQAUAAYACAAAACEAsYJntgoBAAATAgAAEwAAAAAAAAAA&#10;AAAAAAAAAAAAW0NvbnRlbnRfVHlwZXNdLnhtbFBLAQItABQABgAIAAAAIQA4/SH/1gAAAJQBAAAL&#10;AAAAAAAAAAAAAAAAADsBAABfcmVscy8ucmVsc1BLAQItABQABgAIAAAAIQDxjP2WaAMAABsIAAAO&#10;AAAAAAAAAAAAAAAAADoCAABkcnMvZTJvRG9jLnhtbFBLAQItAAoAAAAAAAAAIQAjDzMsIGUDACBl&#10;AwAUAAAAAAAAAAAAAAAAAM4FAABkcnMvbWVkaWEvaW1hZ2UxLnBuZ1BLAQItABQABgAIAAAAIQBz&#10;NX/z3wAAAAkBAAAPAAAAAAAAAAAAAAAAACBrAwBkcnMvZG93bnJldi54bWxQSwECLQAUAAYACAAA&#10;ACEAqiYOvrwAAAAhAQAAGQAAAAAAAAAAAAAAAAAsbAMAZHJzL19yZWxzL2Uyb0RvYy54bWwucmVs&#10;c1BLBQYAAAAABgAGAHwBAAAfbQMAAAA=&#10;">
                <v:shape id="Text Box 13" o:spid="_x0000_s1032" type="#_x0000_t202" style="position:absolute;top:37178;width:46342;height:448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owWxwwAAANsAAAAPAAAAZHJzL2Rvd25yZXYueG1sRE9NawIx&#10;EL0X+h/CFLwUzbaKyGoUkRa0F+nWi7dhM25WN5Mlyer675tCwds83ucsVr1txJV8qB0reBtlIIhL&#10;p2uuFBx+PoczECEia2wck4I7BVgtn58WmGt342+6FrESKYRDjgpMjG0uZSgNWQwj1xIn7uS8xZig&#10;r6T2eEvhtpHvWTaVFmtODQZb2hgqL0VnFewnx7157U4fX+vJ2O8O3WZ6rgqlBi/9eg4iUh8f4n/3&#10;Vqf5Y/j7JR0gl78AAAD//wMAUEsBAi0AFAAGAAgAAAAhANvh9svuAAAAhQEAABMAAAAAAAAAAAAA&#10;AAAAAAAAAFtDb250ZW50X1R5cGVzXS54bWxQSwECLQAUAAYACAAAACEAWvQsW78AAAAVAQAACwAA&#10;AAAAAAAAAAAAAAAfAQAAX3JlbHMvLnJlbHNQSwECLQAUAAYACAAAACEA5qMFscMAAADbAAAADwAA&#10;AAAAAAAAAAAAAAAHAgAAZHJzL2Rvd25yZXYueG1sUEsFBgAAAAADAAMAtwAAAPcCAAAAAA==&#10;" stroked="f">
                  <v:textbox style="mso-fit-shape-to-text:t" inset="0,0,0,0">
                    <w:txbxContent>
                      <w:p w14:paraId="294B49F3" w14:textId="5889901F" w:rsidR="0093168A" w:rsidRPr="00C76F57" w:rsidRDefault="0093168A" w:rsidP="0093168A">
                        <w:pPr>
                          <w:pStyle w:val="Beskrivning"/>
                          <w:rPr>
                            <w:rFonts w:asciiTheme="majorHAnsi" w:eastAsiaTheme="majorEastAsia" w:hAnsiTheme="majorHAnsi" w:cstheme="majorBidi"/>
                            <w:b/>
                            <w:noProof/>
                            <w:color w:val="262626" w:themeColor="text1" w:themeTint="D9"/>
                            <w:sz w:val="27"/>
                            <w:szCs w:val="28"/>
                          </w:rPr>
                        </w:pPr>
                        <w:r>
                          <w:t xml:space="preserve">Figur </w:t>
                        </w:r>
                        <w:r w:rsidR="00707386">
                          <w:t>1</w:t>
                        </w:r>
                        <w:r>
                          <w:t xml:space="preserve"> – </w:t>
                        </w:r>
                        <w:r w:rsidR="007D784F">
                          <w:t>Översiktsbild över området med parkeringsförbud för elsparkcykel på gångbana i Göteborg, med utpekade b</w:t>
                        </w:r>
                        <w:r w:rsidR="000D4F17">
                          <w:t>ristområden för cykelparkerin</w:t>
                        </w:r>
                        <w:r w:rsidR="001B0C13">
                          <w:t>g.</w:t>
                        </w:r>
                        <w:r w:rsidR="000D4F17">
                          <w:t xml:space="preserve">. </w:t>
                        </w:r>
                      </w:p>
                    </w:txbxContent>
                  </v:textbox>
                </v:shape>
                <v:shape id="Bildobjekt 80" o:spid="_x0000_s1033" type="#_x0000_t75" style="position:absolute;width:65722;height:3696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Ym0OvAAAANsAAAAPAAAAZHJzL2Rvd25yZXYueG1sRE+7CsIw&#10;FN0F/yFcwUU09YGUahQRFAUXq4Pjpbm2xeamNFHr35tBcDyc93Ldmkq8qHGlZQXjUQSCOLO65FzB&#10;9bIbxiCcR9ZYWSYFH3KwXnU7S0y0ffOZXqnPRQhhl6CCwvs6kdJlBRl0I1sTB+5uG4M+wCaXusF3&#10;CDeVnETRXBosOTQUWNO2oOyRPo2C2cBMqDrp/dHdGMv92U1TmynV77WbBQhPrf+Lf+6DVhCH9eFL&#10;+AFy9QUAAP//AwBQSwECLQAUAAYACAAAACEA2+H2y+4AAACFAQAAEwAAAAAAAAAAAAAAAAAAAAAA&#10;W0NvbnRlbnRfVHlwZXNdLnhtbFBLAQItABQABgAIAAAAIQBa9CxbvwAAABUBAAALAAAAAAAAAAAA&#10;AAAAAB8BAABfcmVscy8ucmVsc1BLAQItABQABgAIAAAAIQASYm0OvAAAANsAAAAPAAAAAAAAAAAA&#10;AAAAAAcCAABkcnMvZG93bnJldi54bWxQSwUGAAAAAAMAAwC3AAAA8AIAAAAA&#10;">
                  <v:imagedata r:id="rId20" o:title=""/>
                </v:shape>
                <w10:wrap type="topAndBottom" anchorx="page"/>
              </v:group>
            </w:pict>
          </mc:Fallback>
        </mc:AlternateContent>
      </w:r>
      <w:r w:rsidR="00CE336F">
        <w:rPr>
          <w:rStyle w:val="ui-provider"/>
        </w:rPr>
        <w:t>I bilagan redogörs för reglering inom det området som kommer att omfattas av parkeringsförbudet. Planen</w:t>
      </w:r>
      <w:r w:rsidR="009B48D6">
        <w:rPr>
          <w:rStyle w:val="ui-provider"/>
        </w:rPr>
        <w:t xml:space="preserve"> innebär att hela området regleras med parkeringsförbud, men med ett antal noteringar och villkor för att uppnå e</w:t>
      </w:r>
      <w:r w:rsidR="008D2A34">
        <w:rPr>
          <w:rStyle w:val="ui-provider"/>
        </w:rPr>
        <w:t xml:space="preserve">tt ändamålsenligt utförande. </w:t>
      </w:r>
      <w:r w:rsidR="00CE336F">
        <w:rPr>
          <w:rStyle w:val="ui-provider"/>
        </w:rPr>
        <w:t>Regleringen</w:t>
      </w:r>
      <w:r w:rsidR="008D2A34">
        <w:rPr>
          <w:rStyle w:val="ui-provider"/>
        </w:rPr>
        <w:t xml:space="preserve"> ses i sin helhet i figur 1 och </w:t>
      </w:r>
      <w:r w:rsidR="00B44D27">
        <w:rPr>
          <w:rStyle w:val="ui-provider"/>
        </w:rPr>
        <w:t>förklaras i detalj i denna bilaga.</w:t>
      </w:r>
      <w:r w:rsidR="00CE336F">
        <w:rPr>
          <w:rStyle w:val="ui-provider"/>
        </w:rPr>
        <w:t> </w:t>
      </w:r>
      <w:r w:rsidR="00B44D27">
        <w:br w:type="page"/>
      </w:r>
    </w:p>
    <w:p w14:paraId="477B6CBB" w14:textId="77777777" w:rsidR="0019737F" w:rsidRDefault="0019737F" w:rsidP="0093168A"/>
    <w:p w14:paraId="6ED7D022" w14:textId="4DA5B93C" w:rsidR="000D4F17" w:rsidRDefault="008E3828" w:rsidP="008E3828">
      <w:pPr>
        <w:pStyle w:val="Rubrik2"/>
      </w:pPr>
      <w:bookmarkStart w:id="22" w:name="_Toc134518927"/>
      <w:r>
        <w:t>Parkeringsförbud på gångbana</w:t>
      </w:r>
      <w:bookmarkEnd w:id="22"/>
    </w:p>
    <w:p w14:paraId="0710A222" w14:textId="449F25BB" w:rsidR="008E3828" w:rsidRDefault="008E3828" w:rsidP="008E3828">
      <w:r>
        <w:t xml:space="preserve">Parkeringsförbud föreslås gälla på alla gångbanor </w:t>
      </w:r>
      <w:r w:rsidR="00E27493">
        <w:t xml:space="preserve">i markerat område i figur 1, </w:t>
      </w:r>
      <w:r w:rsidR="000A3156">
        <w:t>Inom Vallgraven</w:t>
      </w:r>
      <w:r w:rsidR="00E27493">
        <w:t xml:space="preserve"> och Drottningtorget. </w:t>
      </w:r>
      <w:r w:rsidR="00506988">
        <w:t xml:space="preserve">Det innebär att alla gator med separerade ytor för gående och biltrafik kommer ha parkeringsförbud. </w:t>
      </w:r>
      <w:r w:rsidR="000C73E0">
        <w:t xml:space="preserve">Det är möjligt i det utvalda området eftersom </w:t>
      </w:r>
      <w:r w:rsidR="002B00A4">
        <w:t xml:space="preserve">en försämring av cykelparkering och tillgängligheten för delad mikromobilitet försämras </w:t>
      </w:r>
      <w:r w:rsidR="00DD4746">
        <w:t xml:space="preserve">accepteras </w:t>
      </w:r>
      <w:r w:rsidR="002B00A4">
        <w:t xml:space="preserve">under tiden </w:t>
      </w:r>
      <w:r w:rsidR="004D0426">
        <w:t xml:space="preserve">parkeringsplatser byggds ut. </w:t>
      </w:r>
      <w:r w:rsidR="00E61D7A">
        <w:t xml:space="preserve">Under tiden för utbyggnad bedöms </w:t>
      </w:r>
      <w:r w:rsidR="006E36FB">
        <w:t xml:space="preserve">det finnas </w:t>
      </w:r>
      <w:r w:rsidR="00232B23">
        <w:t xml:space="preserve">tillgänglighet genom de </w:t>
      </w:r>
      <w:r w:rsidR="000C73E0">
        <w:t>viktigaste stråken</w:t>
      </w:r>
      <w:r w:rsidR="00232B23">
        <w:t xml:space="preserve"> och målpunkterna med</w:t>
      </w:r>
      <w:r w:rsidR="00A837D6">
        <w:t xml:space="preserve"> utbyggd</w:t>
      </w:r>
      <w:r w:rsidR="000C73E0">
        <w:t xml:space="preserve"> cykelparkering</w:t>
      </w:r>
      <w:r w:rsidR="00BB2F6C">
        <w:t xml:space="preserve">. Vissa områden kan behöva förstärkas med tillfälliga parkeringsplatser under </w:t>
      </w:r>
      <w:r w:rsidR="001B0C13">
        <w:t xml:space="preserve">utbyggnadstiden. </w:t>
      </w:r>
    </w:p>
    <w:p w14:paraId="4E22485C" w14:textId="57A54F75" w:rsidR="009B658C" w:rsidRDefault="009B658C" w:rsidP="009B658C">
      <w:pPr>
        <w:pStyle w:val="Rubrik2"/>
      </w:pPr>
      <w:bookmarkStart w:id="23" w:name="_Toc134518928"/>
      <w:r>
        <w:t>Utbyggnad av parkeringsplatser</w:t>
      </w:r>
      <w:bookmarkEnd w:id="23"/>
    </w:p>
    <w:p w14:paraId="48B5F5A3" w14:textId="5CA3D351" w:rsidR="009B658C" w:rsidRDefault="009B658C" w:rsidP="009B658C">
      <w:r>
        <w:t xml:space="preserve">Förslaget innebär en utbyggnad av </w:t>
      </w:r>
      <w:r w:rsidR="0064585E">
        <w:t>minst</w:t>
      </w:r>
      <w:r>
        <w:t xml:space="preserve"> </w:t>
      </w:r>
      <w:r w:rsidR="00D064E2">
        <w:t>8</w:t>
      </w:r>
      <w:r>
        <w:t xml:space="preserve">0 permanenta parkeringsplatser enligt föreslaget koncept. </w:t>
      </w:r>
      <w:r w:rsidR="00476F60">
        <w:t xml:space="preserve">Stadsmiljöförvaltningen ha identifierat områden med hög aktivitet av mikromobilitet och tagit fram förslag på parkeringsplatser för att kunna hantera parkeringsförbudet med bibehållen tillgänglighet för mikromobilitet. </w:t>
      </w:r>
      <w:r w:rsidR="00762D5A">
        <w:t xml:space="preserve">Dessa kommer lokaliseras </w:t>
      </w:r>
      <w:r w:rsidR="00476F60">
        <w:t>framför allt</w:t>
      </w:r>
      <w:r w:rsidR="00762D5A">
        <w:t xml:space="preserve"> i de viktiga stråken och platserna som finns i området; Östra hamngatan, Västra hamngatan, </w:t>
      </w:r>
      <w:r w:rsidR="0002022B">
        <w:t>Kungsgatan, Ekelundsgatan, Esperantoplatsen, Stenpiren</w:t>
      </w:r>
      <w:r w:rsidR="004256C5">
        <w:t xml:space="preserve">, </w:t>
      </w:r>
      <w:r w:rsidR="00BE3644">
        <w:t xml:space="preserve">Grönsakstorget, Kungstorget, Kungsportsplatsen, Drottningtorget. </w:t>
      </w:r>
    </w:p>
    <w:p w14:paraId="44442741" w14:textId="307F2A66" w:rsidR="00A17801" w:rsidRDefault="00FA74C6" w:rsidP="009B658C">
      <w:r>
        <w:t xml:space="preserve">Utbyggnaden av parkeringsplatser kommer inte vara färdig till föreslaget datum och innebär konsekvenser som är redogjorda för i planen. </w:t>
      </w:r>
      <w:r w:rsidR="00A17801">
        <w:t xml:space="preserve">Nedan redogörs för </w:t>
      </w:r>
      <w:r w:rsidR="00C9799D">
        <w:t>den översiktliga planen för utbyggnad av parkeringsplatser</w:t>
      </w:r>
      <w:r w:rsidR="005D070E">
        <w:t xml:space="preserve"> för att </w:t>
      </w:r>
      <w:r w:rsidR="00737A38">
        <w:t>på sikt skapa ett ändamålsenligt transportsystem i linje med gällande strategier</w:t>
      </w:r>
      <w:r w:rsidR="00C9799D">
        <w:t xml:space="preserve">. </w:t>
      </w:r>
    </w:p>
    <w:p w14:paraId="0090DAEA" w14:textId="77777777" w:rsidR="00C9799D" w:rsidRPr="00FC620D" w:rsidRDefault="00C9799D" w:rsidP="00FC620D">
      <w:pPr>
        <w:pStyle w:val="Rubrik3"/>
        <w:rPr>
          <w:rStyle w:val="Starkbetoning"/>
          <w:b w:val="0"/>
          <w:bCs w:val="0"/>
          <w:i w:val="0"/>
          <w:iCs w:val="0"/>
          <w:color w:val="0D0D0D" w:themeColor="text1" w:themeTint="F2"/>
        </w:rPr>
      </w:pPr>
      <w:bookmarkStart w:id="24" w:name="_Toc134518929"/>
      <w:r w:rsidRPr="00FC620D">
        <w:rPr>
          <w:rStyle w:val="Starkbetoning"/>
          <w:b w:val="0"/>
          <w:bCs w:val="0"/>
          <w:i w:val="0"/>
          <w:iCs w:val="0"/>
          <w:color w:val="0D0D0D" w:themeColor="text1" w:themeTint="F2"/>
        </w:rPr>
        <w:t>Brunnsparken</w:t>
      </w:r>
      <w:bookmarkEnd w:id="24"/>
    </w:p>
    <w:p w14:paraId="502AE865" w14:textId="77777777" w:rsidR="00C9799D" w:rsidRPr="005F7D44" w:rsidRDefault="00C9799D" w:rsidP="00C9799D">
      <w:pPr>
        <w:rPr>
          <w:rStyle w:val="Starkbetoning"/>
          <w:b w:val="0"/>
          <w:bCs w:val="0"/>
          <w:i w:val="0"/>
          <w:iCs w:val="0"/>
        </w:rPr>
      </w:pPr>
      <w:r w:rsidRPr="00A27188">
        <w:rPr>
          <w:rStyle w:val="Starkbetoning"/>
          <w:b w:val="0"/>
          <w:i w:val="0"/>
        </w:rPr>
        <w:t xml:space="preserve">I Brunnsparken finns det en politisk vilja att förbjuda parkering av elsparkcyklar. Därför är det i denna utredning antaget att så är fallet. En närmare analys av fördelar och nackdelar med detta har inte gjorts. </w:t>
      </w:r>
    </w:p>
    <w:p w14:paraId="19225D09" w14:textId="41014635" w:rsidR="00C9799D" w:rsidRPr="00FC620D" w:rsidRDefault="00C9799D" w:rsidP="00FC620D">
      <w:pPr>
        <w:pStyle w:val="Rubrik3"/>
        <w:rPr>
          <w:rStyle w:val="Starkbetoning"/>
          <w:b w:val="0"/>
          <w:bCs w:val="0"/>
          <w:i w:val="0"/>
          <w:iCs w:val="0"/>
          <w:color w:val="0D0D0D" w:themeColor="text1" w:themeTint="F2"/>
        </w:rPr>
      </w:pPr>
      <w:bookmarkStart w:id="25" w:name="_Toc134518930"/>
      <w:r w:rsidRPr="00FC620D">
        <w:rPr>
          <w:rStyle w:val="Starkbetoning"/>
          <w:b w:val="0"/>
          <w:bCs w:val="0"/>
          <w:i w:val="0"/>
          <w:iCs w:val="0"/>
          <w:color w:val="0D0D0D" w:themeColor="text1" w:themeTint="F2"/>
        </w:rPr>
        <w:t>Gågator</w:t>
      </w:r>
      <w:r w:rsidR="00D5514F" w:rsidRPr="00FC620D">
        <w:rPr>
          <w:rStyle w:val="Starkbetoning"/>
          <w:b w:val="0"/>
          <w:bCs w:val="0"/>
          <w:i w:val="0"/>
          <w:iCs w:val="0"/>
          <w:color w:val="0D0D0D" w:themeColor="text1" w:themeTint="F2"/>
        </w:rPr>
        <w:t>/Gångfartsområde</w:t>
      </w:r>
      <w:bookmarkEnd w:id="25"/>
      <w:r w:rsidRPr="00FC620D">
        <w:rPr>
          <w:rStyle w:val="Starkbetoning"/>
          <w:b w:val="0"/>
          <w:bCs w:val="0"/>
          <w:i w:val="0"/>
          <w:iCs w:val="0"/>
          <w:color w:val="0D0D0D" w:themeColor="text1" w:themeTint="F2"/>
        </w:rPr>
        <w:t xml:space="preserve"> </w:t>
      </w:r>
    </w:p>
    <w:p w14:paraId="5657E840" w14:textId="4A4BF17E" w:rsidR="00C9799D" w:rsidRDefault="00D5514F" w:rsidP="00C9799D">
      <w:pPr>
        <w:rPr>
          <w:rStyle w:val="Starkbetoning"/>
          <w:b w:val="0"/>
          <w:bCs w:val="0"/>
          <w:i w:val="0"/>
          <w:iCs w:val="0"/>
        </w:rPr>
      </w:pPr>
      <w:r>
        <w:rPr>
          <w:rStyle w:val="Starkbetoning"/>
          <w:b w:val="0"/>
          <w:i w:val="0"/>
        </w:rPr>
        <w:t xml:space="preserve">Gågator och gångfartsområden är en egen reglering </w:t>
      </w:r>
      <w:r w:rsidR="00AD6D41">
        <w:rPr>
          <w:rStyle w:val="Starkbetoning"/>
          <w:b w:val="0"/>
          <w:i w:val="0"/>
        </w:rPr>
        <w:t xml:space="preserve">där fordon ska framföra på gåendes villkor. Detta är förstärkt genom </w:t>
      </w:r>
      <w:proofErr w:type="spellStart"/>
      <w:r w:rsidR="00AD6D41">
        <w:rPr>
          <w:rStyle w:val="Starkbetoning"/>
          <w:b w:val="0"/>
          <w:i w:val="0"/>
        </w:rPr>
        <w:t>geofencing</w:t>
      </w:r>
      <w:proofErr w:type="spellEnd"/>
      <w:r w:rsidR="00AD6D41">
        <w:rPr>
          <w:rStyle w:val="Starkbetoning"/>
          <w:b w:val="0"/>
          <w:i w:val="0"/>
        </w:rPr>
        <w:t xml:space="preserve"> där hastigheten begränsas för delad mikromobilitet. </w:t>
      </w:r>
      <w:r w:rsidR="00C9799D" w:rsidRPr="00A27188">
        <w:rPr>
          <w:rStyle w:val="Starkbetoning"/>
          <w:b w:val="0"/>
          <w:i w:val="0"/>
        </w:rPr>
        <w:t xml:space="preserve">Detta innebär i praktiken att hastigheterna blir så pass låga att </w:t>
      </w:r>
      <w:r w:rsidR="00BE32A8">
        <w:rPr>
          <w:rStyle w:val="Starkbetoning"/>
          <w:b w:val="0"/>
          <w:i w:val="0"/>
        </w:rPr>
        <w:t>få</w:t>
      </w:r>
      <w:r w:rsidR="00C9799D" w:rsidRPr="00A27188">
        <w:rPr>
          <w:rStyle w:val="Starkbetoning"/>
          <w:b w:val="0"/>
          <w:i w:val="0"/>
        </w:rPr>
        <w:t xml:space="preserve"> användare av mikromobilitet har något incitament att köra på dessa gator, vilket i sin tur leder till att det inte finns </w:t>
      </w:r>
      <w:r w:rsidR="00F4246B">
        <w:rPr>
          <w:rStyle w:val="Starkbetoning"/>
          <w:b w:val="0"/>
          <w:i w:val="0"/>
        </w:rPr>
        <w:t>ett stort</w:t>
      </w:r>
      <w:r w:rsidR="00C9799D" w:rsidRPr="00A27188">
        <w:rPr>
          <w:rStyle w:val="Starkbetoning"/>
          <w:b w:val="0"/>
          <w:i w:val="0"/>
        </w:rPr>
        <w:t xml:space="preserve"> behov av parkering längs med gatorna. Däremot uppstår behov av parkering i direkt anslutning till där gågatorna börjar, eftersom det finns ett behov av att lämna sitt fordon och i stället börja transportera sig till fots </w:t>
      </w:r>
      <w:r w:rsidR="00F4246B">
        <w:rPr>
          <w:rStyle w:val="Starkbetoning"/>
          <w:b w:val="0"/>
          <w:i w:val="0"/>
        </w:rPr>
        <w:t>v</w:t>
      </w:r>
      <w:r w:rsidR="00C9799D" w:rsidRPr="00A27188">
        <w:rPr>
          <w:rStyle w:val="Starkbetoning"/>
          <w:b w:val="0"/>
          <w:i w:val="0"/>
        </w:rPr>
        <w:t>i</w:t>
      </w:r>
      <w:r w:rsidR="00F4246B">
        <w:rPr>
          <w:rStyle w:val="Starkbetoning"/>
          <w:b w:val="0"/>
          <w:i w:val="0"/>
        </w:rPr>
        <w:t>d</w:t>
      </w:r>
      <w:r w:rsidR="00C9799D" w:rsidRPr="00A27188">
        <w:rPr>
          <w:rStyle w:val="Starkbetoning"/>
          <w:b w:val="0"/>
          <w:i w:val="0"/>
        </w:rPr>
        <w:t xml:space="preserve"> dessa punkter. </w:t>
      </w:r>
      <w:r w:rsidR="002B4905">
        <w:rPr>
          <w:rStyle w:val="Starkbetoning"/>
          <w:b w:val="0"/>
          <w:i w:val="0"/>
        </w:rPr>
        <w:t xml:space="preserve">Om parkering inte tillgodoses </w:t>
      </w:r>
      <w:r w:rsidR="00300D19">
        <w:rPr>
          <w:rStyle w:val="Starkbetoning"/>
          <w:b w:val="0"/>
          <w:i w:val="0"/>
        </w:rPr>
        <w:t xml:space="preserve">i områden där parkeringsförbudet på gångbanor gäller kommer dessa gågator och gångfartsområden vara föremål för mycket parkering och det gäller </w:t>
      </w:r>
      <w:r w:rsidR="00300D19">
        <w:rPr>
          <w:rStyle w:val="Starkbetoning"/>
          <w:b w:val="0"/>
          <w:i w:val="0"/>
        </w:rPr>
        <w:lastRenderedPageBreak/>
        <w:t xml:space="preserve">därför att säkerställa mycket god parkering i de viktiga cykelstråken i anslutning till gågator och gångfartsområden. </w:t>
      </w:r>
    </w:p>
    <w:p w14:paraId="140A8DD6" w14:textId="4AE2D26E" w:rsidR="00C9799D" w:rsidRPr="000B62EC" w:rsidRDefault="00300D19" w:rsidP="00C9799D">
      <w:pPr>
        <w:rPr>
          <w:rStyle w:val="Starkbetoning"/>
          <w:b w:val="0"/>
          <w:bCs w:val="0"/>
          <w:i w:val="0"/>
          <w:iCs w:val="0"/>
        </w:rPr>
      </w:pPr>
      <w:r>
        <w:rPr>
          <w:rStyle w:val="Starkbetoning"/>
          <w:b w:val="0"/>
          <w:i w:val="0"/>
        </w:rPr>
        <w:t>I dessa områden lämpar sig inte anordnandet av parkeringsplatser eftersom gatorna är trånga och fast infrastruktur kan försämra för gatornas tillgänglighets</w:t>
      </w:r>
      <w:r w:rsidR="001065E2">
        <w:rPr>
          <w:rStyle w:val="Starkbetoning"/>
          <w:b w:val="0"/>
          <w:i w:val="0"/>
        </w:rPr>
        <w:t>-</w:t>
      </w:r>
      <w:r>
        <w:rPr>
          <w:rStyle w:val="Starkbetoning"/>
          <w:b w:val="0"/>
          <w:i w:val="0"/>
        </w:rPr>
        <w:t xml:space="preserve"> och transportfunktion. Därför bör åtkomsten </w:t>
      </w:r>
      <w:r w:rsidR="00E97B13">
        <w:rPr>
          <w:rStyle w:val="Starkbetoning"/>
          <w:b w:val="0"/>
          <w:i w:val="0"/>
        </w:rPr>
        <w:t xml:space="preserve">göras mindre attraktiv genom hastighetsbegränsning och god parkering i anslutning till området. </w:t>
      </w:r>
      <w:r>
        <w:rPr>
          <w:rStyle w:val="Starkbetoning"/>
          <w:b w:val="0"/>
          <w:i w:val="0"/>
        </w:rPr>
        <w:t xml:space="preserve"> </w:t>
      </w:r>
    </w:p>
    <w:p w14:paraId="73F00269" w14:textId="77777777" w:rsidR="00C9799D" w:rsidRPr="00FC620D" w:rsidRDefault="00C9799D" w:rsidP="00FC620D">
      <w:pPr>
        <w:pStyle w:val="Rubrik3"/>
        <w:rPr>
          <w:rStyle w:val="Starkbetoning"/>
          <w:b w:val="0"/>
          <w:bCs w:val="0"/>
          <w:i w:val="0"/>
          <w:iCs w:val="0"/>
          <w:color w:val="0D0D0D" w:themeColor="text1" w:themeTint="F2"/>
        </w:rPr>
      </w:pPr>
      <w:bookmarkStart w:id="26" w:name="_Toc134518931"/>
      <w:r w:rsidRPr="00FC620D">
        <w:rPr>
          <w:rStyle w:val="Starkbetoning"/>
          <w:b w:val="0"/>
          <w:bCs w:val="0"/>
          <w:i w:val="0"/>
          <w:iCs w:val="0"/>
          <w:color w:val="0D0D0D" w:themeColor="text1" w:themeTint="F2"/>
        </w:rPr>
        <w:t>Domkyrkan</w:t>
      </w:r>
      <w:bookmarkEnd w:id="26"/>
    </w:p>
    <w:p w14:paraId="599974C6" w14:textId="151D6F1F" w:rsidR="00C9799D" w:rsidRDefault="00C9799D" w:rsidP="00C9799D">
      <w:pPr>
        <w:rPr>
          <w:rStyle w:val="Starkbetoning"/>
          <w:b w:val="0"/>
          <w:bCs w:val="0"/>
          <w:i w:val="0"/>
          <w:iCs w:val="0"/>
        </w:rPr>
      </w:pPr>
      <w:r w:rsidRPr="00A27188">
        <w:rPr>
          <w:rStyle w:val="Starkbetoning"/>
          <w:b w:val="0"/>
          <w:i w:val="0"/>
        </w:rPr>
        <w:t xml:space="preserve">Inne på Domkyrkans område (innanför räcket) har miljön en parklikande karaktär och tempot är lågt. Parkering av mikromobilitetsfordon inne på området ger mer nackdelar än fördelar, eftersom det skulle ge ett icke-önskvärt inslag i den parkliknande </w:t>
      </w:r>
      <w:r w:rsidRPr="00A27188">
        <w:rPr>
          <w:rStyle w:val="Starkbetoning"/>
          <w:b w:val="0"/>
          <w:bCs w:val="0"/>
          <w:i w:val="0"/>
          <w:iCs w:val="0"/>
        </w:rPr>
        <w:t>miljö</w:t>
      </w:r>
      <w:r>
        <w:rPr>
          <w:rStyle w:val="Starkbetoning"/>
          <w:b w:val="0"/>
          <w:bCs w:val="0"/>
          <w:i w:val="0"/>
          <w:iCs w:val="0"/>
        </w:rPr>
        <w:t>n</w:t>
      </w:r>
      <w:r w:rsidRPr="00A27188">
        <w:rPr>
          <w:rStyle w:val="Starkbetoning"/>
          <w:b w:val="0"/>
          <w:i w:val="0"/>
        </w:rPr>
        <w:t xml:space="preserve">, samtidigt som de kan ställa till mer besvär för de som rör sig på gångvägarna i området. </w:t>
      </w:r>
      <w:r w:rsidR="00544F9F">
        <w:rPr>
          <w:rStyle w:val="Starkbetoning"/>
          <w:b w:val="0"/>
          <w:i w:val="0"/>
        </w:rPr>
        <w:t xml:space="preserve">Därför har det varit förbjudet att parkera i Domkyrkan </w:t>
      </w:r>
      <w:r w:rsidR="002041F0">
        <w:rPr>
          <w:rStyle w:val="Starkbetoning"/>
          <w:b w:val="0"/>
          <w:i w:val="0"/>
        </w:rPr>
        <w:t>sedan 2019</w:t>
      </w:r>
      <w:r w:rsidRPr="00A27188">
        <w:rPr>
          <w:rStyle w:val="Starkbetoning"/>
          <w:b w:val="0"/>
          <w:i w:val="0"/>
        </w:rPr>
        <w:t xml:space="preserve">. </w:t>
      </w:r>
    </w:p>
    <w:p w14:paraId="48621A85" w14:textId="496B907B" w:rsidR="00622BF4" w:rsidRPr="00831AF5" w:rsidRDefault="00BA1CCD" w:rsidP="00C9799D">
      <w:pPr>
        <w:rPr>
          <w:rStyle w:val="Starkbetoning"/>
          <w:bCs w:val="0"/>
          <w:i w:val="0"/>
        </w:rPr>
      </w:pPr>
      <w:r>
        <w:rPr>
          <w:rStyle w:val="Starkbetoning"/>
          <w:b w:val="0"/>
          <w:i w:val="0"/>
        </w:rPr>
        <w:t xml:space="preserve">I detta förslag så kommer alla gator </w:t>
      </w:r>
      <w:r w:rsidR="00D57127">
        <w:rPr>
          <w:rStyle w:val="Starkbetoning"/>
          <w:b w:val="0"/>
          <w:i w:val="0"/>
        </w:rPr>
        <w:t xml:space="preserve">som omger Domkyrkan också att </w:t>
      </w:r>
      <w:r w:rsidR="00622BF4">
        <w:rPr>
          <w:rStyle w:val="Starkbetoning"/>
          <w:b w:val="0"/>
          <w:i w:val="0"/>
        </w:rPr>
        <w:t>bli</w:t>
      </w:r>
      <w:r w:rsidR="009A439E">
        <w:rPr>
          <w:rStyle w:val="Starkbetoning"/>
          <w:b w:val="0"/>
          <w:i w:val="0"/>
        </w:rPr>
        <w:t xml:space="preserve"> förbjudna att parkera på</w:t>
      </w:r>
      <w:r w:rsidR="00684142">
        <w:rPr>
          <w:rStyle w:val="Starkbetoning"/>
          <w:b w:val="0"/>
          <w:i w:val="0"/>
        </w:rPr>
        <w:t xml:space="preserve">, </w:t>
      </w:r>
      <w:r w:rsidR="00831AF5">
        <w:rPr>
          <w:rStyle w:val="Starkbetoning"/>
          <w:b w:val="0"/>
          <w:i w:val="0"/>
        </w:rPr>
        <w:t xml:space="preserve">och för att kunna </w:t>
      </w:r>
      <w:r w:rsidR="00831AF5" w:rsidRPr="00A27188">
        <w:rPr>
          <w:rStyle w:val="Starkbetoning"/>
          <w:b w:val="0"/>
          <w:i w:val="0"/>
        </w:rPr>
        <w:t xml:space="preserve">bibehålla flexibiliteten som friflytande delad mikromobilitet </w:t>
      </w:r>
      <w:r w:rsidR="00831AF5">
        <w:rPr>
          <w:rStyle w:val="Starkbetoning"/>
          <w:b w:val="0"/>
          <w:i w:val="0"/>
        </w:rPr>
        <w:t>erbjuder så</w:t>
      </w:r>
      <w:r w:rsidR="00831AF5" w:rsidRPr="00A27188">
        <w:rPr>
          <w:rStyle w:val="Starkbetoning"/>
          <w:b w:val="0"/>
          <w:i w:val="0"/>
        </w:rPr>
        <w:t xml:space="preserve"> bör det </w:t>
      </w:r>
      <w:r w:rsidR="004459FB">
        <w:rPr>
          <w:rStyle w:val="Starkbetoning"/>
          <w:b w:val="0"/>
          <w:i w:val="0"/>
        </w:rPr>
        <w:t>tillkomma</w:t>
      </w:r>
      <w:r w:rsidR="00831AF5" w:rsidRPr="00A27188">
        <w:rPr>
          <w:rStyle w:val="Starkbetoning"/>
          <w:b w:val="0"/>
          <w:i w:val="0"/>
        </w:rPr>
        <w:t xml:space="preserve"> en ordnad parkering i detta område.</w:t>
      </w:r>
    </w:p>
    <w:p w14:paraId="79583DC9" w14:textId="7A9C3F8B" w:rsidR="00C9799D" w:rsidRDefault="00C9799D" w:rsidP="00C9799D">
      <w:pPr>
        <w:rPr>
          <w:rStyle w:val="Starkbetoning"/>
          <w:b w:val="0"/>
          <w:bCs w:val="0"/>
          <w:i w:val="0"/>
          <w:iCs w:val="0"/>
        </w:rPr>
      </w:pPr>
      <w:r w:rsidRPr="00A27188">
        <w:rPr>
          <w:rStyle w:val="Starkbetoning"/>
          <w:b w:val="0"/>
          <w:i w:val="0"/>
        </w:rPr>
        <w:t xml:space="preserve">På Korsgatan öster om Domkyrkan finns det idag en cykelparkering, och även om ytorna generellt är trånga och redan möblerade i detta område har en lämplig parkering identifierats. Ytan kommer tas i anspråk från yta för gående, men samtidigt finns det inget tydligt behov att gå på just denna plats, eftersom ytan angränsar ett räcke och redan är rumsligt avgränsad av cykelparkering, reklampelare och sittbänk. Platsen </w:t>
      </w:r>
      <w:r w:rsidR="002A0B7D">
        <w:rPr>
          <w:rStyle w:val="Starkbetoning"/>
          <w:b w:val="0"/>
          <w:i w:val="0"/>
        </w:rPr>
        <w:t>upplevs</w:t>
      </w:r>
      <w:r w:rsidRPr="00A27188">
        <w:rPr>
          <w:rStyle w:val="Starkbetoning"/>
          <w:b w:val="0"/>
          <w:i w:val="0"/>
        </w:rPr>
        <w:t xml:space="preserve"> naturlig att anlägga en ordnad parkering på eftersom målpunkterna ligger tätt och befintlig cykelparkering är välanvänd. </w:t>
      </w:r>
    </w:p>
    <w:p w14:paraId="0CB96B39" w14:textId="1C1A1FC7" w:rsidR="00B517A3" w:rsidRDefault="00C9799D" w:rsidP="00C9799D">
      <w:pPr>
        <w:rPr>
          <w:rStyle w:val="Starkbetoning"/>
          <w:b w:val="0"/>
          <w:i w:val="0"/>
        </w:rPr>
      </w:pPr>
      <w:r w:rsidRPr="00A27188">
        <w:rPr>
          <w:rStyle w:val="Starkbetoning"/>
          <w:b w:val="0"/>
          <w:i w:val="0"/>
        </w:rPr>
        <w:t>Väster om Domkyrkan i direkt anslutning till Västra Hamngatan har en lämplig yta identifierats i anslutning till befintlig Styr &amp; Ställ</w:t>
      </w:r>
      <w:r w:rsidR="002A0B7D">
        <w:rPr>
          <w:rStyle w:val="Starkbetoning"/>
          <w:b w:val="0"/>
          <w:i w:val="0"/>
        </w:rPr>
        <w:t>-</w:t>
      </w:r>
      <w:r w:rsidRPr="00A27188">
        <w:rPr>
          <w:rStyle w:val="Starkbetoning"/>
          <w:b w:val="0"/>
          <w:i w:val="0"/>
        </w:rPr>
        <w:t xml:space="preserve">station. Denna är längsmed staketet och väl synlig, dock tar den yta från fotgängare och inte motortrafik. För att få användare av delad mikromobilitet att parkera just där och inte på övriga delar av den ”torglikande” ytan </w:t>
      </w:r>
      <w:r w:rsidR="00AE66B6">
        <w:rPr>
          <w:rStyle w:val="Starkbetoning"/>
          <w:b w:val="0"/>
          <w:i w:val="0"/>
        </w:rPr>
        <w:t xml:space="preserve">behövs ett parkeringsförbud på dessa övriga ytor. </w:t>
      </w:r>
    </w:p>
    <w:p w14:paraId="5EDF607A" w14:textId="77777777" w:rsidR="00B517A3" w:rsidRPr="00FC620D" w:rsidRDefault="00B517A3" w:rsidP="00FC620D">
      <w:pPr>
        <w:pStyle w:val="Rubrik3"/>
        <w:rPr>
          <w:rStyle w:val="Starkbetoning"/>
          <w:b w:val="0"/>
          <w:bCs w:val="0"/>
          <w:i w:val="0"/>
          <w:iCs w:val="0"/>
          <w:color w:val="0D0D0D" w:themeColor="text1" w:themeTint="F2"/>
        </w:rPr>
      </w:pPr>
      <w:bookmarkStart w:id="27" w:name="_Toc134518932"/>
      <w:r w:rsidRPr="00FC620D">
        <w:rPr>
          <w:rStyle w:val="Starkbetoning"/>
          <w:b w:val="0"/>
          <w:bCs w:val="0"/>
          <w:i w:val="0"/>
          <w:iCs w:val="0"/>
          <w:color w:val="0D0D0D" w:themeColor="text1" w:themeTint="F2"/>
        </w:rPr>
        <w:t>Västra Hamngatan &amp; Östra Hamngatan</w:t>
      </w:r>
      <w:bookmarkEnd w:id="27"/>
    </w:p>
    <w:p w14:paraId="3A850CCD" w14:textId="233C5225" w:rsidR="00B517A3" w:rsidRDefault="00B517A3" w:rsidP="00B517A3">
      <w:pPr>
        <w:rPr>
          <w:rStyle w:val="Starkbetoning"/>
          <w:b w:val="0"/>
          <w:i w:val="0"/>
        </w:rPr>
      </w:pPr>
      <w:r w:rsidRPr="00605663">
        <w:rPr>
          <w:rStyle w:val="Starkbetoning"/>
          <w:b w:val="0"/>
          <w:i w:val="0"/>
        </w:rPr>
        <w:t xml:space="preserve">Utgångspunkten för båda Hamngatorna har varit att skapa en hög täthet mellan parkeringsytorna, eftersom det underlättar för användare att parkera delad mikromobilitet. </w:t>
      </w:r>
      <w:r w:rsidR="005B1363">
        <w:rPr>
          <w:rStyle w:val="Starkbetoning"/>
          <w:b w:val="0"/>
          <w:i w:val="0"/>
        </w:rPr>
        <w:t xml:space="preserve">Gatorna är viktiga stråk och </w:t>
      </w:r>
      <w:r w:rsidR="009D595B">
        <w:rPr>
          <w:rStyle w:val="Starkbetoning"/>
          <w:b w:val="0"/>
          <w:i w:val="0"/>
        </w:rPr>
        <w:t>entréer</w:t>
      </w:r>
      <w:r w:rsidR="005B1363">
        <w:rPr>
          <w:rStyle w:val="Starkbetoning"/>
          <w:b w:val="0"/>
          <w:i w:val="0"/>
        </w:rPr>
        <w:t xml:space="preserve"> till området och ska förses med god täthet och kapacitet i parkering för att möjliggöra parkering längs dessa gator </w:t>
      </w:r>
      <w:r w:rsidR="009D595B">
        <w:rPr>
          <w:rStyle w:val="Starkbetoning"/>
          <w:b w:val="0"/>
          <w:i w:val="0"/>
        </w:rPr>
        <w:t>i stället</w:t>
      </w:r>
      <w:r w:rsidR="005B1363">
        <w:rPr>
          <w:rStyle w:val="Starkbetoning"/>
          <w:b w:val="0"/>
          <w:i w:val="0"/>
        </w:rPr>
        <w:t xml:space="preserve"> för på gågator och </w:t>
      </w:r>
      <w:r w:rsidR="00E3144A">
        <w:rPr>
          <w:rStyle w:val="Starkbetoning"/>
          <w:b w:val="0"/>
          <w:i w:val="0"/>
        </w:rPr>
        <w:t xml:space="preserve">i anslutande </w:t>
      </w:r>
      <w:r w:rsidR="005B1363">
        <w:rPr>
          <w:rStyle w:val="Starkbetoning"/>
          <w:b w:val="0"/>
          <w:i w:val="0"/>
        </w:rPr>
        <w:t xml:space="preserve">gångfartsområden. </w:t>
      </w:r>
      <w:r w:rsidR="006C3454">
        <w:rPr>
          <w:rStyle w:val="Starkbetoning"/>
          <w:b w:val="0"/>
          <w:i w:val="0"/>
        </w:rPr>
        <w:t xml:space="preserve">Gångbanorna är breda men det finns stora intressen </w:t>
      </w:r>
      <w:r w:rsidR="009D595B">
        <w:rPr>
          <w:rStyle w:val="Starkbetoning"/>
          <w:b w:val="0"/>
          <w:i w:val="0"/>
        </w:rPr>
        <w:t>i användningen och stadsmiljöplanen pekar ut parkeringsplatser som möjliga ytor för parkering av cykel.</w:t>
      </w:r>
      <w:r w:rsidR="009D595B" w:rsidRPr="009D595B">
        <w:rPr>
          <w:rStyle w:val="Starkbetoning"/>
          <w:b w:val="0"/>
          <w:i w:val="0"/>
        </w:rPr>
        <w:t xml:space="preserve"> </w:t>
      </w:r>
      <w:r w:rsidR="009D595B" w:rsidRPr="00605663">
        <w:rPr>
          <w:rStyle w:val="Starkbetoning"/>
          <w:b w:val="0"/>
          <w:i w:val="0"/>
        </w:rPr>
        <w:t xml:space="preserve">Främst sommartid förekommer även flera uteserveringar längs gatorna, vilket gör att utrymmet för gående minskar. Ur tillgänglighets- och </w:t>
      </w:r>
      <w:r w:rsidR="009D595B" w:rsidRPr="00605663">
        <w:rPr>
          <w:rStyle w:val="Starkbetoning"/>
          <w:b w:val="0"/>
          <w:i w:val="0"/>
        </w:rPr>
        <w:lastRenderedPageBreak/>
        <w:t xml:space="preserve">framkomlighetsaspekt behöver därför gångytor vara tillgängliga, vilket är ett </w:t>
      </w:r>
      <w:r w:rsidR="009D595B">
        <w:rPr>
          <w:rStyle w:val="Starkbetoning"/>
          <w:b w:val="0"/>
          <w:i w:val="0"/>
        </w:rPr>
        <w:t xml:space="preserve">vidare </w:t>
      </w:r>
      <w:r w:rsidR="009D595B" w:rsidRPr="00605663">
        <w:rPr>
          <w:rStyle w:val="Starkbetoning"/>
          <w:b w:val="0"/>
          <w:i w:val="0"/>
        </w:rPr>
        <w:t>argument för att reglera gatorna</w:t>
      </w:r>
      <w:r w:rsidR="0016483C">
        <w:rPr>
          <w:rStyle w:val="Starkbetoning"/>
          <w:b w:val="0"/>
          <w:i w:val="0"/>
        </w:rPr>
        <w:t xml:space="preserve">. </w:t>
      </w:r>
      <w:r w:rsidRPr="00605663">
        <w:rPr>
          <w:rStyle w:val="Starkbetoning"/>
          <w:b w:val="0"/>
          <w:i w:val="0"/>
        </w:rPr>
        <w:t xml:space="preserve">Platser </w:t>
      </w:r>
      <w:r w:rsidR="005B1363">
        <w:rPr>
          <w:rStyle w:val="Starkbetoning"/>
          <w:b w:val="0"/>
          <w:i w:val="0"/>
        </w:rPr>
        <w:t xml:space="preserve">ska </w:t>
      </w:r>
      <w:r w:rsidRPr="00605663">
        <w:rPr>
          <w:rStyle w:val="Starkbetoning"/>
          <w:b w:val="0"/>
          <w:i w:val="0"/>
        </w:rPr>
        <w:t>finn</w:t>
      </w:r>
      <w:r w:rsidR="005B1363">
        <w:rPr>
          <w:rStyle w:val="Starkbetoning"/>
          <w:b w:val="0"/>
          <w:i w:val="0"/>
        </w:rPr>
        <w:t>a</w:t>
      </w:r>
      <w:r w:rsidRPr="00605663">
        <w:rPr>
          <w:rStyle w:val="Starkbetoning"/>
          <w:b w:val="0"/>
          <w:i w:val="0"/>
        </w:rPr>
        <w:t>s på båda sidor om gatan för att undvika att förare behöver korsa körfältet</w:t>
      </w:r>
      <w:r>
        <w:rPr>
          <w:rStyle w:val="Starkbetoning"/>
          <w:b w:val="0"/>
          <w:i w:val="0"/>
        </w:rPr>
        <w:t xml:space="preserve"> och spårväg</w:t>
      </w:r>
      <w:r w:rsidRPr="00605663">
        <w:rPr>
          <w:rStyle w:val="Starkbetoning"/>
          <w:b w:val="0"/>
          <w:i w:val="0"/>
        </w:rPr>
        <w:t xml:space="preserve"> eller använda övergångsställen för att ta sig till andra sidan vägen. Majoriteten av platserna </w:t>
      </w:r>
      <w:r w:rsidR="009E62E0">
        <w:rPr>
          <w:rStyle w:val="Starkbetoning"/>
          <w:b w:val="0"/>
          <w:i w:val="0"/>
        </w:rPr>
        <w:t xml:space="preserve">som är lämpliga </w:t>
      </w:r>
      <w:r w:rsidRPr="00605663">
        <w:rPr>
          <w:rStyle w:val="Starkbetoning"/>
          <w:b w:val="0"/>
          <w:i w:val="0"/>
        </w:rPr>
        <w:t xml:space="preserve">är i dagsläget bilparkeringar och/eller lastzoner. Det finns längs båda gatorna många mindre målpunkter, samt </w:t>
      </w:r>
      <w:r w:rsidR="00683421">
        <w:rPr>
          <w:rStyle w:val="Starkbetoning"/>
          <w:b w:val="0"/>
          <w:i w:val="0"/>
        </w:rPr>
        <w:t>några</w:t>
      </w:r>
      <w:r w:rsidRPr="00605663">
        <w:rPr>
          <w:rStyle w:val="Starkbetoning"/>
          <w:b w:val="0"/>
          <w:i w:val="0"/>
        </w:rPr>
        <w:t xml:space="preserve"> större, och det är mer eller mindre ett ständigt flöde av människor i rörelse. Båda gatorna trafikeras av både spårvagn och stomlinjebuss, vilket ställer höga krav på god framkomlighet. Felparkerade elsparkcyklar eller andra fordon är därför inte önskvärt. </w:t>
      </w:r>
    </w:p>
    <w:p w14:paraId="5AFAA992" w14:textId="16A281CD" w:rsidR="00C9799D" w:rsidRPr="00FC620D" w:rsidRDefault="00C9799D" w:rsidP="00FC620D">
      <w:pPr>
        <w:pStyle w:val="Rubrik3"/>
        <w:rPr>
          <w:rStyle w:val="Starkbetoning"/>
          <w:b w:val="0"/>
          <w:bCs w:val="0"/>
          <w:i w:val="0"/>
          <w:iCs w:val="0"/>
          <w:color w:val="0D0D0D" w:themeColor="text1" w:themeTint="F2"/>
        </w:rPr>
      </w:pPr>
      <w:r w:rsidRPr="00FC620D">
        <w:rPr>
          <w:rStyle w:val="Starkbetoning"/>
          <w:b w:val="0"/>
          <w:bCs w:val="0"/>
          <w:i w:val="0"/>
          <w:iCs w:val="0"/>
          <w:color w:val="0D0D0D" w:themeColor="text1" w:themeTint="F2"/>
        </w:rPr>
        <w:t xml:space="preserve"> </w:t>
      </w:r>
      <w:bookmarkStart w:id="28" w:name="_Toc134518933"/>
      <w:r w:rsidRPr="00FC620D">
        <w:rPr>
          <w:rStyle w:val="Starkbetoning"/>
          <w:b w:val="0"/>
          <w:bCs w:val="0"/>
          <w:i w:val="0"/>
          <w:iCs w:val="0"/>
          <w:color w:val="0D0D0D" w:themeColor="text1" w:themeTint="F2"/>
        </w:rPr>
        <w:t>Södra Larmgatan norr om Pedagogen</w:t>
      </w:r>
      <w:bookmarkEnd w:id="28"/>
    </w:p>
    <w:p w14:paraId="5D4827AB" w14:textId="4C5E1847" w:rsidR="00C9799D" w:rsidRDefault="00C9799D" w:rsidP="00C9799D">
      <w:pPr>
        <w:rPr>
          <w:lang w:eastAsia="sv-SE"/>
        </w:rPr>
      </w:pPr>
      <w:r>
        <w:rPr>
          <w:lang w:eastAsia="sv-SE"/>
        </w:rPr>
        <w:t>Det finns i dagsläget inga cykelställ precis här</w:t>
      </w:r>
      <w:r w:rsidR="0016483C">
        <w:rPr>
          <w:lang w:eastAsia="sv-SE"/>
        </w:rPr>
        <w:t xml:space="preserve"> och gångbanan är inte tillräcklig i förhållande till intressen från uteserveringar och tillgänglighet. P</w:t>
      </w:r>
      <w:r>
        <w:rPr>
          <w:lang w:eastAsia="sv-SE"/>
        </w:rPr>
        <w:t xml:space="preserve">arkeringsplatser för mikromobilitet kan därför på denna plats antas vara till stor nytta även för egenägd mikromobilitet, speciellt cyklar. Detta är viktigt att ha med sig då utformningen på denna plats bestäms. Möjligheter till ramlåsning etcetera är troligen viktigare här än på platser där det finns cykelställ i närheten. </w:t>
      </w:r>
    </w:p>
    <w:p w14:paraId="3426BEF6" w14:textId="2EB8FB20" w:rsidR="00C9799D" w:rsidRDefault="00C9799D" w:rsidP="00C9799D">
      <w:pPr>
        <w:rPr>
          <w:lang w:eastAsia="sv-SE"/>
        </w:rPr>
      </w:pPr>
      <w:r>
        <w:rPr>
          <w:lang w:eastAsia="sv-SE"/>
        </w:rPr>
        <w:t xml:space="preserve">På Södra Larmgatan norr om pedagogen </w:t>
      </w:r>
      <w:r w:rsidR="000A3749">
        <w:rPr>
          <w:lang w:eastAsia="sv-SE"/>
        </w:rPr>
        <w:t>behöv</w:t>
      </w:r>
      <w:r w:rsidR="00F93A1C">
        <w:rPr>
          <w:lang w:eastAsia="sv-SE"/>
        </w:rPr>
        <w:t>er det</w:t>
      </w:r>
      <w:r>
        <w:rPr>
          <w:lang w:eastAsia="sv-SE"/>
        </w:rPr>
        <w:t xml:space="preserve"> </w:t>
      </w:r>
      <w:r w:rsidR="00764F42">
        <w:rPr>
          <w:lang w:eastAsia="sv-SE"/>
        </w:rPr>
        <w:t>därför till</w:t>
      </w:r>
      <w:r w:rsidR="00F93A1C">
        <w:rPr>
          <w:lang w:eastAsia="sv-SE"/>
        </w:rPr>
        <w:t>komma</w:t>
      </w:r>
      <w:r w:rsidR="00764F42">
        <w:rPr>
          <w:lang w:eastAsia="sv-SE"/>
        </w:rPr>
        <w:t xml:space="preserve"> parkering</w:t>
      </w:r>
      <w:r w:rsidR="00F93A1C">
        <w:rPr>
          <w:lang w:eastAsia="sv-SE"/>
        </w:rPr>
        <w:t>sytor</w:t>
      </w:r>
      <w:r w:rsidR="00764F42">
        <w:rPr>
          <w:lang w:eastAsia="sv-SE"/>
        </w:rPr>
        <w:t>.</w:t>
      </w:r>
      <w:r>
        <w:rPr>
          <w:lang w:eastAsia="sv-SE"/>
        </w:rPr>
        <w:t xml:space="preserve"> </w:t>
      </w:r>
      <w:r w:rsidR="00F546B7">
        <w:rPr>
          <w:lang w:eastAsia="sv-SE"/>
        </w:rPr>
        <w:t>På e</w:t>
      </w:r>
      <w:r w:rsidR="00F61D8F">
        <w:rPr>
          <w:lang w:eastAsia="sv-SE"/>
        </w:rPr>
        <w:t xml:space="preserve">n </w:t>
      </w:r>
      <w:r>
        <w:rPr>
          <w:lang w:eastAsia="sv-SE"/>
        </w:rPr>
        <w:t xml:space="preserve">yta på norra sidan av gatan är det i dagsläget en träkonstruktion för bland annat parkering av mikromobilitet. </w:t>
      </w:r>
      <w:r w:rsidR="00F61D8F">
        <w:rPr>
          <w:lang w:eastAsia="sv-SE"/>
        </w:rPr>
        <w:t xml:space="preserve">Här kan det nya konceptet istället </w:t>
      </w:r>
      <w:r w:rsidR="00E55A3D">
        <w:rPr>
          <w:lang w:eastAsia="sv-SE"/>
        </w:rPr>
        <w:t xml:space="preserve">ersätta </w:t>
      </w:r>
      <w:r w:rsidR="00CD1E24">
        <w:rPr>
          <w:lang w:eastAsia="sv-SE"/>
        </w:rPr>
        <w:t xml:space="preserve">det med en </w:t>
      </w:r>
      <w:r w:rsidR="00F61D8F">
        <w:rPr>
          <w:lang w:eastAsia="sv-SE"/>
        </w:rPr>
        <w:t>permanent parkering</w:t>
      </w:r>
      <w:r w:rsidR="00CD1E24">
        <w:rPr>
          <w:lang w:eastAsia="sv-SE"/>
        </w:rPr>
        <w:t>splats</w:t>
      </w:r>
      <w:r>
        <w:rPr>
          <w:lang w:eastAsia="sv-SE"/>
        </w:rPr>
        <w:t xml:space="preserve">. </w:t>
      </w:r>
      <w:r w:rsidR="00F61D8F">
        <w:rPr>
          <w:lang w:eastAsia="sv-SE"/>
        </w:rPr>
        <w:t>Det bedöms även behövas ytterligare en parkering</w:t>
      </w:r>
      <w:r w:rsidR="00752D35">
        <w:rPr>
          <w:lang w:eastAsia="sv-SE"/>
        </w:rPr>
        <w:t xml:space="preserve"> på samma sida.</w:t>
      </w:r>
      <w:r>
        <w:rPr>
          <w:lang w:eastAsia="sv-SE"/>
        </w:rPr>
        <w:t xml:space="preserve"> På södra sidan om Södra Larmgatan (närmst Pedagogen) är det svårt att få till en ordnad parkering då det är ont om plats</w:t>
      </w:r>
      <w:r w:rsidR="00752D35">
        <w:rPr>
          <w:lang w:eastAsia="sv-SE"/>
        </w:rPr>
        <w:t xml:space="preserve">. </w:t>
      </w:r>
    </w:p>
    <w:p w14:paraId="3E180549" w14:textId="77777777" w:rsidR="00C9799D" w:rsidRPr="00FC620D" w:rsidRDefault="00C9799D" w:rsidP="00FC620D">
      <w:pPr>
        <w:pStyle w:val="Rubrik3"/>
        <w:rPr>
          <w:rStyle w:val="Starkbetoning"/>
          <w:b w:val="0"/>
          <w:bCs w:val="0"/>
          <w:i w:val="0"/>
          <w:iCs w:val="0"/>
          <w:color w:val="0D0D0D" w:themeColor="text1" w:themeTint="F2"/>
        </w:rPr>
      </w:pPr>
      <w:bookmarkStart w:id="29" w:name="_Toc134518934"/>
      <w:r w:rsidRPr="00FC620D">
        <w:rPr>
          <w:rStyle w:val="Starkbetoning"/>
          <w:b w:val="0"/>
          <w:bCs w:val="0"/>
          <w:i w:val="0"/>
          <w:iCs w:val="0"/>
          <w:color w:val="0D0D0D" w:themeColor="text1" w:themeTint="F2"/>
        </w:rPr>
        <w:t>Kungsportsplatsen</w:t>
      </w:r>
      <w:bookmarkEnd w:id="29"/>
    </w:p>
    <w:p w14:paraId="3A8F90DF" w14:textId="792DE9C0" w:rsidR="00C9799D" w:rsidRDefault="00C9799D" w:rsidP="00C9799D">
      <w:pPr>
        <w:rPr>
          <w:lang w:eastAsia="sv-SE"/>
        </w:rPr>
      </w:pPr>
      <w:r>
        <w:rPr>
          <w:lang w:eastAsia="sv-SE"/>
        </w:rPr>
        <w:t xml:space="preserve">På och kring Kungsportsplatsen finns det många naturliga målpunkter, inte minst områdets många butiker och restauranger. Det är även en stark knutpunkt för kollektivtrafik. Platsen är således väldigt attraktiv att starta och sluta sin resa med mikromobilitets fordon på, vilket data från </w:t>
      </w:r>
      <w:r w:rsidR="00752D35">
        <w:rPr>
          <w:lang w:eastAsia="sv-SE"/>
        </w:rPr>
        <w:t>användningen</w:t>
      </w:r>
      <w:r>
        <w:rPr>
          <w:lang w:eastAsia="sv-SE"/>
        </w:rPr>
        <w:t xml:space="preserve"> visar</w:t>
      </w:r>
      <w:r w:rsidRPr="00A9562E">
        <w:rPr>
          <w:lang w:eastAsia="sv-SE"/>
        </w:rPr>
        <w:t>.</w:t>
      </w:r>
      <w:r>
        <w:rPr>
          <w:lang w:eastAsia="sv-SE"/>
        </w:rPr>
        <w:t xml:space="preserve"> </w:t>
      </w:r>
    </w:p>
    <w:p w14:paraId="30B57C33" w14:textId="77777777" w:rsidR="00C9799D" w:rsidRDefault="00C9799D" w:rsidP="00C9799D">
      <w:pPr>
        <w:rPr>
          <w:lang w:eastAsia="sv-SE"/>
        </w:rPr>
      </w:pPr>
      <w:r>
        <w:rPr>
          <w:lang w:eastAsia="sv-SE"/>
        </w:rPr>
        <w:t xml:space="preserve">Att Kungsportsplatsen har förbjuden parkering men med några platser där det är tillåtet (ordnade parkeringar) är därför att föredra. Detta eftersom en utspridd flotta av elsparkcyklar dels riskerar att stå i vägen för viktiga gångstråk, dels bidrar till ett rörigt intryck på platsen som redan är trång och välmöblerad. </w:t>
      </w:r>
    </w:p>
    <w:p w14:paraId="3D6A8B6A" w14:textId="71A574C0" w:rsidR="00C9799D" w:rsidRDefault="00C9799D" w:rsidP="00C9799D">
      <w:pPr>
        <w:rPr>
          <w:lang w:eastAsia="sv-SE"/>
        </w:rPr>
      </w:pPr>
      <w:r>
        <w:rPr>
          <w:lang w:eastAsia="sv-SE"/>
        </w:rPr>
        <w:t>På Östra Larmgatan upp mot Harry Hjörnes plats (längst nordöst i kartbilden) rekommenderas att parkeringen för mikromobilitetsfordon anläggs som en förlängning av det befintliga cykelstället. Det finns även möjlighet att ta en bilparkeringsplats på Lilla Nygatan. Denna hamnar dock i ett mer undanskymt läge och det kan bli svårt att få människor att hitta och använda den</w:t>
      </w:r>
      <w:r w:rsidR="00752D35">
        <w:rPr>
          <w:lang w:eastAsia="sv-SE"/>
        </w:rPr>
        <w:t>.</w:t>
      </w:r>
      <w:r>
        <w:rPr>
          <w:lang w:eastAsia="sv-SE"/>
        </w:rPr>
        <w:t xml:space="preserve"> </w:t>
      </w:r>
    </w:p>
    <w:p w14:paraId="3B734803" w14:textId="686185D8" w:rsidR="00C9799D" w:rsidRDefault="00C9799D" w:rsidP="00C9799D">
      <w:pPr>
        <w:rPr>
          <w:lang w:eastAsia="sv-SE"/>
        </w:rPr>
      </w:pPr>
      <w:r>
        <w:rPr>
          <w:lang w:eastAsia="sv-SE"/>
        </w:rPr>
        <w:t xml:space="preserve">Där Kungsportsplatsen övergår till </w:t>
      </w:r>
      <w:proofErr w:type="spellStart"/>
      <w:r>
        <w:rPr>
          <w:lang w:eastAsia="sv-SE"/>
        </w:rPr>
        <w:t>Kungsportsbron</w:t>
      </w:r>
      <w:proofErr w:type="spellEnd"/>
      <w:r>
        <w:rPr>
          <w:lang w:eastAsia="sv-SE"/>
        </w:rPr>
        <w:t xml:space="preserve"> finns ett stort behov av parkeringsplatser för mikromobilitet. Det är i direkt anslutning till en relativt stor kollektivtrafiksnod, samtidigt som det finns flera viktiga målpunkter i närheten. Platsen är även en naturlig entré till denna del av inner</w:t>
      </w:r>
      <w:r w:rsidR="00C54737">
        <w:rPr>
          <w:lang w:eastAsia="sv-SE"/>
        </w:rPr>
        <w:t>staden</w:t>
      </w:r>
      <w:r>
        <w:rPr>
          <w:lang w:eastAsia="sv-SE"/>
        </w:rPr>
        <w:t xml:space="preserve">. Det </w:t>
      </w:r>
      <w:r>
        <w:rPr>
          <w:lang w:eastAsia="sv-SE"/>
        </w:rPr>
        <w:lastRenderedPageBreak/>
        <w:t xml:space="preserve">finns däremot få lämpliga ytor i korsningen Kungsportsplatsen/Stora Nygatan. Denna plats är en av de svåraste Inom Vallgraven att få till en bra lösning på. </w:t>
      </w:r>
    </w:p>
    <w:p w14:paraId="509E6126" w14:textId="10DD9C6D" w:rsidR="00C9799D" w:rsidRDefault="00C54737" w:rsidP="00C9799D">
      <w:pPr>
        <w:rPr>
          <w:lang w:eastAsia="sv-SE"/>
        </w:rPr>
      </w:pPr>
      <w:r>
        <w:rPr>
          <w:lang w:eastAsia="sv-SE"/>
        </w:rPr>
        <w:t xml:space="preserve">Längs med vattnet finns cykelparkering och möjlighet till </w:t>
      </w:r>
      <w:r w:rsidR="00AB0AA0">
        <w:rPr>
          <w:lang w:eastAsia="sv-SE"/>
        </w:rPr>
        <w:t xml:space="preserve">etablering av ny parkering på både östra och västra sidan. </w:t>
      </w:r>
      <w:r w:rsidR="00C9799D">
        <w:rPr>
          <w:lang w:eastAsia="sv-SE"/>
        </w:rPr>
        <w:t xml:space="preserve">Problemet är att Göteborgs Stad har en generell </w:t>
      </w:r>
      <w:proofErr w:type="spellStart"/>
      <w:r w:rsidR="00C9799D">
        <w:rPr>
          <w:lang w:eastAsia="sv-SE"/>
        </w:rPr>
        <w:t>geofencing</w:t>
      </w:r>
      <w:proofErr w:type="spellEnd"/>
      <w:r w:rsidR="00C9799D">
        <w:rPr>
          <w:lang w:eastAsia="sv-SE"/>
        </w:rPr>
        <w:t xml:space="preserve"> för delade elsparkcyklar som förbjuder parkering nära vatten. Denna skulle behöva ses över om parkeringen införs. De befintliga parkeringarna är placerade vid ett stålräcke och förlängs parkeringen hamnar den utanför räcket, där det endast är en låg kedja som skiljer gångbanan från vattnet. För att minska risken för att elsparkcyklar hamnar i vattnet föreslås att de befintliga pollarna flyttas något österut. Denna yta blir ny cykelparkering för privata fordon. Dessa är oftare ramlåsta och risken för att de ska hamna i vattnet är då mindre än för elsparkcyklar som sällan är fastlåsta. Nya pollare för mikromobilitet </w:t>
      </w:r>
      <w:r w:rsidR="00180657">
        <w:rPr>
          <w:lang w:eastAsia="sv-SE"/>
        </w:rPr>
        <w:t xml:space="preserve">kan </w:t>
      </w:r>
      <w:r w:rsidR="00C9799D">
        <w:rPr>
          <w:lang w:eastAsia="sv-SE"/>
        </w:rPr>
        <w:t>tillför</w:t>
      </w:r>
      <w:r w:rsidR="00180657">
        <w:rPr>
          <w:lang w:eastAsia="sv-SE"/>
        </w:rPr>
        <w:t>a</w:t>
      </w:r>
      <w:r w:rsidR="00C9799D">
        <w:rPr>
          <w:lang w:eastAsia="sv-SE"/>
        </w:rPr>
        <w:t xml:space="preserve">s i det mer skyddade läget vid stålräcket. </w:t>
      </w:r>
    </w:p>
    <w:p w14:paraId="6701C246" w14:textId="4CFDB3AA" w:rsidR="00C9799D" w:rsidRDefault="00C9799D" w:rsidP="00C9799D">
      <w:pPr>
        <w:rPr>
          <w:lang w:eastAsia="sv-SE"/>
        </w:rPr>
      </w:pPr>
      <w:r>
        <w:rPr>
          <w:lang w:eastAsia="sv-SE"/>
        </w:rPr>
        <w:t xml:space="preserve">Utöver parkeringen längs med vattnet föreslås en yta på torget bakom gatuköket. Ytan har få funktioner i dagsläget, och ligger inte i ett naturligt gångstråk. Den är tyvärr något gömd bakom kiosken, men eftersom </w:t>
      </w:r>
      <w:r w:rsidR="00877DB7">
        <w:rPr>
          <w:lang w:eastAsia="sv-SE"/>
        </w:rPr>
        <w:t xml:space="preserve">hela </w:t>
      </w:r>
      <w:r>
        <w:rPr>
          <w:lang w:eastAsia="sv-SE"/>
        </w:rPr>
        <w:t xml:space="preserve">Kungsportsplatsen </w:t>
      </w:r>
      <w:r w:rsidR="009F0737">
        <w:rPr>
          <w:lang w:eastAsia="sv-SE"/>
        </w:rPr>
        <w:t>kommer att regleras som parkeringsförbudsområde</w:t>
      </w:r>
      <w:r w:rsidR="00297CA6">
        <w:rPr>
          <w:lang w:eastAsia="sv-SE"/>
        </w:rPr>
        <w:t xml:space="preserve"> så</w:t>
      </w:r>
      <w:r>
        <w:rPr>
          <w:lang w:eastAsia="sv-SE"/>
        </w:rPr>
        <w:t xml:space="preserve"> </w:t>
      </w:r>
      <w:r w:rsidR="00E83435">
        <w:rPr>
          <w:lang w:eastAsia="sv-SE"/>
        </w:rPr>
        <w:t xml:space="preserve">kan det </w:t>
      </w:r>
      <w:r>
        <w:rPr>
          <w:lang w:eastAsia="sv-SE"/>
        </w:rPr>
        <w:t>finn</w:t>
      </w:r>
      <w:r w:rsidR="00E83435">
        <w:rPr>
          <w:lang w:eastAsia="sv-SE"/>
        </w:rPr>
        <w:t>a</w:t>
      </w:r>
      <w:r>
        <w:rPr>
          <w:lang w:eastAsia="sv-SE"/>
        </w:rPr>
        <w:t xml:space="preserve">s ett behov av hög kapacitet på denna plats, vilket denna parkering kan hjälpa till att tillgodose. </w:t>
      </w:r>
    </w:p>
    <w:p w14:paraId="6E8A1C47" w14:textId="1858A95A" w:rsidR="00552B81" w:rsidRDefault="00552B81" w:rsidP="00C9799D">
      <w:pPr>
        <w:rPr>
          <w:lang w:eastAsia="sv-SE"/>
        </w:rPr>
      </w:pPr>
      <w:r>
        <w:rPr>
          <w:lang w:eastAsia="sv-SE"/>
        </w:rPr>
        <w:t xml:space="preserve">För att exemplifiera hur delad mikromobilitet kan placeras i befintlig miljö förklaras här en yta på Kungsportsplatsen i mer ingående detalj. Samma förslag kommer tas fram för alla ytor innan för Vallgraven inför utbyggnaden av parkeringsplatser. </w:t>
      </w:r>
    </w:p>
    <w:p w14:paraId="4A4FCD88" w14:textId="653F573E" w:rsidR="00180657" w:rsidRDefault="00552B81" w:rsidP="00180657">
      <w:pPr>
        <w:rPr>
          <w:rStyle w:val="Starkbetoning"/>
          <w:b w:val="0"/>
          <w:bCs w:val="0"/>
          <w:i w:val="0"/>
          <w:iCs w:val="0"/>
        </w:rPr>
      </w:pPr>
      <w:r>
        <w:rPr>
          <w:rStyle w:val="Starkbetoning"/>
          <w:b w:val="0"/>
          <w:i w:val="0"/>
        </w:rPr>
        <w:t>Vid</w:t>
      </w:r>
      <w:r w:rsidR="00180657" w:rsidRPr="00605663">
        <w:rPr>
          <w:rStyle w:val="Starkbetoning"/>
          <w:b w:val="0"/>
          <w:i w:val="0"/>
        </w:rPr>
        <w:t xml:space="preserve"> den befintliga mikromobilitetsparkeringen längs med Östra hamngatan, vid Kungstorget</w:t>
      </w:r>
      <w:r>
        <w:rPr>
          <w:rStyle w:val="Starkbetoning"/>
          <w:b w:val="0"/>
          <w:i w:val="0"/>
        </w:rPr>
        <w:t xml:space="preserve"> behöver omplanering göras</w:t>
      </w:r>
      <w:r w:rsidR="00180657" w:rsidRPr="00605663">
        <w:rPr>
          <w:rStyle w:val="Starkbetoning"/>
          <w:b w:val="0"/>
          <w:i w:val="0"/>
        </w:rPr>
        <w:t xml:space="preserve">. Nackdelen med dess placering är att den bryter av ett tydligt gångstråk mellan torget och Kungsportsplatsen, tillsammans med den befintliga MC-parkeringen. Den befintliga parkeringen för mikromobilitetsfordon samt MC-parkeringen bedöms även vara överdimensionerad. </w:t>
      </w:r>
    </w:p>
    <w:p w14:paraId="1C3BFE0B" w14:textId="77777777" w:rsidR="00C9799D" w:rsidRDefault="00C9799D" w:rsidP="00C9799D">
      <w:pPr>
        <w:keepNext/>
      </w:pPr>
      <w:r>
        <w:rPr>
          <w:noProof/>
        </w:rPr>
        <w:lastRenderedPageBreak/>
        <w:drawing>
          <wp:inline distT="0" distB="0" distL="0" distR="0" wp14:anchorId="0CF68C54" wp14:editId="1D83F7AF">
            <wp:extent cx="5167223" cy="3156944"/>
            <wp:effectExtent l="0" t="0" r="0" b="5715"/>
            <wp:docPr id="66" name="Picture 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1"/>
                    <a:stretch>
                      <a:fillRect/>
                    </a:stretch>
                  </pic:blipFill>
                  <pic:spPr>
                    <a:xfrm>
                      <a:off x="0" y="0"/>
                      <a:ext cx="5181055" cy="3165395"/>
                    </a:xfrm>
                    <a:prstGeom prst="rect">
                      <a:avLst/>
                    </a:prstGeom>
                  </pic:spPr>
                </pic:pic>
              </a:graphicData>
            </a:graphic>
          </wp:inline>
        </w:drawing>
      </w:r>
    </w:p>
    <w:p w14:paraId="448DAAB6" w14:textId="606AD09A" w:rsidR="00C9799D" w:rsidRDefault="00C9799D" w:rsidP="00C9799D">
      <w:pPr>
        <w:pStyle w:val="Beskrivning"/>
      </w:pPr>
      <w:r>
        <w:t xml:space="preserve">Figur </w:t>
      </w:r>
      <w:r w:rsidR="00707386">
        <w:t>2</w:t>
      </w:r>
      <w:r>
        <w:fldChar w:fldCharType="begin"/>
      </w:r>
      <w:r>
        <w:instrText>SEQ Figur \* ARABIC</w:instrText>
      </w:r>
      <w:r w:rsidR="00682EE5">
        <w:fldChar w:fldCharType="separate"/>
      </w:r>
      <w:r>
        <w:fldChar w:fldCharType="end"/>
      </w:r>
      <w:r>
        <w:t>- Östra Hamngatan, vid Kungstorget.</w:t>
      </w:r>
    </w:p>
    <w:p w14:paraId="5EBEA7FD" w14:textId="397CC293" w:rsidR="00C9799D" w:rsidRDefault="00C9799D" w:rsidP="00C9799D">
      <w:pPr>
        <w:rPr>
          <w:rStyle w:val="Starkbetoning"/>
          <w:b w:val="0"/>
          <w:i w:val="0"/>
        </w:rPr>
      </w:pPr>
      <w:r w:rsidRPr="00605663">
        <w:rPr>
          <w:rStyle w:val="Starkbetoning"/>
          <w:b w:val="0"/>
          <w:i w:val="0"/>
        </w:rPr>
        <w:t>Förslaget för hur platsen bör utformas visas i</w:t>
      </w:r>
      <w:r w:rsidR="00707386">
        <w:rPr>
          <w:rStyle w:val="Starkbetoning"/>
          <w:b w:val="0"/>
          <w:bCs w:val="0"/>
          <w:i w:val="0"/>
          <w:iCs w:val="0"/>
        </w:rPr>
        <w:t xml:space="preserve"> Figur 2</w:t>
      </w:r>
      <w:r w:rsidRPr="00605663">
        <w:rPr>
          <w:rStyle w:val="Starkbetoning"/>
          <w:b w:val="0"/>
          <w:bCs w:val="0"/>
          <w:i w:val="0"/>
          <w:iCs w:val="0"/>
        </w:rPr>
        <w:t>.</w:t>
      </w:r>
      <w:r w:rsidRPr="00605663">
        <w:rPr>
          <w:rStyle w:val="Starkbetoning"/>
          <w:b w:val="0"/>
          <w:i w:val="0"/>
        </w:rPr>
        <w:t xml:space="preserve"> Detta innebär att parkeringen för mikromobilitet flyttas ned i gatunivå och söderut till den gräns där dagens MC-parkering börjar. Precis norr om mikomobilitetsparkeringen finns en fri passage för fotgängare, innan MC-parkeringen börjar. MC-parkeringen behåller alltså samma storlek som i dagsläget, men flyttas något norrut. Den södra av </w:t>
      </w:r>
      <w:r w:rsidR="00E340B9">
        <w:rPr>
          <w:rStyle w:val="Starkbetoning"/>
          <w:b w:val="0"/>
          <w:i w:val="0"/>
        </w:rPr>
        <w:t>parkeringarna för rörelsehindrade</w:t>
      </w:r>
      <w:r w:rsidRPr="00605663">
        <w:rPr>
          <w:rStyle w:val="Starkbetoning"/>
          <w:b w:val="0"/>
          <w:i w:val="0"/>
        </w:rPr>
        <w:t xml:space="preserve"> tas bort för att möjliggöra denna lösning. Om man vill ersätta den borttagna parkeringen går det att göra om en av de vanliga bilparkeringarna på andra sidan vägen till parkering</w:t>
      </w:r>
      <w:r w:rsidR="006448DD">
        <w:rPr>
          <w:rStyle w:val="Starkbetoning"/>
          <w:b w:val="0"/>
          <w:i w:val="0"/>
        </w:rPr>
        <w:t xml:space="preserve"> för rörelsehindrade</w:t>
      </w:r>
      <w:r w:rsidRPr="00605663">
        <w:rPr>
          <w:rStyle w:val="Starkbetoning"/>
          <w:b w:val="0"/>
          <w:i w:val="0"/>
        </w:rPr>
        <w:t xml:space="preserve">. </w:t>
      </w:r>
      <w:r w:rsidR="006448DD">
        <w:rPr>
          <w:rStyle w:val="Starkbetoning"/>
          <w:b w:val="0"/>
          <w:i w:val="0"/>
        </w:rPr>
        <w:t>En alternativ lösning är att</w:t>
      </w:r>
      <w:r w:rsidRPr="00605663">
        <w:rPr>
          <w:rStyle w:val="Starkbetoning"/>
          <w:b w:val="0"/>
          <w:i w:val="0"/>
        </w:rPr>
        <w:t xml:space="preserve"> minska ytan för MC-parkering, men i övrigt behålla samma lösning som presenterats. Lösningen kommer frigöra utrymme för fotgängare, både uppe på torgytan där befintlig mikromobilitetsparkering försvinner, samt att förslaget skapar en passage för fotgängare som underlättar och visar gångstråket mer än i dagsläget. Det </w:t>
      </w:r>
      <w:r w:rsidR="000641B4">
        <w:rPr>
          <w:rStyle w:val="Starkbetoning"/>
          <w:b w:val="0"/>
          <w:i w:val="0"/>
        </w:rPr>
        <w:t>är</w:t>
      </w:r>
      <w:r w:rsidRPr="00605663">
        <w:rPr>
          <w:rStyle w:val="Starkbetoning"/>
          <w:b w:val="0"/>
          <w:i w:val="0"/>
        </w:rPr>
        <w:t xml:space="preserve"> även rimligt att placera mikromobilitetsparkeringen längst söderut eftersom denna yta är central och närmst många målpunkter. På denna plats är det viktigt att utformningen för mikromobilitetsparkeringen eller MC-parkeringen inte fysiskt hindrar fotgängare från att passera genom parkeringen. Detta möjliggör att passagen för fotgängare utvidgas då få fordon står parkerade. </w:t>
      </w:r>
    </w:p>
    <w:p w14:paraId="3CEC626D" w14:textId="7989F449" w:rsidR="00552B81" w:rsidRDefault="00552B81" w:rsidP="00C9799D">
      <w:pPr>
        <w:rPr>
          <w:rStyle w:val="Starkbetoning"/>
          <w:b w:val="0"/>
          <w:bCs w:val="0"/>
          <w:i w:val="0"/>
          <w:iCs w:val="0"/>
        </w:rPr>
      </w:pPr>
      <w:r>
        <w:rPr>
          <w:rStyle w:val="Starkbetoning"/>
          <w:b w:val="0"/>
          <w:bCs w:val="0"/>
          <w:i w:val="0"/>
          <w:iCs w:val="0"/>
        </w:rPr>
        <w:t>Det föreslås även placeringar på befintliga bilparkeringar</w:t>
      </w:r>
      <w:r w:rsidR="006200EB">
        <w:rPr>
          <w:rStyle w:val="Starkbetoning"/>
          <w:b w:val="0"/>
          <w:bCs w:val="0"/>
          <w:i w:val="0"/>
          <w:iCs w:val="0"/>
        </w:rPr>
        <w:t xml:space="preserve"> och torgyta</w:t>
      </w:r>
      <w:r>
        <w:rPr>
          <w:rStyle w:val="Starkbetoning"/>
          <w:b w:val="0"/>
          <w:bCs w:val="0"/>
          <w:i w:val="0"/>
          <w:iCs w:val="0"/>
        </w:rPr>
        <w:t xml:space="preserve"> på Vallgatan, Basargatan och vid Saluhallen. </w:t>
      </w:r>
    </w:p>
    <w:p w14:paraId="26B1DA12" w14:textId="509F2998" w:rsidR="00C9799D" w:rsidRPr="00FC620D" w:rsidRDefault="00C9799D" w:rsidP="00FC620D">
      <w:pPr>
        <w:pStyle w:val="Rubrik3"/>
        <w:rPr>
          <w:rStyle w:val="Starkbetoning"/>
          <w:b w:val="0"/>
          <w:bCs w:val="0"/>
          <w:i w:val="0"/>
          <w:iCs w:val="0"/>
          <w:color w:val="0D0D0D" w:themeColor="text1" w:themeTint="F2"/>
        </w:rPr>
      </w:pPr>
      <w:bookmarkStart w:id="30" w:name="_Toc134518935"/>
      <w:r w:rsidRPr="00FC620D">
        <w:rPr>
          <w:rStyle w:val="Starkbetoning"/>
          <w:b w:val="0"/>
          <w:bCs w:val="0"/>
          <w:i w:val="0"/>
          <w:iCs w:val="0"/>
          <w:color w:val="0D0D0D" w:themeColor="text1" w:themeTint="F2"/>
        </w:rPr>
        <w:t>Kungsgatan och Kaserntorget</w:t>
      </w:r>
      <w:bookmarkEnd w:id="30"/>
    </w:p>
    <w:p w14:paraId="1007B564" w14:textId="15C0AEA2" w:rsidR="00C9799D" w:rsidRDefault="00C9799D" w:rsidP="00C9799D">
      <w:pPr>
        <w:rPr>
          <w:lang w:eastAsia="sv-SE"/>
        </w:rPr>
      </w:pPr>
      <w:r>
        <w:rPr>
          <w:lang w:eastAsia="sv-SE"/>
        </w:rPr>
        <w:t xml:space="preserve">Den norra delen av platsen upplevs som en entré till shopping, restaurang och nöjeskvarteren, och blir därför en naturlig plats att lämna sitt mikromobilitetsfordon på. Längs Kungsgatan och Kaserntorget finns det bilparkeringsplatser och lastzoner att </w:t>
      </w:r>
      <w:r w:rsidR="00EC4935">
        <w:rPr>
          <w:lang w:eastAsia="sv-SE"/>
        </w:rPr>
        <w:t>omvandla till parkering för mikromobilitet</w:t>
      </w:r>
      <w:r>
        <w:rPr>
          <w:lang w:eastAsia="sv-SE"/>
        </w:rPr>
        <w:t xml:space="preserve">. </w:t>
      </w:r>
      <w:r w:rsidRPr="002E224A">
        <w:rPr>
          <w:lang w:eastAsia="sv-SE"/>
        </w:rPr>
        <w:t>Företrädesvis gör</w:t>
      </w:r>
      <w:r>
        <w:rPr>
          <w:lang w:eastAsia="sv-SE"/>
        </w:rPr>
        <w:t>s</w:t>
      </w:r>
      <w:r w:rsidRPr="002E224A">
        <w:rPr>
          <w:lang w:eastAsia="sv-SE"/>
        </w:rPr>
        <w:t xml:space="preserve"> parkeringsytor för mikromobilitet på båda </w:t>
      </w:r>
      <w:r w:rsidRPr="002E224A">
        <w:rPr>
          <w:lang w:eastAsia="sv-SE"/>
        </w:rPr>
        <w:lastRenderedPageBreak/>
        <w:t>sidor väg</w:t>
      </w:r>
      <w:r>
        <w:rPr>
          <w:lang w:eastAsia="sv-SE"/>
        </w:rPr>
        <w:t>arna</w:t>
      </w:r>
      <w:r w:rsidRPr="002E224A">
        <w:rPr>
          <w:lang w:eastAsia="sv-SE"/>
        </w:rPr>
        <w:t xml:space="preserve"> så att </w:t>
      </w:r>
      <w:r>
        <w:rPr>
          <w:lang w:eastAsia="sv-SE"/>
        </w:rPr>
        <w:t xml:space="preserve">användare </w:t>
      </w:r>
      <w:r w:rsidRPr="002E224A">
        <w:rPr>
          <w:lang w:eastAsia="sv-SE"/>
        </w:rPr>
        <w:t>slipper svänga över det andra körfältet för att parkera.</w:t>
      </w:r>
      <w:r w:rsidRPr="00C46542">
        <w:rPr>
          <w:lang w:eastAsia="sv-SE"/>
        </w:rPr>
        <w:t xml:space="preserve"> </w:t>
      </w:r>
      <w:r>
        <w:rPr>
          <w:lang w:eastAsia="sv-SE"/>
        </w:rPr>
        <w:t>Trottoarer och andra ytor runt detta område är begränsade i storlek</w:t>
      </w:r>
      <w:r w:rsidR="006200EB">
        <w:rPr>
          <w:lang w:eastAsia="sv-SE"/>
        </w:rPr>
        <w:t xml:space="preserve"> och rymmer inte parkering för delad mikromobilitet</w:t>
      </w:r>
      <w:r>
        <w:rPr>
          <w:lang w:eastAsia="sv-SE"/>
        </w:rPr>
        <w:t>.</w:t>
      </w:r>
      <w:r w:rsidRPr="002E224A">
        <w:rPr>
          <w:lang w:eastAsia="sv-SE"/>
        </w:rPr>
        <w:t xml:space="preserve"> </w:t>
      </w:r>
      <w:r w:rsidR="006200EB">
        <w:rPr>
          <w:lang w:eastAsia="sv-SE"/>
        </w:rPr>
        <w:t>En placering</w:t>
      </w:r>
      <w:r>
        <w:rPr>
          <w:lang w:eastAsia="sv-SE"/>
        </w:rPr>
        <w:t xml:space="preserve"> nära korsningar och Styr &amp; Ställ rekommenderas</w:t>
      </w:r>
      <w:r w:rsidR="006200EB">
        <w:rPr>
          <w:lang w:eastAsia="sv-SE"/>
        </w:rPr>
        <w:t>.</w:t>
      </w:r>
    </w:p>
    <w:p w14:paraId="53269F76" w14:textId="77777777" w:rsidR="00C9799D" w:rsidRPr="00FC620D" w:rsidRDefault="00C9799D" w:rsidP="00FC620D">
      <w:pPr>
        <w:pStyle w:val="Rubrik3"/>
        <w:rPr>
          <w:rStyle w:val="Starkbetoning"/>
          <w:b w:val="0"/>
          <w:bCs w:val="0"/>
          <w:i w:val="0"/>
          <w:iCs w:val="0"/>
          <w:color w:val="0D0D0D" w:themeColor="text1" w:themeTint="F2"/>
        </w:rPr>
      </w:pPr>
      <w:bookmarkStart w:id="31" w:name="_Toc134518936"/>
      <w:r w:rsidRPr="00FC620D">
        <w:rPr>
          <w:rStyle w:val="Starkbetoning"/>
          <w:b w:val="0"/>
          <w:bCs w:val="0"/>
          <w:i w:val="0"/>
          <w:iCs w:val="0"/>
          <w:color w:val="0D0D0D" w:themeColor="text1" w:themeTint="F2"/>
        </w:rPr>
        <w:t>Stenpiren</w:t>
      </w:r>
      <w:bookmarkEnd w:id="31"/>
      <w:r w:rsidRPr="00FC620D">
        <w:rPr>
          <w:rStyle w:val="Starkbetoning"/>
          <w:b w:val="0"/>
          <w:bCs w:val="0"/>
          <w:i w:val="0"/>
          <w:iCs w:val="0"/>
          <w:color w:val="0D0D0D" w:themeColor="text1" w:themeTint="F2"/>
        </w:rPr>
        <w:t xml:space="preserve"> </w:t>
      </w:r>
    </w:p>
    <w:p w14:paraId="0BC063E9" w14:textId="1EDB103A" w:rsidR="00C9799D" w:rsidRDefault="00C9799D" w:rsidP="00C9799D">
      <w:pPr>
        <w:rPr>
          <w:lang w:eastAsia="sv-SE"/>
        </w:rPr>
      </w:pPr>
      <w:r>
        <w:rPr>
          <w:lang w:eastAsia="sv-SE"/>
        </w:rPr>
        <w:t xml:space="preserve">Resecentrum vid Stenpiren är en relativt stor målpunkt Inom Vallgraven. Cykelparkeringarna på platsen är ofta välanvända, och data över mikromobilitetsresor vittnar om att det är populärt att både starta och avsluta sin resa här. </w:t>
      </w:r>
    </w:p>
    <w:p w14:paraId="6EC5A6A7" w14:textId="4A3CF54D" w:rsidR="00C9799D" w:rsidRDefault="00C9799D" w:rsidP="00C9799D">
      <w:pPr>
        <w:rPr>
          <w:lang w:eastAsia="sv-SE"/>
        </w:rPr>
      </w:pPr>
      <w:r>
        <w:rPr>
          <w:lang w:eastAsia="sv-SE"/>
        </w:rPr>
        <w:t xml:space="preserve">I dagsläget finns två </w:t>
      </w:r>
      <w:r w:rsidR="006200EB">
        <w:rPr>
          <w:lang w:eastAsia="sv-SE"/>
        </w:rPr>
        <w:t>tillfälliga</w:t>
      </w:r>
      <w:r>
        <w:rPr>
          <w:lang w:eastAsia="sv-SE"/>
        </w:rPr>
        <w:t xml:space="preserve"> parkeringar för elsparkcyklar vid Stenpiren, den ena strax norr om cykelställen i Stenpirens sydöstra hörn och den andra utanför den östra entrén till resecentrumet. Slutsatser från platsbesök och information </w:t>
      </w:r>
      <w:r w:rsidR="00991AD2">
        <w:rPr>
          <w:lang w:eastAsia="sv-SE"/>
        </w:rPr>
        <w:t>stadens digitala verktyg</w:t>
      </w:r>
      <w:r>
        <w:rPr>
          <w:lang w:eastAsia="sv-SE"/>
        </w:rPr>
        <w:t xml:space="preserve"> är att dessa är välplacerade och används korrekt, och de föreslås därför vara kvar men utformas i enlighet med det nya konceptet. En ny placering föreslås läng</w:t>
      </w:r>
      <w:r w:rsidR="006200EB">
        <w:rPr>
          <w:lang w:eastAsia="sv-SE"/>
        </w:rPr>
        <w:t>re söderut</w:t>
      </w:r>
      <w:r>
        <w:rPr>
          <w:lang w:eastAsia="sv-SE"/>
        </w:rPr>
        <w:t>. En ny placering föreslås även vid Skeppsbroplatsen, precis utanför hotellet. Både vid platsbesök och via data</w:t>
      </w:r>
      <w:r w:rsidR="006200EB">
        <w:rPr>
          <w:lang w:eastAsia="sv-SE"/>
        </w:rPr>
        <w:t xml:space="preserve">analys </w:t>
      </w:r>
      <w:r>
        <w:rPr>
          <w:lang w:eastAsia="sv-SE"/>
        </w:rPr>
        <w:t xml:space="preserve">står det klar att detta är en plats som i dagsläget används frekvent av företagen för uppställning av elsparkcyklar, och det blir därför </w:t>
      </w:r>
      <w:r w:rsidR="00C94F3F">
        <w:rPr>
          <w:lang w:eastAsia="sv-SE"/>
        </w:rPr>
        <w:t>viktigt</w:t>
      </w:r>
      <w:r>
        <w:rPr>
          <w:lang w:eastAsia="sv-SE"/>
        </w:rPr>
        <w:t xml:space="preserve"> att ha en ordnad parkering här.</w:t>
      </w:r>
    </w:p>
    <w:p w14:paraId="3907625A" w14:textId="3F60C0C9" w:rsidR="00C9799D" w:rsidRPr="00FC620D" w:rsidRDefault="00C9799D" w:rsidP="00FC620D">
      <w:pPr>
        <w:pStyle w:val="Rubrik3"/>
        <w:rPr>
          <w:rStyle w:val="Starkbetoning"/>
          <w:b w:val="0"/>
          <w:bCs w:val="0"/>
          <w:i w:val="0"/>
          <w:iCs w:val="0"/>
          <w:color w:val="0D0D0D" w:themeColor="text1" w:themeTint="F2"/>
        </w:rPr>
      </w:pPr>
      <w:r w:rsidRPr="00FC620D">
        <w:t xml:space="preserve"> </w:t>
      </w:r>
      <w:bookmarkStart w:id="32" w:name="_Toc134518937"/>
      <w:r w:rsidRPr="00FC620D">
        <w:rPr>
          <w:rStyle w:val="Starkbetoning"/>
          <w:b w:val="0"/>
          <w:bCs w:val="0"/>
          <w:i w:val="0"/>
          <w:iCs w:val="0"/>
          <w:color w:val="0D0D0D" w:themeColor="text1" w:themeTint="F2"/>
        </w:rPr>
        <w:t>Drottningtorget</w:t>
      </w:r>
      <w:bookmarkEnd w:id="32"/>
    </w:p>
    <w:p w14:paraId="6B54EECF" w14:textId="0166D6EE" w:rsidR="00C9799D" w:rsidRDefault="00C9799D" w:rsidP="00C9799D">
      <w:pPr>
        <w:rPr>
          <w:lang w:eastAsia="sv-SE"/>
        </w:rPr>
      </w:pPr>
      <w:r>
        <w:rPr>
          <w:lang w:eastAsia="sv-SE"/>
        </w:rPr>
        <w:t xml:space="preserve">På Drottningtorget observerades under platsbesöket tre platser </w:t>
      </w:r>
      <w:r w:rsidR="00704659">
        <w:rPr>
          <w:lang w:eastAsia="sv-SE"/>
        </w:rPr>
        <w:t>med</w:t>
      </w:r>
      <w:r>
        <w:rPr>
          <w:lang w:eastAsia="sv-SE"/>
        </w:rPr>
        <w:t xml:space="preserve"> behov av parkering för mikromobilitet; vid cykelställen utanför Hotell Eggers</w:t>
      </w:r>
      <w:r w:rsidR="00521AE6">
        <w:rPr>
          <w:lang w:eastAsia="sv-SE"/>
        </w:rPr>
        <w:t>,</w:t>
      </w:r>
      <w:r>
        <w:rPr>
          <w:lang w:eastAsia="sv-SE"/>
        </w:rPr>
        <w:t xml:space="preserve"> där det även finns Styr &amp; Ställ, i Drottningtorgets nordöstra hörn vid övergångsstället till centralstationen, samt i Drottningtorgets sydöstra hörn. Även data visar tydligt att dessa tre platser är populärast både för att starta och avsluta åktur. Bland dessa tre är sydöstra hörnet populärast för att avsluta resan, och cykelställen utanför Hotell Eggers populärast för att starta resan (som en följd av att företagen distribuerar elsparkcyklarna dit). </w:t>
      </w:r>
    </w:p>
    <w:p w14:paraId="345A6C6B" w14:textId="452DB591" w:rsidR="00C9799D" w:rsidRDefault="00C9799D" w:rsidP="00C9799D">
      <w:pPr>
        <w:rPr>
          <w:lang w:eastAsia="sv-SE"/>
        </w:rPr>
      </w:pPr>
      <w:r>
        <w:rPr>
          <w:lang w:eastAsia="sv-SE"/>
        </w:rPr>
        <w:t xml:space="preserve">På platserna i nordöstra och sydöstra hörnen finns det i dagsläget </w:t>
      </w:r>
      <w:r w:rsidR="00C94F3F">
        <w:rPr>
          <w:lang w:eastAsia="sv-SE"/>
        </w:rPr>
        <w:t xml:space="preserve">tillfälliga </w:t>
      </w:r>
      <w:r>
        <w:rPr>
          <w:lang w:eastAsia="sv-SE"/>
        </w:rPr>
        <w:t xml:space="preserve">ytor avsedda för att placera elsparkcyklar. Dessa anses vara i ett lämpligt läge och </w:t>
      </w:r>
      <w:r w:rsidR="00521AE6">
        <w:rPr>
          <w:lang w:eastAsia="sv-SE"/>
        </w:rPr>
        <w:t>bör</w:t>
      </w:r>
      <w:r>
        <w:rPr>
          <w:lang w:eastAsia="sv-SE"/>
        </w:rPr>
        <w:t xml:space="preserve"> därför göras permanenta. Under platsbesöket blev det tydligt att den nordöstra parkeringen syntes dåligt på långt håll, och behöver därför tydliggöras. </w:t>
      </w:r>
    </w:p>
    <w:p w14:paraId="0BFE0A09" w14:textId="2F205C9A" w:rsidR="00C9799D" w:rsidRPr="00F36E81" w:rsidRDefault="00C9799D" w:rsidP="00C9799D">
      <w:pPr>
        <w:rPr>
          <w:lang w:eastAsia="sv-SE"/>
        </w:rPr>
      </w:pPr>
      <w:r w:rsidRPr="009C40FA">
        <w:rPr>
          <w:lang w:eastAsia="sv-SE"/>
        </w:rPr>
        <w:t>Vid Styr &amp; Ställ/cykelparkeringarna utanför Hotell Eggers finns det ingen självklar lämplig plats. Förslaget som redovisas nedan innebär att det östra cykelstället (närmst entrén till stationen) ersätts med en</w:t>
      </w:r>
      <w:r>
        <w:rPr>
          <w:lang w:eastAsia="sv-SE"/>
        </w:rPr>
        <w:t xml:space="preserve"> parkering </w:t>
      </w:r>
      <w:r w:rsidR="00C94F3F">
        <w:rPr>
          <w:lang w:eastAsia="sv-SE"/>
        </w:rPr>
        <w:t>för</w:t>
      </w:r>
      <w:r>
        <w:rPr>
          <w:lang w:eastAsia="sv-SE"/>
        </w:rPr>
        <w:t xml:space="preserve"> mikromobilitetsfordon enligt konceptet. Det västra cykelstället (närmst entrén till hotellet) förlängs norrut på dagens korttidsparkering som hör till hotellet. </w:t>
      </w:r>
    </w:p>
    <w:p w14:paraId="1AC6BD64" w14:textId="34B9ABB4" w:rsidR="00C9799D" w:rsidRPr="00494DC4" w:rsidRDefault="00C9799D" w:rsidP="00C9799D">
      <w:pPr>
        <w:rPr>
          <w:rStyle w:val="Starkbetoning"/>
          <w:b w:val="0"/>
          <w:bCs w:val="0"/>
          <w:i w:val="0"/>
          <w:iCs w:val="0"/>
          <w:lang w:eastAsia="sv-SE"/>
        </w:rPr>
      </w:pPr>
      <w:r>
        <w:rPr>
          <w:lang w:eastAsia="sv-SE"/>
        </w:rPr>
        <w:t>Ytterligare e</w:t>
      </w:r>
      <w:r w:rsidR="00494DC4">
        <w:rPr>
          <w:lang w:eastAsia="sv-SE"/>
        </w:rPr>
        <w:t>n notering ä</w:t>
      </w:r>
      <w:r>
        <w:rPr>
          <w:lang w:eastAsia="sv-SE"/>
        </w:rPr>
        <w:t xml:space="preserve">r att utformningen på Drottningtorget behöver skilja sig från cykelparkeringarna </w:t>
      </w:r>
      <w:r w:rsidR="009B4F7C">
        <w:rPr>
          <w:lang w:eastAsia="sv-SE"/>
        </w:rPr>
        <w:t>för att</w:t>
      </w:r>
      <w:r>
        <w:rPr>
          <w:lang w:eastAsia="sv-SE"/>
        </w:rPr>
        <w:t xml:space="preserve"> inte uppmuntra till långtidsparkering av privatägd cykel. </w:t>
      </w:r>
    </w:p>
    <w:p w14:paraId="555C6D8F" w14:textId="77777777" w:rsidR="00C9799D" w:rsidRPr="00FC620D" w:rsidRDefault="00C9799D" w:rsidP="00FC620D">
      <w:pPr>
        <w:pStyle w:val="Rubrik3"/>
        <w:rPr>
          <w:rStyle w:val="Starkbetoning"/>
          <w:b w:val="0"/>
          <w:bCs w:val="0"/>
          <w:i w:val="0"/>
          <w:iCs w:val="0"/>
          <w:color w:val="0D0D0D" w:themeColor="text1" w:themeTint="F2"/>
        </w:rPr>
      </w:pPr>
      <w:bookmarkStart w:id="33" w:name="_Toc134518938"/>
      <w:r w:rsidRPr="00FC620D">
        <w:rPr>
          <w:rStyle w:val="Starkbetoning"/>
          <w:b w:val="0"/>
          <w:bCs w:val="0"/>
          <w:i w:val="0"/>
          <w:iCs w:val="0"/>
          <w:color w:val="0D0D0D" w:themeColor="text1" w:themeTint="F2"/>
        </w:rPr>
        <w:lastRenderedPageBreak/>
        <w:t>Esperantoplatsen</w:t>
      </w:r>
      <w:bookmarkEnd w:id="33"/>
    </w:p>
    <w:p w14:paraId="55E3E4AF" w14:textId="40BB5060" w:rsidR="00C9799D" w:rsidRDefault="00C9799D" w:rsidP="00C9799D">
      <w:pPr>
        <w:rPr>
          <w:lang w:eastAsia="sv-SE"/>
        </w:rPr>
      </w:pPr>
      <w:r>
        <w:rPr>
          <w:lang w:eastAsia="sv-SE"/>
        </w:rPr>
        <w:t xml:space="preserve">Esperantoplatsen är dels en målpunkt i sig med uteserveringar, skateboardytor med mera, </w:t>
      </w:r>
      <w:r w:rsidR="007F398B">
        <w:rPr>
          <w:lang w:eastAsia="sv-SE"/>
        </w:rPr>
        <w:t>dels</w:t>
      </w:r>
      <w:r>
        <w:rPr>
          <w:lang w:eastAsia="sv-SE"/>
        </w:rPr>
        <w:t xml:space="preserve"> en entré till inner</w:t>
      </w:r>
      <w:r w:rsidR="00494DC4">
        <w:rPr>
          <w:lang w:eastAsia="sv-SE"/>
        </w:rPr>
        <w:t>staden</w:t>
      </w:r>
      <w:r>
        <w:rPr>
          <w:lang w:eastAsia="sv-SE"/>
        </w:rPr>
        <w:t xml:space="preserve"> eftersom den ligger i direkt anslutning till en av broarna för att ta sig över Vallgraven. Vid platsen finns det även en Styr &amp; Ställ</w:t>
      </w:r>
      <w:r w:rsidR="00521AE6">
        <w:rPr>
          <w:lang w:eastAsia="sv-SE"/>
        </w:rPr>
        <w:t>-</w:t>
      </w:r>
      <w:r>
        <w:rPr>
          <w:lang w:eastAsia="sv-SE"/>
        </w:rPr>
        <w:t xml:space="preserve">station. Data visar att användare föredrar att avsluta sin åktur på ytan mitt emellan uteserveringar och caféer, där det idag finns cykelställ.  </w:t>
      </w:r>
    </w:p>
    <w:p w14:paraId="753CBA16" w14:textId="395AD203" w:rsidR="00C9799D" w:rsidRDefault="00C9799D" w:rsidP="00C9799D">
      <w:pPr>
        <w:rPr>
          <w:lang w:eastAsia="sv-SE"/>
        </w:rPr>
      </w:pPr>
      <w:r>
        <w:rPr>
          <w:lang w:eastAsia="sv-SE"/>
        </w:rPr>
        <w:t xml:space="preserve">En placering föreslås ligga i norra hörnet av Esperantoplatsen, vid Kungsgatans hörn. Detta är en synlig placering och en punkt där många rör sig. En placering föreslås vara direkt vid entrén till Esperantoplatsen från söder. Även denna är synlig och är placerad </w:t>
      </w:r>
      <w:r w:rsidR="007F184E">
        <w:rPr>
          <w:lang w:eastAsia="sv-SE"/>
        </w:rPr>
        <w:t>på platser</w:t>
      </w:r>
      <w:r>
        <w:rPr>
          <w:lang w:eastAsia="sv-SE"/>
        </w:rPr>
        <w:t xml:space="preserve"> där användare väljer att lämna elsparkcyklar idag. Ytterligare en placering föreslås längs muren i mitten av Esperantoplatsen. Befintlig cykelparkering behålls.</w:t>
      </w:r>
    </w:p>
    <w:p w14:paraId="4A6AA828" w14:textId="77777777" w:rsidR="00C9799D" w:rsidRPr="00FC620D" w:rsidRDefault="00C9799D" w:rsidP="00FC620D">
      <w:pPr>
        <w:pStyle w:val="Rubrik3"/>
        <w:rPr>
          <w:rStyle w:val="Starkbetoning"/>
          <w:b w:val="0"/>
          <w:bCs w:val="0"/>
          <w:i w:val="0"/>
          <w:iCs w:val="0"/>
          <w:color w:val="0D0D0D" w:themeColor="text1" w:themeTint="F2"/>
        </w:rPr>
      </w:pPr>
      <w:bookmarkStart w:id="34" w:name="_Toc134518939"/>
      <w:r w:rsidRPr="00FC620D">
        <w:rPr>
          <w:rStyle w:val="Starkbetoning"/>
          <w:b w:val="0"/>
          <w:bCs w:val="0"/>
          <w:i w:val="0"/>
          <w:iCs w:val="0"/>
          <w:color w:val="0D0D0D" w:themeColor="text1" w:themeTint="F2"/>
        </w:rPr>
        <w:t>Korsningen Södra Hamngatan/Korsgatan</w:t>
      </w:r>
      <w:bookmarkEnd w:id="34"/>
    </w:p>
    <w:p w14:paraId="20E46713" w14:textId="6EE1F3D0" w:rsidR="00C9799D" w:rsidRDefault="00494DC4" w:rsidP="008C71CD">
      <w:pPr>
        <w:rPr>
          <w:rStyle w:val="Starkbetoning"/>
          <w:color w:val="FF0000"/>
          <w:lang w:eastAsia="sv-SE"/>
        </w:rPr>
      </w:pPr>
      <w:r>
        <w:rPr>
          <w:lang w:eastAsia="sv-SE"/>
        </w:rPr>
        <w:t xml:space="preserve">Med ett parkeringsförbud </w:t>
      </w:r>
      <w:r w:rsidR="00C9799D">
        <w:rPr>
          <w:lang w:eastAsia="sv-SE"/>
        </w:rPr>
        <w:t>finns det ett behov att parkera precis i anslutning till</w:t>
      </w:r>
      <w:r w:rsidR="0012701F">
        <w:rPr>
          <w:lang w:eastAsia="sv-SE"/>
        </w:rPr>
        <w:t xml:space="preserve"> gångfartsområdet och tyska bron.</w:t>
      </w:r>
      <w:r w:rsidR="00C9799D">
        <w:rPr>
          <w:lang w:eastAsia="sv-SE"/>
        </w:rPr>
        <w:t xml:space="preserve"> På platsen går det att ta två personbilsparkeringar i anspråk, en på var sida av korsningen. Placeringen föreslås i gatunivå invid befintliga cykelställ.</w:t>
      </w:r>
    </w:p>
    <w:p w14:paraId="7553175F" w14:textId="20378F1C" w:rsidR="00C9799D" w:rsidRPr="00FC620D" w:rsidRDefault="00C9799D" w:rsidP="00FC620D">
      <w:pPr>
        <w:pStyle w:val="Rubrik3"/>
        <w:rPr>
          <w:rStyle w:val="Starkbetoning"/>
          <w:b w:val="0"/>
          <w:bCs w:val="0"/>
          <w:i w:val="0"/>
          <w:iCs w:val="0"/>
          <w:color w:val="0D0D0D" w:themeColor="text1" w:themeTint="F2"/>
        </w:rPr>
      </w:pPr>
      <w:bookmarkStart w:id="35" w:name="_Toc134518940"/>
      <w:r w:rsidRPr="00FC620D">
        <w:rPr>
          <w:rStyle w:val="Starkbetoning"/>
          <w:b w:val="0"/>
          <w:bCs w:val="0"/>
          <w:i w:val="0"/>
          <w:iCs w:val="0"/>
          <w:color w:val="0D0D0D" w:themeColor="text1" w:themeTint="F2"/>
        </w:rPr>
        <w:t>Vasabron</w:t>
      </w:r>
      <w:r w:rsidR="0012701F" w:rsidRPr="00FC620D">
        <w:rPr>
          <w:rStyle w:val="Starkbetoning"/>
          <w:b w:val="0"/>
          <w:bCs w:val="0"/>
          <w:i w:val="0"/>
          <w:iCs w:val="0"/>
          <w:color w:val="0D0D0D" w:themeColor="text1" w:themeTint="F2"/>
        </w:rPr>
        <w:t>/Grönsakstorget</w:t>
      </w:r>
      <w:bookmarkEnd w:id="35"/>
    </w:p>
    <w:p w14:paraId="0FB47EB1" w14:textId="4FC9A311" w:rsidR="00C9799D" w:rsidRPr="007E327B" w:rsidRDefault="00C9799D" w:rsidP="00C9799D">
      <w:pPr>
        <w:rPr>
          <w:rStyle w:val="Starkbetoning"/>
          <w:b w:val="0"/>
          <w:bCs w:val="0"/>
          <w:i w:val="0"/>
          <w:iCs w:val="0"/>
          <w:lang w:eastAsia="sv-SE"/>
        </w:rPr>
      </w:pPr>
      <w:r w:rsidRPr="008918F2">
        <w:rPr>
          <w:rStyle w:val="Starkbetoning"/>
          <w:b w:val="0"/>
          <w:i w:val="0"/>
          <w:lang w:eastAsia="sv-SE"/>
        </w:rPr>
        <w:t>Där Vasabron övergår i Grönsakstorget finns det behov av en parkeringsplats för mikromobilitet</w:t>
      </w:r>
      <w:r w:rsidR="0012701F">
        <w:rPr>
          <w:rStyle w:val="Starkbetoning"/>
          <w:b w:val="0"/>
          <w:i w:val="0"/>
          <w:lang w:eastAsia="sv-SE"/>
        </w:rPr>
        <w:t xml:space="preserve">. </w:t>
      </w:r>
      <w:r w:rsidRPr="008918F2">
        <w:rPr>
          <w:rStyle w:val="Starkbetoning"/>
          <w:b w:val="0"/>
          <w:i w:val="0"/>
          <w:lang w:eastAsia="sv-SE"/>
        </w:rPr>
        <w:t>Behovet av att lämna si</w:t>
      </w:r>
      <w:r w:rsidR="001E2858">
        <w:rPr>
          <w:rStyle w:val="Starkbetoning"/>
          <w:b w:val="0"/>
          <w:i w:val="0"/>
          <w:lang w:eastAsia="sv-SE"/>
        </w:rPr>
        <w:t>tt</w:t>
      </w:r>
      <w:r w:rsidRPr="008918F2">
        <w:rPr>
          <w:rStyle w:val="Starkbetoning"/>
          <w:b w:val="0"/>
          <w:i w:val="0"/>
          <w:lang w:eastAsia="sv-SE"/>
        </w:rPr>
        <w:t xml:space="preserve"> </w:t>
      </w:r>
      <w:r>
        <w:rPr>
          <w:rStyle w:val="Starkbetoning"/>
          <w:b w:val="0"/>
          <w:i w:val="0"/>
          <w:lang w:eastAsia="sv-SE"/>
        </w:rPr>
        <w:t>mikromobilitetsfordon</w:t>
      </w:r>
      <w:r w:rsidRPr="008918F2">
        <w:rPr>
          <w:rStyle w:val="Starkbetoning"/>
          <w:b w:val="0"/>
          <w:i w:val="0"/>
          <w:lang w:eastAsia="sv-SE"/>
        </w:rPr>
        <w:t xml:space="preserve"> kommer därför vara stort. Vid ombyggnation av den stora bilparkeringen på Grönsakstorget bör man arbeta för att få till en mikromobilitetsparkering av god kvalitet i dess sydvästra hörn. </w:t>
      </w:r>
      <w:r w:rsidR="0012701F">
        <w:rPr>
          <w:rStyle w:val="Starkbetoning"/>
          <w:b w:val="0"/>
          <w:i w:val="0"/>
          <w:lang w:eastAsia="sv-SE"/>
        </w:rPr>
        <w:t xml:space="preserve">Det behövs </w:t>
      </w:r>
      <w:r w:rsidR="007D46D9">
        <w:rPr>
          <w:rStyle w:val="Starkbetoning"/>
          <w:b w:val="0"/>
          <w:i w:val="0"/>
          <w:lang w:eastAsia="sv-SE"/>
        </w:rPr>
        <w:t>också</w:t>
      </w:r>
      <w:r w:rsidR="0012701F">
        <w:rPr>
          <w:rStyle w:val="Starkbetoning"/>
          <w:b w:val="0"/>
          <w:i w:val="0"/>
          <w:lang w:eastAsia="sv-SE"/>
        </w:rPr>
        <w:t xml:space="preserve"> </w:t>
      </w:r>
      <w:r w:rsidRPr="008918F2">
        <w:rPr>
          <w:rStyle w:val="Starkbetoning"/>
          <w:b w:val="0"/>
          <w:i w:val="0"/>
          <w:lang w:eastAsia="sv-SE"/>
        </w:rPr>
        <w:t>en mikromobilitetsparkering där Sahlgrensgatan ansluter till Vasabron. Denna yta är i dagsläget en bilparkeringsplats</w:t>
      </w:r>
      <w:r w:rsidR="0012701F">
        <w:rPr>
          <w:rStyle w:val="Starkbetoning"/>
          <w:b w:val="0"/>
          <w:i w:val="0"/>
          <w:lang w:eastAsia="sv-SE"/>
        </w:rPr>
        <w:t>.</w:t>
      </w:r>
      <w:r w:rsidRPr="008918F2">
        <w:rPr>
          <w:rStyle w:val="Starkbetoning"/>
          <w:b w:val="0"/>
          <w:i w:val="0"/>
          <w:lang w:eastAsia="sv-SE"/>
        </w:rPr>
        <w:t xml:space="preserve"> </w:t>
      </w:r>
    </w:p>
    <w:p w14:paraId="2D8E5A31" w14:textId="77777777" w:rsidR="00C9799D" w:rsidRDefault="00C9799D" w:rsidP="00A341A0">
      <w:pPr>
        <w:pStyle w:val="Rubrik3"/>
        <w:rPr>
          <w:rStyle w:val="Starkbetoning"/>
        </w:rPr>
      </w:pPr>
      <w:bookmarkStart w:id="36" w:name="_Toc134518941"/>
      <w:r w:rsidRPr="00A341A0">
        <w:rPr>
          <w:rStyle w:val="Starkbetoning"/>
          <w:b w:val="0"/>
          <w:bCs w:val="0"/>
          <w:i w:val="0"/>
          <w:iCs w:val="0"/>
          <w:color w:val="0D0D0D" w:themeColor="text1" w:themeTint="F2"/>
        </w:rPr>
        <w:t>Korsningen</w:t>
      </w:r>
      <w:r w:rsidRPr="00637010">
        <w:rPr>
          <w:rStyle w:val="Starkbetoning"/>
        </w:rPr>
        <w:t xml:space="preserve"> </w:t>
      </w:r>
      <w:r w:rsidRPr="00A341A0">
        <w:rPr>
          <w:rStyle w:val="Starkbetoning"/>
          <w:b w:val="0"/>
          <w:bCs w:val="0"/>
          <w:i w:val="0"/>
          <w:iCs w:val="0"/>
          <w:color w:val="0D0D0D" w:themeColor="text1" w:themeTint="F2"/>
        </w:rPr>
        <w:t>Kungsgatan</w:t>
      </w:r>
      <w:r w:rsidRPr="00637010">
        <w:rPr>
          <w:rStyle w:val="Starkbetoning"/>
        </w:rPr>
        <w:t>/</w:t>
      </w:r>
      <w:r w:rsidRPr="00A341A0">
        <w:rPr>
          <w:rStyle w:val="Starkbetoning"/>
          <w:b w:val="0"/>
          <w:bCs w:val="0"/>
          <w:i w:val="0"/>
          <w:iCs w:val="0"/>
          <w:color w:val="0D0D0D" w:themeColor="text1" w:themeTint="F2"/>
        </w:rPr>
        <w:t>Magasinsgatan</w:t>
      </w:r>
      <w:bookmarkEnd w:id="36"/>
    </w:p>
    <w:p w14:paraId="4926D840" w14:textId="0E42AC67" w:rsidR="00C9799D" w:rsidRDefault="00C9799D" w:rsidP="00C9799D">
      <w:pPr>
        <w:rPr>
          <w:rStyle w:val="Starkbetoning"/>
          <w:b w:val="0"/>
          <w:bCs w:val="0"/>
          <w:i w:val="0"/>
          <w:iCs w:val="0"/>
        </w:rPr>
      </w:pPr>
      <w:r w:rsidRPr="008918F2">
        <w:rPr>
          <w:rStyle w:val="Starkbetoning"/>
          <w:b w:val="0"/>
          <w:i w:val="0"/>
        </w:rPr>
        <w:t xml:space="preserve">Vid denna korsning är det idag populärt att avsluta sin åktur, enligt både data och observationer under platsbesök. </w:t>
      </w:r>
    </w:p>
    <w:p w14:paraId="7242EFE8" w14:textId="08875AD9" w:rsidR="00C9799D" w:rsidRDefault="00C9799D" w:rsidP="00C9799D">
      <w:pPr>
        <w:rPr>
          <w:rStyle w:val="Starkbetoning"/>
          <w:b w:val="0"/>
          <w:i w:val="0"/>
        </w:rPr>
      </w:pPr>
      <w:r w:rsidRPr="008918F2">
        <w:rPr>
          <w:rStyle w:val="Starkbetoning"/>
          <w:b w:val="0"/>
          <w:i w:val="0"/>
        </w:rPr>
        <w:t>Platsen är trång och det finns inte mycket yta som inte redan används till något. Befintliga cykelställ är av två olika sorter, och en tredje utformning skulle kunna bidra till ett rörigt intryck. På korsningens norra sida föreslås därför att alla mikromobilitetsfordon får använda befintligt cykelställ. En möjlig plats för ordad parkering i detta område finns dock strax söder om korsninge</w:t>
      </w:r>
      <w:r w:rsidR="007D29EB">
        <w:rPr>
          <w:rStyle w:val="Starkbetoning"/>
          <w:b w:val="0"/>
          <w:i w:val="0"/>
        </w:rPr>
        <w:t xml:space="preserve">n. </w:t>
      </w:r>
      <w:r w:rsidRPr="008918F2">
        <w:rPr>
          <w:rStyle w:val="Starkbetoning"/>
          <w:b w:val="0"/>
          <w:i w:val="0"/>
        </w:rPr>
        <w:t>Nackdelen med denna plats är att den tar en yta från gaturummet som i dagsläget är till för fotgängare. Samtidigt kan detta motiveras med att elsparkcyklarna annars tar upp hela cykelstället eller står fritt i gatan, vilket inte är önskvärt på denna rätt trånga plats.</w:t>
      </w:r>
      <w:r>
        <w:rPr>
          <w:rStyle w:val="Starkbetoning"/>
        </w:rPr>
        <w:t xml:space="preserve"> </w:t>
      </w:r>
    </w:p>
    <w:p w14:paraId="1C259C01" w14:textId="77777777" w:rsidR="00C9799D" w:rsidRPr="00A341A0" w:rsidRDefault="00C9799D" w:rsidP="00A341A0">
      <w:pPr>
        <w:pStyle w:val="Rubrik3"/>
      </w:pPr>
      <w:bookmarkStart w:id="37" w:name="_Toc134518942"/>
      <w:r w:rsidRPr="00A341A0">
        <w:rPr>
          <w:rStyle w:val="Starkbetoning"/>
          <w:b w:val="0"/>
          <w:bCs w:val="0"/>
          <w:i w:val="0"/>
          <w:iCs w:val="0"/>
          <w:color w:val="0D0D0D" w:themeColor="text1" w:themeTint="F2"/>
        </w:rPr>
        <w:lastRenderedPageBreak/>
        <w:t>Hotellplatsen &amp; Slussplatsen</w:t>
      </w:r>
      <w:bookmarkEnd w:id="37"/>
      <w:r w:rsidRPr="00A341A0">
        <w:t xml:space="preserve"> </w:t>
      </w:r>
    </w:p>
    <w:p w14:paraId="69DE9606" w14:textId="77777777" w:rsidR="00C9799D" w:rsidRDefault="00C9799D" w:rsidP="00C9799D">
      <w:pPr>
        <w:rPr>
          <w:lang w:eastAsia="sv-SE"/>
        </w:rPr>
      </w:pPr>
      <w:r>
        <w:rPr>
          <w:lang w:eastAsia="sv-SE"/>
        </w:rPr>
        <w:t xml:space="preserve">Vid både Hotellplatsen och Slussplatsen finns idag gott om cykelparkering. Inga direkta ytor bedöms finnas för att tillskapa ytterligare parkering. Ingen beläggningsundersökning har genomförts, men vid platsbesök noterades att många befintliga platser var lediga. Även sommartid finns kapacitet i de ställ som är på Hotellplatsens västra sida.  </w:t>
      </w:r>
    </w:p>
    <w:p w14:paraId="75D7871B" w14:textId="65D4CC33" w:rsidR="00A341A0" w:rsidRDefault="00A341A0" w:rsidP="00CC5794">
      <w:pPr>
        <w:pStyle w:val="Rubrik3"/>
        <w:numPr>
          <w:ilvl w:val="2"/>
          <w:numId w:val="11"/>
        </w:numPr>
        <w:rPr>
          <w:lang w:eastAsia="sv-SE"/>
        </w:rPr>
      </w:pPr>
      <w:bookmarkStart w:id="38" w:name="_Toc134518943"/>
      <w:r>
        <w:rPr>
          <w:lang w:eastAsia="sv-SE"/>
        </w:rPr>
        <w:t>Otterhällan</w:t>
      </w:r>
      <w:r w:rsidR="00CC5794">
        <w:rPr>
          <w:lang w:eastAsia="sv-SE"/>
        </w:rPr>
        <w:t>,</w:t>
      </w:r>
      <w:r w:rsidR="00CC5794" w:rsidRPr="00CC5794">
        <w:rPr>
          <w:lang w:eastAsia="sv-SE"/>
        </w:rPr>
        <w:t xml:space="preserve"> </w:t>
      </w:r>
      <w:r w:rsidR="00CC5794">
        <w:rPr>
          <w:lang w:eastAsia="sv-SE"/>
        </w:rPr>
        <w:t>Kungshöjd</w:t>
      </w:r>
      <w:r w:rsidR="0081250B">
        <w:rPr>
          <w:lang w:eastAsia="sv-SE"/>
        </w:rPr>
        <w:t>,</w:t>
      </w:r>
      <w:r w:rsidR="00CC5794">
        <w:rPr>
          <w:lang w:eastAsia="sv-SE"/>
        </w:rPr>
        <w:t xml:space="preserve"> Stora Nygatan</w:t>
      </w:r>
      <w:r w:rsidR="0081250B">
        <w:rPr>
          <w:lang w:eastAsia="sv-SE"/>
        </w:rPr>
        <w:t>, Basargatan, Sahlgrensgatan &amp; Skeppsbron</w:t>
      </w:r>
      <w:bookmarkEnd w:id="38"/>
    </w:p>
    <w:p w14:paraId="0922367C" w14:textId="30E87142" w:rsidR="00C9799D" w:rsidRDefault="00C43347" w:rsidP="009B658C">
      <w:pPr>
        <w:rPr>
          <w:lang w:eastAsia="sv-SE"/>
        </w:rPr>
      </w:pPr>
      <w:r>
        <w:rPr>
          <w:lang w:eastAsia="sv-SE"/>
        </w:rPr>
        <w:t>Dessa ä</w:t>
      </w:r>
      <w:r w:rsidR="00F85C2E">
        <w:rPr>
          <w:lang w:eastAsia="sv-SE"/>
        </w:rPr>
        <w:t>r</w:t>
      </w:r>
      <w:r>
        <w:rPr>
          <w:lang w:eastAsia="sv-SE"/>
        </w:rPr>
        <w:t xml:space="preserve"> i dagsläget</w:t>
      </w:r>
      <w:r w:rsidR="00F85C2E">
        <w:rPr>
          <w:lang w:eastAsia="sv-SE"/>
        </w:rPr>
        <w:t xml:space="preserve"> bristområde</w:t>
      </w:r>
      <w:r w:rsidR="00CC5794">
        <w:rPr>
          <w:lang w:eastAsia="sv-SE"/>
        </w:rPr>
        <w:t>n</w:t>
      </w:r>
      <w:r w:rsidR="00F85C2E">
        <w:rPr>
          <w:lang w:eastAsia="sv-SE"/>
        </w:rPr>
        <w:t xml:space="preserve"> </w:t>
      </w:r>
      <w:r>
        <w:rPr>
          <w:lang w:eastAsia="sv-SE"/>
        </w:rPr>
        <w:t>när det gäller tillgång till</w:t>
      </w:r>
      <w:r w:rsidR="00F85C2E">
        <w:rPr>
          <w:lang w:eastAsia="sv-SE"/>
        </w:rPr>
        <w:t xml:space="preserve"> cykelparkering. I </w:t>
      </w:r>
      <w:r w:rsidR="00CC5794">
        <w:rPr>
          <w:lang w:eastAsia="sv-SE"/>
        </w:rPr>
        <w:t>dessa</w:t>
      </w:r>
      <w:r w:rsidR="00F85C2E">
        <w:rPr>
          <w:lang w:eastAsia="sv-SE"/>
        </w:rPr>
        <w:t xml:space="preserve"> område</w:t>
      </w:r>
      <w:r w:rsidR="00CC5794">
        <w:rPr>
          <w:lang w:eastAsia="sv-SE"/>
        </w:rPr>
        <w:t>n</w:t>
      </w:r>
      <w:r w:rsidR="00F85C2E">
        <w:rPr>
          <w:lang w:eastAsia="sv-SE"/>
        </w:rPr>
        <w:t xml:space="preserve"> kommer ett parkeringsförbud leda till att delad mikromobilitet inte kan användas, </w:t>
      </w:r>
      <w:r w:rsidR="00152BC2">
        <w:rPr>
          <w:lang w:eastAsia="sv-SE"/>
        </w:rPr>
        <w:t xml:space="preserve">vilket skapar </w:t>
      </w:r>
      <w:r w:rsidR="00F85C2E">
        <w:rPr>
          <w:lang w:eastAsia="sv-SE"/>
        </w:rPr>
        <w:t>ett så kallat vitt område</w:t>
      </w:r>
      <w:r w:rsidR="00CC5794">
        <w:rPr>
          <w:lang w:eastAsia="sv-SE"/>
        </w:rPr>
        <w:t xml:space="preserve"> eftersom cykelparkering i stor utsträckning saknas</w:t>
      </w:r>
      <w:r w:rsidR="00F85C2E">
        <w:rPr>
          <w:lang w:eastAsia="sv-SE"/>
        </w:rPr>
        <w:t xml:space="preserve">. Här behöver cykel- och/eller mikromobilitetsparkering byggas ut. </w:t>
      </w:r>
      <w:r w:rsidR="00A4041E">
        <w:rPr>
          <w:lang w:eastAsia="sv-SE"/>
        </w:rPr>
        <w:t>Det kommer undersökas om tillfälliga platser kan markeras ut innan parkeringsförbudet träder i kraft i syfte att mildra konsekvenserna, men även planera</w:t>
      </w:r>
      <w:r w:rsidR="00152BC2">
        <w:rPr>
          <w:lang w:eastAsia="sv-SE"/>
        </w:rPr>
        <w:t>s</w:t>
      </w:r>
      <w:r w:rsidR="00A4041E">
        <w:rPr>
          <w:lang w:eastAsia="sv-SE"/>
        </w:rPr>
        <w:t xml:space="preserve"> för permanent utbyggnad.</w:t>
      </w:r>
    </w:p>
    <w:p w14:paraId="22DAF9A2" w14:textId="77777777" w:rsidR="00BF5537" w:rsidRDefault="00BF5537" w:rsidP="009B658C"/>
    <w:p w14:paraId="679EFB4F" w14:textId="146705BE" w:rsidR="00B65BED" w:rsidRPr="000A3156" w:rsidRDefault="00B65BED" w:rsidP="00DA7827">
      <w:pPr>
        <w:rPr>
          <w:b/>
          <w:bCs/>
        </w:rPr>
        <w:sectPr w:rsidR="00B65BED" w:rsidRPr="000A3156" w:rsidSect="00566FAA">
          <w:headerReference w:type="even" r:id="rId22"/>
          <w:headerReference w:type="default" r:id="rId23"/>
          <w:footerReference w:type="even" r:id="rId24"/>
          <w:footerReference w:type="default" r:id="rId25"/>
          <w:headerReference w:type="first" r:id="rId26"/>
          <w:footerReference w:type="first" r:id="rId27"/>
          <w:pgSz w:w="11906" w:h="16838" w:code="9"/>
          <w:pgMar w:top="1418" w:right="2552" w:bottom="1134" w:left="2268" w:header="737" w:footer="284" w:gutter="0"/>
          <w:cols w:space="708"/>
          <w:titlePg/>
          <w:docGrid w:linePitch="360"/>
        </w:sectPr>
      </w:pPr>
    </w:p>
    <w:p w14:paraId="542AE36A" w14:textId="77777777" w:rsidR="006347E6" w:rsidRDefault="00093CA0">
      <w:r>
        <w:rPr>
          <w:noProof/>
        </w:rPr>
        <w:lastRenderedPageBreak/>
        <mc:AlternateContent>
          <mc:Choice Requires="wps">
            <w:drawing>
              <wp:anchor distT="45720" distB="45720" distL="114300" distR="114300" simplePos="0" relativeHeight="251658241" behindDoc="0" locked="0" layoutInCell="1" allowOverlap="1" wp14:anchorId="14E03310" wp14:editId="41CE4FF7">
                <wp:simplePos x="0" y="0"/>
                <wp:positionH relativeFrom="column">
                  <wp:posOffset>-16950</wp:posOffset>
                </wp:positionH>
                <wp:positionV relativeFrom="paragraph">
                  <wp:posOffset>29210</wp:posOffset>
                </wp:positionV>
                <wp:extent cx="6838714" cy="9180000"/>
                <wp:effectExtent l="0" t="0" r="635" b="2540"/>
                <wp:wrapSquare wrapText="bothSides"/>
                <wp:docPr id="5" name="Text Box 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838714" cy="9180000"/>
                        </a:xfrm>
                        <a:prstGeom prst="rect">
                          <a:avLst/>
                        </a:prstGeom>
                        <a:solidFill>
                          <a:schemeClr val="tx2"/>
                        </a:solidFill>
                        <a:ln w="9525">
                          <a:noFill/>
                          <a:miter lim="800000"/>
                          <a:headEnd/>
                          <a:tailEnd/>
                        </a:ln>
                      </wps:spPr>
                      <wps:txbx>
                        <w:txbxContent>
                          <w:p w14:paraId="1C0105F5" w14:textId="77777777" w:rsidR="006347E6" w:rsidRDefault="00093CA0">
                            <w:pPr>
                              <w:spacing w:before="11520" w:after="0"/>
                              <w:rPr>
                                <w:rFonts w:asciiTheme="majorHAnsi" w:hAnsiTheme="majorHAnsi" w:cstheme="majorHAnsi"/>
                                <w:b/>
                                <w:color w:val="FFFFFF" w:themeColor="background1"/>
                                <w:sz w:val="24"/>
                              </w:rPr>
                            </w:pPr>
                            <w:r>
                              <w:br w:type="page"/>
                            </w:r>
                            <w:r>
                              <w:rPr>
                                <w:rFonts w:asciiTheme="majorHAnsi" w:hAnsiTheme="majorHAnsi" w:cstheme="majorHAnsi"/>
                                <w:b/>
                                <w:color w:val="FFFFFF" w:themeColor="background1"/>
                                <w:sz w:val="24"/>
                              </w:rPr>
                              <w:t>Stadsmiljöförvaltningen</w:t>
                            </w:r>
                          </w:p>
                          <w:p w14:paraId="6E4E521B" w14:textId="77777777" w:rsidR="006347E6" w:rsidRDefault="00093CA0">
                            <w:pPr>
                              <w:spacing w:after="0"/>
                              <w:rPr>
                                <w:rFonts w:asciiTheme="majorHAnsi" w:hAnsiTheme="majorHAnsi" w:cstheme="majorHAnsi"/>
                                <w:color w:val="FFFFFF" w:themeColor="background1"/>
                                <w:sz w:val="24"/>
                              </w:rPr>
                            </w:pPr>
                            <w:r>
                              <w:rPr>
                                <w:rFonts w:asciiTheme="majorHAnsi" w:hAnsiTheme="majorHAnsi" w:cstheme="majorHAnsi"/>
                                <w:color w:val="FFFFFF" w:themeColor="background1"/>
                                <w:sz w:val="24"/>
                              </w:rPr>
                              <w:t>Telefon: 031-365 00 00 (kontaktcenter)</w:t>
                            </w:r>
                          </w:p>
                          <w:p w14:paraId="4DB0C84C" w14:textId="77777777" w:rsidR="006347E6" w:rsidRDefault="00093CA0">
                            <w:pPr>
                              <w:spacing w:after="0"/>
                              <w:rPr>
                                <w:rFonts w:asciiTheme="majorHAnsi" w:hAnsiTheme="majorHAnsi" w:cstheme="majorHAnsi"/>
                                <w:color w:val="FFFFFF" w:themeColor="background1"/>
                                <w:sz w:val="24"/>
                              </w:rPr>
                            </w:pPr>
                            <w:r>
                              <w:rPr>
                                <w:rFonts w:asciiTheme="majorHAnsi" w:hAnsiTheme="majorHAnsi" w:cstheme="majorHAnsi"/>
                                <w:color w:val="FFFFFF" w:themeColor="background1"/>
                                <w:sz w:val="24"/>
                              </w:rPr>
                              <w:t>E-post: stadsmiljo@stadsmiljo.goteborg.se</w:t>
                            </w:r>
                          </w:p>
                          <w:p w14:paraId="08932A7D" w14:textId="77777777" w:rsidR="00B65BED" w:rsidRPr="00116817" w:rsidRDefault="00B65BED" w:rsidP="00B65BED">
                            <w:pPr>
                              <w:spacing w:before="120"/>
                              <w:ind w:left="-851"/>
                              <w:rPr>
                                <w:rFonts w:asciiTheme="majorHAnsi" w:hAnsiTheme="majorHAnsi" w:cstheme="majorHAnsi"/>
                                <w:b/>
                                <w:sz w:val="28"/>
                                <w:szCs w:val="28"/>
                              </w:rPr>
                            </w:pPr>
                          </w:p>
                        </w:txbxContent>
                      </wps:txbx>
                      <wps:bodyPr rot="0" vert="horz" wrap="square" lIns="432000" tIns="432000" rIns="432000" bIns="432000" anchor="t" anchorCtr="0">
                        <a:noAutofit/>
                      </wps:bodyPr>
                    </wps:wsp>
                  </a:graphicData>
                </a:graphic>
                <wp14:sizeRelH relativeFrom="margin">
                  <wp14:pctWidth>0</wp14:pctWidth>
                </wp14:sizeRelH>
                <wp14:sizeRelV relativeFrom="margin">
                  <wp14:pctHeight>0</wp14:pctHeight>
                </wp14:sizeRelV>
              </wp:anchor>
            </w:drawing>
          </mc:Choice>
          <mc:Fallback>
            <w:pict>
              <v:shape w14:anchorId="14E03310" id="Text Box 5" o:spid="_x0000_s1034" type="#_x0000_t202" alt="&quot;&quot;" style="position:absolute;margin-left:-1.35pt;margin-top:2.3pt;width:538.5pt;height:722.85pt;z-index:251658241;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zet1CwIAAAEEAAAOAAAAZHJzL2Uyb0RvYy54bWysU9tuEzEQfUfiHyy/k03StIRVNlVJKUIq&#10;F6nwARPbm7WwPcZ2slu+nrGzTQm8IfbBmlnbZ86cOV5dD9awgwpRo2v4bDLlTDmBUrtdw799vXu1&#10;5CwmcBIMOtXwRxX59frli1XvazXHDo1UgRGIi3XvG96l5OuqiqJTFuIEvXK02WKwkCgNu0oG6And&#10;mmo+nV5VPQbpAwoVI/29PW7ydcFvWyXS57aNKjHTcOKWyhrKus1rtV5BvQvgOy1GGvAPLCxoR0VP&#10;ULeQgO2D/gvKahEwYpsmAm2FbauFKj1QN7PpH908dOBV6YXEif4kU/x/sOLT4cF/CSwNb3GgAZYm&#10;or9H8T0yh5sO3E7dhIB9p0BS4VmWrOp9rMerWepYxwyy7T+ipCHDPmEBGtpgsyrUJyN0GsDjSXQ1&#10;JCbo59XyYvl6tuBM0N6b2XJKX6kB9dN1H2J6r9CyHDQ80FQLPBzuY8p0oH46kqtFNFreaWNKkp2k&#10;NiawA5AH0jAfwc9OGcd6qn45vyzADvP14g2rExnUaNvwQm20TFbjnZPlSAJtjjERMW6UJyty1CYN&#10;24Fp2fBFLp3V2qJ8JL0CHv1I74eCDsNPznryYsPjjz0ExZn54EjzxQVZPbv3LAtn2fYsAycIjtrl&#10;7BhuUjF9VsThDc2n1UW5ZzYjbfJZEXR8E9nIv+fl1PPLXf8CAAD//wMAUEsDBBQABgAIAAAAIQDJ&#10;5pJ23gAAAAoBAAAPAAAAZHJzL2Rvd25yZXYueG1sTI/NbsIwEITvlXgHa5F6A7sQAkrjIFSpF278&#10;CK4m3sYp8TqyDaRvX3Nqb7Oa0cy35XqwHbujD60jCW9TAQypdrqlRsLx8DlZAQtRkVadI5TwgwHW&#10;1eilVIV2D9rhfR8blkooFEqCibEvOA+1QavC1PVIyfty3qqYTt9w7dUjlduOz4TIuVUtpQWjevww&#10;WF/3NyvhcDrnwS9c3e++t/3RXNXmdN5K+ToeNu/AIg7xLwxP/IQOVWK6uBvpwDoJk9kyJSVkObCn&#10;LZbZHNglqWwh5sCrkv9/ofoFAAD//wMAUEsBAi0AFAAGAAgAAAAhALaDOJL+AAAA4QEAABMAAAAA&#10;AAAAAAAAAAAAAAAAAFtDb250ZW50X1R5cGVzXS54bWxQSwECLQAUAAYACAAAACEAOP0h/9YAAACU&#10;AQAACwAAAAAAAAAAAAAAAAAvAQAAX3JlbHMvLnJlbHNQSwECLQAUAAYACAAAACEABs3rdQsCAAAB&#10;BAAADgAAAAAAAAAAAAAAAAAuAgAAZHJzL2Uyb0RvYy54bWxQSwECLQAUAAYACAAAACEAyeaSdt4A&#10;AAAKAQAADwAAAAAAAAAAAAAAAABlBAAAZHJzL2Rvd25yZXYueG1sUEsFBgAAAAAEAAQA8wAAAHAF&#10;AAAAAA==&#10;" fillcolor="#3f5564 [3215]" stroked="f">
                <v:textbox inset="12mm,12mm,12mm,12mm">
                  <w:txbxContent>
                    <w:p w14:paraId="1C0105F5" w14:textId="77777777" w:rsidR="006347E6" w:rsidRDefault="00093CA0">
                      <w:pPr>
                        <w:spacing w:before="11520" w:after="0"/>
                        <w:rPr>
                          <w:rFonts w:asciiTheme="majorHAnsi" w:hAnsiTheme="majorHAnsi" w:cstheme="majorHAnsi"/>
                          <w:b/>
                          <w:color w:val="FFFFFF" w:themeColor="background1"/>
                          <w:sz w:val="24"/>
                        </w:rPr>
                      </w:pPr>
                      <w:r>
                        <w:br w:type="page"/>
                      </w:r>
                      <w:r>
                        <w:rPr>
                          <w:rFonts w:asciiTheme="majorHAnsi" w:hAnsiTheme="majorHAnsi" w:cstheme="majorHAnsi"/>
                          <w:b/>
                          <w:color w:val="FFFFFF" w:themeColor="background1"/>
                          <w:sz w:val="24"/>
                        </w:rPr>
                        <w:t>Stadsmiljöförvaltningen</w:t>
                      </w:r>
                    </w:p>
                    <w:p w14:paraId="6E4E521B" w14:textId="77777777" w:rsidR="006347E6" w:rsidRDefault="00093CA0">
                      <w:pPr>
                        <w:spacing w:after="0"/>
                        <w:rPr>
                          <w:rFonts w:asciiTheme="majorHAnsi" w:hAnsiTheme="majorHAnsi" w:cstheme="majorHAnsi"/>
                          <w:color w:val="FFFFFF" w:themeColor="background1"/>
                          <w:sz w:val="24"/>
                        </w:rPr>
                      </w:pPr>
                      <w:r>
                        <w:rPr>
                          <w:rFonts w:asciiTheme="majorHAnsi" w:hAnsiTheme="majorHAnsi" w:cstheme="majorHAnsi"/>
                          <w:color w:val="FFFFFF" w:themeColor="background1"/>
                          <w:sz w:val="24"/>
                        </w:rPr>
                        <w:t>Telefon: 031-365 00 00 (kontaktcenter)</w:t>
                      </w:r>
                    </w:p>
                    <w:p w14:paraId="4DB0C84C" w14:textId="77777777" w:rsidR="006347E6" w:rsidRDefault="00093CA0">
                      <w:pPr>
                        <w:spacing w:after="0"/>
                        <w:rPr>
                          <w:rFonts w:asciiTheme="majorHAnsi" w:hAnsiTheme="majorHAnsi" w:cstheme="majorHAnsi"/>
                          <w:color w:val="FFFFFF" w:themeColor="background1"/>
                          <w:sz w:val="24"/>
                        </w:rPr>
                      </w:pPr>
                      <w:r>
                        <w:rPr>
                          <w:rFonts w:asciiTheme="majorHAnsi" w:hAnsiTheme="majorHAnsi" w:cstheme="majorHAnsi"/>
                          <w:color w:val="FFFFFF" w:themeColor="background1"/>
                          <w:sz w:val="24"/>
                        </w:rPr>
                        <w:t>E-post: stadsmiljo@stadsmiljo.goteborg.se</w:t>
                      </w:r>
                    </w:p>
                    <w:p w14:paraId="08932A7D" w14:textId="77777777" w:rsidR="00B65BED" w:rsidRPr="00116817" w:rsidRDefault="00B65BED" w:rsidP="00B65BED">
                      <w:pPr>
                        <w:spacing w:before="120"/>
                        <w:ind w:left="-851"/>
                        <w:rPr>
                          <w:rFonts w:asciiTheme="majorHAnsi" w:hAnsiTheme="majorHAnsi" w:cstheme="majorHAnsi"/>
                          <w:b/>
                          <w:sz w:val="28"/>
                          <w:szCs w:val="28"/>
                        </w:rPr>
                      </w:pPr>
                    </w:p>
                  </w:txbxContent>
                </v:textbox>
                <w10:wrap type="square"/>
              </v:shape>
            </w:pict>
          </mc:Fallback>
        </mc:AlternateContent>
      </w:r>
    </w:p>
    <w:sectPr w:rsidR="006347E6" w:rsidSect="00B65BED">
      <w:headerReference w:type="first" r:id="rId28"/>
      <w:footerReference w:type="first" r:id="rId29"/>
      <w:pgSz w:w="11906" w:h="16838" w:code="9"/>
      <w:pgMar w:top="284" w:right="567" w:bottom="567" w:left="567" w:header="283" w:footer="284"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65DA297" w14:textId="77777777" w:rsidR="00C06707" w:rsidRDefault="00C06707" w:rsidP="00BF282B">
      <w:pPr>
        <w:spacing w:after="0" w:line="240" w:lineRule="auto"/>
      </w:pPr>
      <w:r>
        <w:separator/>
      </w:r>
    </w:p>
  </w:endnote>
  <w:endnote w:type="continuationSeparator" w:id="0">
    <w:p w14:paraId="0C419FF0" w14:textId="77777777" w:rsidR="00C06707" w:rsidRDefault="00C06707" w:rsidP="00BF282B">
      <w:pPr>
        <w:spacing w:after="0" w:line="240" w:lineRule="auto"/>
      </w:pPr>
      <w:r>
        <w:continuationSeparator/>
      </w:r>
    </w:p>
  </w:endnote>
  <w:endnote w:type="continuationNotice" w:id="1">
    <w:p w14:paraId="6A5A4903" w14:textId="77777777" w:rsidR="00C06707" w:rsidRDefault="00C06707">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MS PMincho">
    <w:altName w:val="ＭＳ Ｐ明朝"/>
    <w:charset w:val="80"/>
    <w:family w:val="roman"/>
    <w:pitch w:val="variable"/>
    <w:sig w:usb0="E00002FF" w:usb1="6AC7FDFB" w:usb2="08000012" w:usb3="00000000" w:csb0="0002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PGothic">
    <w:altName w:val="ＭＳ Ｐゴシック"/>
    <w:panose1 w:val="020B0600070205080204"/>
    <w:charset w:val="80"/>
    <w:family w:val="swiss"/>
    <w:pitch w:val="variable"/>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E6F614" w14:textId="77777777" w:rsidR="007D6EBA" w:rsidRDefault="007D6EBA">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Formatmall1"/>
      <w:tblpPr w:vertAnchor="page" w:horzAnchor="page" w:tblpX="1419" w:tblpY="15537"/>
      <w:tblW w:w="9072" w:type="dxa"/>
      <w:tblBorders>
        <w:top w:val="single" w:sz="4" w:space="0" w:color="auto"/>
      </w:tblBorders>
      <w:tblLayout w:type="fixed"/>
      <w:tblCellMar>
        <w:top w:w="57" w:type="dxa"/>
        <w:left w:w="0" w:type="dxa"/>
        <w:right w:w="0" w:type="dxa"/>
      </w:tblCellMar>
      <w:tblLook w:val="04A0" w:firstRow="1" w:lastRow="0" w:firstColumn="1" w:lastColumn="0" w:noHBand="0" w:noVBand="1"/>
      <w:tblCaption w:val="Dokumentinformation i sidfot"/>
    </w:tblPr>
    <w:tblGrid>
      <w:gridCol w:w="7106"/>
      <w:gridCol w:w="1966"/>
    </w:tblGrid>
    <w:tr w:rsidR="003453C4" w:rsidRPr="009B4E2A" w14:paraId="5BA4F586" w14:textId="77777777" w:rsidTr="000B763B">
      <w:sdt>
        <w:sdtPr>
          <w:alias w:val="Titel"/>
          <w:tag w:val=""/>
          <w:id w:val="720481587"/>
          <w:placeholder>
            <w:docPart w:val="620BB0D37BEB4F30BB0CA532D2963AF9"/>
          </w:placeholder>
          <w:dataBinding w:prefixMappings="xmlns:ns0='http://purl.org/dc/elements/1.1/' xmlns:ns1='http://schemas.openxmlformats.org/package/2006/metadata/core-properties' " w:xpath="/ns1:coreProperties[1]/ns0:title[1]" w:storeItemID="{6C3C8BC8-F283-45AE-878A-BAB7291924A1}"/>
          <w:text/>
        </w:sdtPr>
        <w:sdtEndPr/>
        <w:sdtContent>
          <w:tc>
            <w:tcPr>
              <w:tcW w:w="7106" w:type="dxa"/>
            </w:tcPr>
            <w:p w14:paraId="1363CBA4" w14:textId="20AAECF0" w:rsidR="003453C4" w:rsidRPr="00C4334D" w:rsidRDefault="00A531A3" w:rsidP="003453C4">
              <w:pPr>
                <w:pStyle w:val="Sidfot"/>
              </w:pPr>
              <w:r>
                <w:t>Plan för ordnad parkering av delad mikromobilitet</w:t>
              </w:r>
            </w:p>
          </w:tc>
        </w:sdtContent>
      </w:sdt>
      <w:tc>
        <w:tcPr>
          <w:tcW w:w="1966" w:type="dxa"/>
        </w:tcPr>
        <w:p w14:paraId="768807ED" w14:textId="77777777" w:rsidR="003453C4" w:rsidRPr="009B4E2A" w:rsidRDefault="003453C4" w:rsidP="003453C4">
          <w:pPr>
            <w:pStyle w:val="Sidfot"/>
            <w:jc w:val="right"/>
          </w:pPr>
          <w:r w:rsidRPr="009B4E2A">
            <w:fldChar w:fldCharType="begin"/>
          </w:r>
          <w:r w:rsidRPr="009B4E2A">
            <w:instrText xml:space="preserve"> PAGE   \* MERGEFORMAT </w:instrText>
          </w:r>
          <w:r w:rsidRPr="009B4E2A">
            <w:fldChar w:fldCharType="separate"/>
          </w:r>
          <w:r>
            <w:rPr>
              <w:noProof/>
            </w:rPr>
            <w:t>2</w:t>
          </w:r>
          <w:r w:rsidRPr="009B4E2A">
            <w:fldChar w:fldCharType="end"/>
          </w:r>
          <w:r w:rsidRPr="009B4E2A">
            <w:t xml:space="preserve"> (</w:t>
          </w:r>
          <w:r>
            <w:rPr>
              <w:noProof/>
            </w:rPr>
            <w:fldChar w:fldCharType="begin"/>
          </w:r>
          <w:r>
            <w:rPr>
              <w:noProof/>
            </w:rPr>
            <w:instrText xml:space="preserve"> NUMPAGES   \* MERGEFORMAT </w:instrText>
          </w:r>
          <w:r>
            <w:rPr>
              <w:noProof/>
            </w:rPr>
            <w:fldChar w:fldCharType="separate"/>
          </w:r>
          <w:r>
            <w:rPr>
              <w:noProof/>
            </w:rPr>
            <w:t>2</w:t>
          </w:r>
          <w:r>
            <w:rPr>
              <w:noProof/>
            </w:rPr>
            <w:fldChar w:fldCharType="end"/>
          </w:r>
          <w:r w:rsidRPr="009B4E2A">
            <w:t>)</w:t>
          </w:r>
        </w:p>
      </w:tc>
    </w:tr>
    <w:tr w:rsidR="003453C4" w14:paraId="4C8C543E" w14:textId="77777777" w:rsidTr="000B763B">
      <w:tc>
        <w:tcPr>
          <w:tcW w:w="7106" w:type="dxa"/>
        </w:tcPr>
        <w:sdt>
          <w:sdtPr>
            <w:alias w:val="Underrubrik"/>
            <w:tag w:val="Underrubrik"/>
            <w:id w:val="-18931269"/>
            <w:placeholder>
              <w:docPart w:val="A91A81C006B046AFBA2339099EF7AAAE"/>
            </w:placeholder>
            <w:dataBinding w:prefixMappings="xmlns:ns0='http://purl.org/dc/elements/1.1/' xmlns:ns1='http://schemas.openxmlformats.org/package/2006/metadata/core-properties' " w:xpath="/ns1:coreProperties[1]/ns0:subject[1]" w:storeItemID="{6C3C8BC8-F283-45AE-878A-BAB7291924A1}"/>
            <w:text/>
          </w:sdtPr>
          <w:sdtEndPr/>
          <w:sdtContent>
            <w:p w14:paraId="626BFB35" w14:textId="344CE857" w:rsidR="003453C4" w:rsidRPr="00AE7954" w:rsidRDefault="006664DB" w:rsidP="003453C4">
              <w:pPr>
                <w:pStyle w:val="Sidfot"/>
              </w:pPr>
              <w:r>
                <w:t>Göteborgs Stad</w:t>
              </w:r>
            </w:p>
          </w:sdtContent>
        </w:sdt>
      </w:tc>
      <w:tc>
        <w:tcPr>
          <w:tcW w:w="1966" w:type="dxa"/>
        </w:tcPr>
        <w:p w14:paraId="6390FED0" w14:textId="77777777" w:rsidR="003453C4" w:rsidRPr="00AE7954" w:rsidRDefault="003453C4" w:rsidP="003453C4">
          <w:pPr>
            <w:pStyle w:val="Sidfot"/>
          </w:pPr>
        </w:p>
      </w:tc>
    </w:tr>
    <w:tr w:rsidR="003453C4" w14:paraId="6EE52489" w14:textId="77777777" w:rsidTr="000B763B">
      <w:tc>
        <w:tcPr>
          <w:tcW w:w="7106" w:type="dxa"/>
        </w:tcPr>
        <w:p w14:paraId="134CD53F" w14:textId="77777777" w:rsidR="006347E6" w:rsidRDefault="00093CA0">
          <w:pPr>
            <w:pStyle w:val="Sidfot"/>
          </w:pPr>
          <w:r>
            <w:t>Stadsmiljöförvaltningen</w:t>
          </w:r>
        </w:p>
      </w:tc>
      <w:tc>
        <w:tcPr>
          <w:tcW w:w="1966" w:type="dxa"/>
        </w:tcPr>
        <w:p w14:paraId="1CF49AD8" w14:textId="4864D172" w:rsidR="003453C4" w:rsidRPr="00A259FE" w:rsidRDefault="00682EE5" w:rsidP="003453C4">
          <w:pPr>
            <w:pStyle w:val="Sidfot"/>
            <w:jc w:val="right"/>
          </w:pPr>
          <w:sdt>
            <w:sdtPr>
              <w:alias w:val="Publiceringsdatum"/>
              <w:tag w:val="Publiceringsdatum"/>
              <w:id w:val="1527215017"/>
              <w:placeholder>
                <w:docPart w:val="3C392307FE054383A3E0C6EC4E61C1C7"/>
              </w:placeholder>
              <w:dataBinding w:prefixMappings="xmlns:ns0='http://schemas.microsoft.com/office/2006/coverPageProps' " w:xpath="/ns0:CoverPageProperties[1]/ns0:PublishDate[1]" w:storeItemID="{55AF091B-3C7A-41E3-B477-F2FDAA23CFDA}"/>
              <w:date w:fullDate="2023-05-09T00:00:00Z">
                <w:dateFormat w:val="yyyy-MM-dd"/>
                <w:lid w:val="sv-SE"/>
                <w:storeMappedDataAs w:val="dateTime"/>
                <w:calendar w:val="gregorian"/>
              </w:date>
            </w:sdtPr>
            <w:sdtEndPr/>
            <w:sdtContent>
              <w:r w:rsidR="006664DB">
                <w:t>2023-05-0</w:t>
              </w:r>
              <w:r w:rsidR="00391DA9">
                <w:t>9</w:t>
              </w:r>
            </w:sdtContent>
          </w:sdt>
        </w:p>
      </w:tc>
    </w:tr>
  </w:tbl>
  <w:p w14:paraId="1288D89A" w14:textId="77777777" w:rsidR="00F57801" w:rsidRPr="00F66187" w:rsidRDefault="00F57801">
    <w:pPr>
      <w:pStyle w:val="Sidfot"/>
      <w:rPr>
        <w:sz w:val="2"/>
        <w:szCs w:val="2"/>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Formatmall1"/>
      <w:tblpPr w:leftFromText="142" w:rightFromText="142" w:vertAnchor="page" w:horzAnchor="page" w:tblpX="568" w:tblpY="16047"/>
      <w:tblW w:w="10773" w:type="dxa"/>
      <w:tblLayout w:type="fixed"/>
      <w:tblCellMar>
        <w:left w:w="0" w:type="dxa"/>
        <w:right w:w="0" w:type="dxa"/>
      </w:tblCellMar>
      <w:tblLook w:val="04A0" w:firstRow="1" w:lastRow="0" w:firstColumn="1" w:lastColumn="0" w:noHBand="0" w:noVBand="1"/>
    </w:tblPr>
    <w:tblGrid>
      <w:gridCol w:w="8453"/>
      <w:gridCol w:w="2320"/>
    </w:tblGrid>
    <w:tr w:rsidR="00566FAA" w:rsidRPr="009B4E2A" w14:paraId="1942AEAA" w14:textId="77777777" w:rsidTr="000B763B">
      <w:tc>
        <w:tcPr>
          <w:tcW w:w="8453" w:type="dxa"/>
        </w:tcPr>
        <w:p w14:paraId="21444C2B" w14:textId="77777777" w:rsidR="006347E6" w:rsidRDefault="00093CA0">
          <w:pPr>
            <w:pStyle w:val="Sidfot"/>
          </w:pPr>
          <w:r>
            <w:t>goteborg.se</w:t>
          </w:r>
        </w:p>
      </w:tc>
      <w:tc>
        <w:tcPr>
          <w:tcW w:w="2320" w:type="dxa"/>
        </w:tcPr>
        <w:p w14:paraId="7131A98E" w14:textId="77777777" w:rsidR="00566FAA" w:rsidRPr="009B4E2A" w:rsidRDefault="00566FAA" w:rsidP="00FC44D1">
          <w:pPr>
            <w:pStyle w:val="Sidfot"/>
            <w:jc w:val="right"/>
          </w:pPr>
        </w:p>
      </w:tc>
    </w:tr>
  </w:tbl>
  <w:p w14:paraId="2E336FD3" w14:textId="77777777" w:rsidR="00566FAA" w:rsidRDefault="00566FAA">
    <w:pPr>
      <w:pStyle w:val="Sidfot"/>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Formatmall1"/>
      <w:tblpPr w:leftFromText="142" w:rightFromText="142" w:vertAnchor="page" w:horzAnchor="page" w:tblpX="568" w:tblpY="15480"/>
      <w:tblW w:w="10773" w:type="dxa"/>
      <w:tblLayout w:type="fixed"/>
      <w:tblCellMar>
        <w:left w:w="0" w:type="dxa"/>
        <w:right w:w="0" w:type="dxa"/>
      </w:tblCellMar>
      <w:tblLook w:val="04A0" w:firstRow="1" w:lastRow="0" w:firstColumn="1" w:lastColumn="0" w:noHBand="0" w:noVBand="1"/>
      <w:tblCaption w:val="Sidfot baksida med webadress och logotyp"/>
    </w:tblPr>
    <w:tblGrid>
      <w:gridCol w:w="8453"/>
      <w:gridCol w:w="2320"/>
    </w:tblGrid>
    <w:tr w:rsidR="00FC44D1" w:rsidRPr="009B4E2A" w14:paraId="1342930F" w14:textId="77777777" w:rsidTr="000B763B">
      <w:tc>
        <w:tcPr>
          <w:tcW w:w="8453" w:type="dxa"/>
          <w:vAlign w:val="bottom"/>
        </w:tcPr>
        <w:p w14:paraId="2EBF6C8E" w14:textId="77777777" w:rsidR="006347E6" w:rsidRDefault="00093CA0">
          <w:pPr>
            <w:pStyle w:val="Sidfot"/>
          </w:pPr>
          <w:r>
            <w:t>goteborg.se</w:t>
          </w:r>
        </w:p>
      </w:tc>
      <w:tc>
        <w:tcPr>
          <w:tcW w:w="2320" w:type="dxa"/>
          <w:vAlign w:val="bottom"/>
        </w:tcPr>
        <w:p w14:paraId="11B2CBD6" w14:textId="77777777" w:rsidR="00FC44D1" w:rsidRPr="009B4E2A" w:rsidRDefault="00FC44D1" w:rsidP="00B65BED">
          <w:pPr>
            <w:pStyle w:val="Sidfot"/>
            <w:jc w:val="right"/>
          </w:pPr>
          <w:r>
            <w:rPr>
              <w:noProof/>
              <w:lang w:eastAsia="sv-SE"/>
            </w:rPr>
            <w:drawing>
              <wp:inline distT="0" distB="0" distL="0" distR="0" wp14:anchorId="1F306080" wp14:editId="01F9119D">
                <wp:extent cx="1441706" cy="481584"/>
                <wp:effectExtent l="0" t="0" r="6350" b="0"/>
                <wp:docPr id="12" name="Picture 12" descr="logo&#10;&#10;Göteborgs Stads logoty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göteborgs_stad.png"/>
                        <pic:cNvPicPr/>
                      </pic:nvPicPr>
                      <pic:blipFill>
                        <a:blip r:embed="rId1">
                          <a:extLst>
                            <a:ext uri="{28A0092B-C50C-407E-A947-70E740481C1C}">
                              <a14:useLocalDpi xmlns:a14="http://schemas.microsoft.com/office/drawing/2010/main" val="0"/>
                            </a:ext>
                          </a:extLst>
                        </a:blip>
                        <a:stretch>
                          <a:fillRect/>
                        </a:stretch>
                      </pic:blipFill>
                      <pic:spPr>
                        <a:xfrm>
                          <a:off x="0" y="0"/>
                          <a:ext cx="1441706" cy="481584"/>
                        </a:xfrm>
                        <a:prstGeom prst="rect">
                          <a:avLst/>
                        </a:prstGeom>
                      </pic:spPr>
                    </pic:pic>
                  </a:graphicData>
                </a:graphic>
              </wp:inline>
            </w:drawing>
          </w:r>
        </w:p>
      </w:tc>
    </w:tr>
  </w:tbl>
  <w:p w14:paraId="7C105068" w14:textId="77777777" w:rsidR="00FC44D1" w:rsidRDefault="00FC44D1">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3F0404B0" w14:textId="77777777" w:rsidR="00C06707" w:rsidRDefault="00C06707" w:rsidP="00BF282B">
      <w:pPr>
        <w:spacing w:after="0" w:line="240" w:lineRule="auto"/>
      </w:pPr>
      <w:r>
        <w:separator/>
      </w:r>
    </w:p>
  </w:footnote>
  <w:footnote w:type="continuationSeparator" w:id="0">
    <w:p w14:paraId="39011132" w14:textId="77777777" w:rsidR="00C06707" w:rsidRDefault="00C06707" w:rsidP="00BF282B">
      <w:pPr>
        <w:spacing w:after="0" w:line="240" w:lineRule="auto"/>
      </w:pPr>
      <w:r>
        <w:continuationSeparator/>
      </w:r>
    </w:p>
  </w:footnote>
  <w:footnote w:type="continuationNotice" w:id="1">
    <w:p w14:paraId="321D9AF1" w14:textId="77777777" w:rsidR="00C06707" w:rsidRDefault="00C06707">
      <w:pPr>
        <w:spacing w:after="0" w:line="240" w:lineRule="auto"/>
      </w:pPr>
    </w:p>
  </w:footnote>
  <w:footnote w:id="2">
    <w:p w14:paraId="369AB4DA" w14:textId="196ACAA1" w:rsidR="00C34AAD" w:rsidRDefault="00C34AAD">
      <w:pPr>
        <w:pStyle w:val="Fotnotstext"/>
      </w:pPr>
      <w:r>
        <w:rPr>
          <w:rStyle w:val="Fotnotsreferens"/>
        </w:rPr>
        <w:footnoteRef/>
      </w:r>
      <w:r>
        <w:t xml:space="preserve"> </w:t>
      </w:r>
      <w:r w:rsidR="0028356D">
        <w:t>Regeringens promemoria om parkering av elsparkcyklar</w:t>
      </w:r>
      <w:r w:rsidR="005514D5">
        <w:t xml:space="preserve"> 26 januari 2022</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721E3F4" w14:textId="77777777" w:rsidR="007D6EBA" w:rsidRDefault="007D6EBA">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A12BF1C" w14:textId="77777777" w:rsidR="007D6EBA" w:rsidRDefault="007D6EBA">
    <w:pPr>
      <w:pStyle w:val="Sidhuvud"/>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ellrutnt"/>
      <w:tblpPr w:vertAnchor="page" w:horzAnchor="page" w:tblpX="568" w:tblpY="783"/>
      <w:tblOverlap w:val="never"/>
      <w:tblW w:w="10773"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Caption w:val="Sidhuvud med avsändarinformation"/>
      <w:tblDescription w:val="Förvaltningsnamn och Göteborgs Stads logotyp"/>
    </w:tblPr>
    <w:tblGrid>
      <w:gridCol w:w="6060"/>
      <w:gridCol w:w="4713"/>
    </w:tblGrid>
    <w:tr w:rsidR="003453C4" w14:paraId="6B4EC53B" w14:textId="77777777" w:rsidTr="003453C4">
      <w:trPr>
        <w:cnfStyle w:val="100000000000" w:firstRow="1" w:lastRow="0" w:firstColumn="0" w:lastColumn="0" w:oddVBand="0" w:evenVBand="0" w:oddHBand="0" w:evenHBand="0" w:firstRowFirstColumn="0" w:firstRowLastColumn="0" w:lastRowFirstColumn="0" w:lastRowLastColumn="0"/>
      </w:trPr>
      <w:tc>
        <w:tcPr>
          <w:tcW w:w="5103" w:type="dxa"/>
          <w:shd w:val="clear" w:color="auto" w:fill="auto"/>
          <w:vAlign w:val="center"/>
        </w:tcPr>
        <w:p w14:paraId="060F5E1A" w14:textId="77777777" w:rsidR="006347E6" w:rsidRDefault="00093CA0">
          <w:pPr>
            <w:pStyle w:val="Sidhuvud"/>
            <w:spacing w:after="100"/>
            <w:rPr>
              <w:b w:val="0"/>
              <w:bCs/>
            </w:rPr>
          </w:pPr>
          <w:r>
            <w:rPr>
              <w:b w:val="0"/>
              <w:bCs/>
            </w:rPr>
            <w:t>Stadsmiljöförvaltningen</w:t>
          </w:r>
        </w:p>
      </w:tc>
      <w:tc>
        <w:tcPr>
          <w:tcW w:w="3969" w:type="dxa"/>
          <w:shd w:val="clear" w:color="auto" w:fill="auto"/>
        </w:tcPr>
        <w:p w14:paraId="1EDBA4D2" w14:textId="77777777" w:rsidR="003453C4" w:rsidRDefault="003453C4" w:rsidP="003453C4">
          <w:pPr>
            <w:pStyle w:val="Sidhuvud"/>
            <w:spacing w:after="100"/>
            <w:jc w:val="right"/>
          </w:pPr>
          <w:r>
            <w:rPr>
              <w:noProof/>
              <w:lang w:eastAsia="sv-SE"/>
            </w:rPr>
            <w:drawing>
              <wp:inline distT="0" distB="0" distL="0" distR="0" wp14:anchorId="776A8D8A" wp14:editId="4DC4D1D5">
                <wp:extent cx="1441706" cy="481584"/>
                <wp:effectExtent l="0" t="0" r="8255" b="0"/>
                <wp:docPr id="2" name="Picture 2" descr="logo&#10;&#10;Göteborgs Stads logoty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göteborgs_stad.png"/>
                        <pic:cNvPicPr/>
                      </pic:nvPicPr>
                      <pic:blipFill>
                        <a:blip r:embed="rId1">
                          <a:extLst>
                            <a:ext uri="{28A0092B-C50C-407E-A947-70E740481C1C}">
                              <a14:useLocalDpi xmlns:a14="http://schemas.microsoft.com/office/drawing/2010/main" val="0"/>
                            </a:ext>
                          </a:extLst>
                        </a:blip>
                        <a:stretch>
                          <a:fillRect/>
                        </a:stretch>
                      </pic:blipFill>
                      <pic:spPr>
                        <a:xfrm>
                          <a:off x="0" y="0"/>
                          <a:ext cx="1441706" cy="481584"/>
                        </a:xfrm>
                        <a:prstGeom prst="rect">
                          <a:avLst/>
                        </a:prstGeom>
                      </pic:spPr>
                    </pic:pic>
                  </a:graphicData>
                </a:graphic>
              </wp:inline>
            </w:drawing>
          </w:r>
        </w:p>
      </w:tc>
    </w:tr>
    <w:tr w:rsidR="003453C4" w14:paraId="23D9D91A" w14:textId="77777777" w:rsidTr="003453C4">
      <w:tc>
        <w:tcPr>
          <w:tcW w:w="5103" w:type="dxa"/>
          <w:shd w:val="clear" w:color="auto" w:fill="auto"/>
        </w:tcPr>
        <w:p w14:paraId="47F16A6F" w14:textId="77777777" w:rsidR="003453C4" w:rsidRDefault="003453C4" w:rsidP="003453C4">
          <w:pPr>
            <w:pStyle w:val="Sidhuvud"/>
            <w:spacing w:after="100"/>
          </w:pPr>
        </w:p>
      </w:tc>
      <w:tc>
        <w:tcPr>
          <w:tcW w:w="3969" w:type="dxa"/>
          <w:shd w:val="clear" w:color="auto" w:fill="auto"/>
        </w:tcPr>
        <w:p w14:paraId="138D03DC" w14:textId="77777777" w:rsidR="003453C4" w:rsidRDefault="003453C4" w:rsidP="003453C4">
          <w:pPr>
            <w:pStyle w:val="Sidhuvud"/>
            <w:spacing w:after="100"/>
            <w:jc w:val="right"/>
          </w:pPr>
        </w:p>
      </w:tc>
    </w:tr>
  </w:tbl>
  <w:p w14:paraId="4511FD90" w14:textId="58596D82" w:rsidR="00702380" w:rsidRDefault="00702380">
    <w:pPr>
      <w:pStyle w:val="Sidhuvud"/>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06A409E" w14:textId="77777777" w:rsidR="00B65BED" w:rsidRDefault="00B65BED">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1D55030A"/>
    <w:multiLevelType w:val="multilevel"/>
    <w:tmpl w:val="E0FA7F10"/>
    <w:lvl w:ilvl="0">
      <w:start w:val="1"/>
      <w:numFmt w:val="decimal"/>
      <w:pStyle w:val="Rubrik1"/>
      <w:lvlText w:val="%1"/>
      <w:lvlJc w:val="left"/>
      <w:pPr>
        <w:ind w:left="432" w:hanging="432"/>
      </w:pPr>
      <w:rPr>
        <w:rFonts w:hint="default"/>
      </w:rPr>
    </w:lvl>
    <w:lvl w:ilvl="1">
      <w:start w:val="1"/>
      <w:numFmt w:val="decimal"/>
      <w:pStyle w:val="Rubrik2"/>
      <w:lvlText w:val="%1.%2"/>
      <w:lvlJc w:val="left"/>
      <w:pPr>
        <w:ind w:left="576" w:hanging="576"/>
      </w:pPr>
      <w:rPr>
        <w:rFonts w:hint="default"/>
      </w:rPr>
    </w:lvl>
    <w:lvl w:ilvl="2">
      <w:start w:val="1"/>
      <w:numFmt w:val="decimal"/>
      <w:pStyle w:val="Rubrik3"/>
      <w:lvlText w:val="%1.%2.%3"/>
      <w:lvlJc w:val="left"/>
      <w:pPr>
        <w:ind w:left="862" w:hanging="720"/>
      </w:pPr>
      <w:rPr>
        <w:rFonts w:hint="default"/>
        <w:b w:val="0"/>
        <w:bCs/>
        <w:i/>
        <w:iCs/>
      </w:rPr>
    </w:lvl>
    <w:lvl w:ilvl="3">
      <w:start w:val="1"/>
      <w:numFmt w:val="decimal"/>
      <w:pStyle w:val="Rubrik4"/>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 w15:restartNumberingAfterBreak="0">
    <w:nsid w:val="34E45FCB"/>
    <w:multiLevelType w:val="hybridMultilevel"/>
    <w:tmpl w:val="616E0F74"/>
    <w:lvl w:ilvl="0" w:tplc="3D60ED48">
      <w:numFmt w:val="bullet"/>
      <w:lvlText w:val="-"/>
      <w:lvlJc w:val="left"/>
      <w:pPr>
        <w:ind w:left="720" w:hanging="360"/>
      </w:pPr>
      <w:rPr>
        <w:rFonts w:ascii="Times New Roman" w:eastAsiaTheme="minorEastAsia" w:hAnsi="Times New Roman" w:cs="Times New Roman"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2" w15:restartNumberingAfterBreak="0">
    <w:nsid w:val="4E1C6059"/>
    <w:multiLevelType w:val="hybridMultilevel"/>
    <w:tmpl w:val="03844024"/>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 w15:restartNumberingAfterBreak="0">
    <w:nsid w:val="4F610FD8"/>
    <w:multiLevelType w:val="hybridMultilevel"/>
    <w:tmpl w:val="FEFA602E"/>
    <w:lvl w:ilvl="0" w:tplc="041D0001">
      <w:start w:val="1"/>
      <w:numFmt w:val="bullet"/>
      <w:lvlText w:val=""/>
      <w:lvlJc w:val="left"/>
      <w:pPr>
        <w:ind w:left="360" w:hanging="360"/>
      </w:pPr>
      <w:rPr>
        <w:rFonts w:ascii="Symbol" w:hAnsi="Symbol" w:hint="default"/>
      </w:rPr>
    </w:lvl>
    <w:lvl w:ilvl="1" w:tplc="041D0003" w:tentative="1">
      <w:start w:val="1"/>
      <w:numFmt w:val="bullet"/>
      <w:lvlText w:val="o"/>
      <w:lvlJc w:val="left"/>
      <w:pPr>
        <w:ind w:left="1080" w:hanging="360"/>
      </w:pPr>
      <w:rPr>
        <w:rFonts w:ascii="Courier New" w:hAnsi="Courier New" w:cs="Courier New" w:hint="default"/>
      </w:rPr>
    </w:lvl>
    <w:lvl w:ilvl="2" w:tplc="041D0005" w:tentative="1">
      <w:start w:val="1"/>
      <w:numFmt w:val="bullet"/>
      <w:lvlText w:val=""/>
      <w:lvlJc w:val="left"/>
      <w:pPr>
        <w:ind w:left="1800" w:hanging="360"/>
      </w:pPr>
      <w:rPr>
        <w:rFonts w:ascii="Wingdings" w:hAnsi="Wingdings" w:hint="default"/>
      </w:rPr>
    </w:lvl>
    <w:lvl w:ilvl="3" w:tplc="041D0001" w:tentative="1">
      <w:start w:val="1"/>
      <w:numFmt w:val="bullet"/>
      <w:lvlText w:val=""/>
      <w:lvlJc w:val="left"/>
      <w:pPr>
        <w:ind w:left="2520" w:hanging="360"/>
      </w:pPr>
      <w:rPr>
        <w:rFonts w:ascii="Symbol" w:hAnsi="Symbol" w:hint="default"/>
      </w:rPr>
    </w:lvl>
    <w:lvl w:ilvl="4" w:tplc="041D0003" w:tentative="1">
      <w:start w:val="1"/>
      <w:numFmt w:val="bullet"/>
      <w:lvlText w:val="o"/>
      <w:lvlJc w:val="left"/>
      <w:pPr>
        <w:ind w:left="3240" w:hanging="360"/>
      </w:pPr>
      <w:rPr>
        <w:rFonts w:ascii="Courier New" w:hAnsi="Courier New" w:cs="Courier New" w:hint="default"/>
      </w:rPr>
    </w:lvl>
    <w:lvl w:ilvl="5" w:tplc="041D0005" w:tentative="1">
      <w:start w:val="1"/>
      <w:numFmt w:val="bullet"/>
      <w:lvlText w:val=""/>
      <w:lvlJc w:val="left"/>
      <w:pPr>
        <w:ind w:left="3960" w:hanging="360"/>
      </w:pPr>
      <w:rPr>
        <w:rFonts w:ascii="Wingdings" w:hAnsi="Wingdings" w:hint="default"/>
      </w:rPr>
    </w:lvl>
    <w:lvl w:ilvl="6" w:tplc="041D0001" w:tentative="1">
      <w:start w:val="1"/>
      <w:numFmt w:val="bullet"/>
      <w:lvlText w:val=""/>
      <w:lvlJc w:val="left"/>
      <w:pPr>
        <w:ind w:left="4680" w:hanging="360"/>
      </w:pPr>
      <w:rPr>
        <w:rFonts w:ascii="Symbol" w:hAnsi="Symbol" w:hint="default"/>
      </w:rPr>
    </w:lvl>
    <w:lvl w:ilvl="7" w:tplc="041D0003" w:tentative="1">
      <w:start w:val="1"/>
      <w:numFmt w:val="bullet"/>
      <w:lvlText w:val="o"/>
      <w:lvlJc w:val="left"/>
      <w:pPr>
        <w:ind w:left="5400" w:hanging="360"/>
      </w:pPr>
      <w:rPr>
        <w:rFonts w:ascii="Courier New" w:hAnsi="Courier New" w:cs="Courier New" w:hint="default"/>
      </w:rPr>
    </w:lvl>
    <w:lvl w:ilvl="8" w:tplc="041D0005" w:tentative="1">
      <w:start w:val="1"/>
      <w:numFmt w:val="bullet"/>
      <w:lvlText w:val=""/>
      <w:lvlJc w:val="left"/>
      <w:pPr>
        <w:ind w:left="6120" w:hanging="360"/>
      </w:pPr>
      <w:rPr>
        <w:rFonts w:ascii="Wingdings" w:hAnsi="Wingdings" w:hint="default"/>
      </w:rPr>
    </w:lvl>
  </w:abstractNum>
  <w:abstractNum w:abstractNumId="4" w15:restartNumberingAfterBreak="0">
    <w:nsid w:val="53094D40"/>
    <w:multiLevelType w:val="hybridMultilevel"/>
    <w:tmpl w:val="D4288D32"/>
    <w:lvl w:ilvl="0" w:tplc="A6D01CF2">
      <w:numFmt w:val="bullet"/>
      <w:lvlText w:val="-"/>
      <w:lvlJc w:val="left"/>
      <w:pPr>
        <w:ind w:left="720" w:hanging="360"/>
      </w:pPr>
      <w:rPr>
        <w:rFonts w:ascii="Times New Roman" w:eastAsiaTheme="minorEastAsia" w:hAnsi="Times New Roman" w:cs="Times New Roman"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5" w15:restartNumberingAfterBreak="0">
    <w:nsid w:val="5C2964D7"/>
    <w:multiLevelType w:val="hybridMultilevel"/>
    <w:tmpl w:val="C2083CA6"/>
    <w:lvl w:ilvl="0" w:tplc="AA562D36">
      <w:numFmt w:val="bullet"/>
      <w:lvlText w:val="-"/>
      <w:lvlJc w:val="left"/>
      <w:pPr>
        <w:ind w:left="720" w:hanging="360"/>
      </w:pPr>
      <w:rPr>
        <w:rFonts w:ascii="Times New Roman" w:eastAsiaTheme="minorEastAsia" w:hAnsi="Times New Roman" w:cs="Times New Roman"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6" w15:restartNumberingAfterBreak="0">
    <w:nsid w:val="5C82398C"/>
    <w:multiLevelType w:val="hybridMultilevel"/>
    <w:tmpl w:val="1F4AC702"/>
    <w:lvl w:ilvl="0" w:tplc="9064E5D2">
      <w:start w:val="1"/>
      <w:numFmt w:val="bullet"/>
      <w:lvlText w:val="­"/>
      <w:lvlJc w:val="left"/>
      <w:pPr>
        <w:ind w:left="720" w:hanging="360"/>
      </w:pPr>
      <w:rPr>
        <w:rFonts w:ascii="Courier New" w:hAnsi="Courier New" w:cs="Times New Roman"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7" w15:restartNumberingAfterBreak="0">
    <w:nsid w:val="5E5C39F3"/>
    <w:multiLevelType w:val="hybridMultilevel"/>
    <w:tmpl w:val="C9DEF6DC"/>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720" w:hanging="360"/>
      </w:pPr>
      <w:rPr>
        <w:rFonts w:ascii="Courier New" w:hAnsi="Courier New" w:cs="Courier New" w:hint="default"/>
      </w:rPr>
    </w:lvl>
    <w:lvl w:ilvl="2" w:tplc="20000005" w:tentative="1">
      <w:start w:val="1"/>
      <w:numFmt w:val="bullet"/>
      <w:lvlText w:val=""/>
      <w:lvlJc w:val="left"/>
      <w:pPr>
        <w:ind w:left="1440" w:hanging="360"/>
      </w:pPr>
      <w:rPr>
        <w:rFonts w:ascii="Wingdings" w:hAnsi="Wingdings" w:hint="default"/>
      </w:rPr>
    </w:lvl>
    <w:lvl w:ilvl="3" w:tplc="20000001" w:tentative="1">
      <w:start w:val="1"/>
      <w:numFmt w:val="bullet"/>
      <w:lvlText w:val=""/>
      <w:lvlJc w:val="left"/>
      <w:pPr>
        <w:ind w:left="2160" w:hanging="360"/>
      </w:pPr>
      <w:rPr>
        <w:rFonts w:ascii="Symbol" w:hAnsi="Symbol" w:hint="default"/>
      </w:rPr>
    </w:lvl>
    <w:lvl w:ilvl="4" w:tplc="20000003" w:tentative="1">
      <w:start w:val="1"/>
      <w:numFmt w:val="bullet"/>
      <w:lvlText w:val="o"/>
      <w:lvlJc w:val="left"/>
      <w:pPr>
        <w:ind w:left="2880" w:hanging="360"/>
      </w:pPr>
      <w:rPr>
        <w:rFonts w:ascii="Courier New" w:hAnsi="Courier New" w:cs="Courier New" w:hint="default"/>
      </w:rPr>
    </w:lvl>
    <w:lvl w:ilvl="5" w:tplc="20000005" w:tentative="1">
      <w:start w:val="1"/>
      <w:numFmt w:val="bullet"/>
      <w:lvlText w:val=""/>
      <w:lvlJc w:val="left"/>
      <w:pPr>
        <w:ind w:left="3600" w:hanging="360"/>
      </w:pPr>
      <w:rPr>
        <w:rFonts w:ascii="Wingdings" w:hAnsi="Wingdings" w:hint="default"/>
      </w:rPr>
    </w:lvl>
    <w:lvl w:ilvl="6" w:tplc="20000001" w:tentative="1">
      <w:start w:val="1"/>
      <w:numFmt w:val="bullet"/>
      <w:lvlText w:val=""/>
      <w:lvlJc w:val="left"/>
      <w:pPr>
        <w:ind w:left="4320" w:hanging="360"/>
      </w:pPr>
      <w:rPr>
        <w:rFonts w:ascii="Symbol" w:hAnsi="Symbol" w:hint="default"/>
      </w:rPr>
    </w:lvl>
    <w:lvl w:ilvl="7" w:tplc="20000003" w:tentative="1">
      <w:start w:val="1"/>
      <w:numFmt w:val="bullet"/>
      <w:lvlText w:val="o"/>
      <w:lvlJc w:val="left"/>
      <w:pPr>
        <w:ind w:left="5040" w:hanging="360"/>
      </w:pPr>
      <w:rPr>
        <w:rFonts w:ascii="Courier New" w:hAnsi="Courier New" w:cs="Courier New" w:hint="default"/>
      </w:rPr>
    </w:lvl>
    <w:lvl w:ilvl="8" w:tplc="20000005" w:tentative="1">
      <w:start w:val="1"/>
      <w:numFmt w:val="bullet"/>
      <w:lvlText w:val=""/>
      <w:lvlJc w:val="left"/>
      <w:pPr>
        <w:ind w:left="5760" w:hanging="360"/>
      </w:pPr>
      <w:rPr>
        <w:rFonts w:ascii="Wingdings" w:hAnsi="Wingdings" w:hint="default"/>
      </w:rPr>
    </w:lvl>
  </w:abstractNum>
  <w:abstractNum w:abstractNumId="8" w15:restartNumberingAfterBreak="0">
    <w:nsid w:val="73887C6E"/>
    <w:multiLevelType w:val="hybridMultilevel"/>
    <w:tmpl w:val="DB0267BE"/>
    <w:lvl w:ilvl="0" w:tplc="041D0001">
      <w:start w:val="1"/>
      <w:numFmt w:val="bullet"/>
      <w:lvlText w:val=""/>
      <w:lvlJc w:val="left"/>
      <w:pPr>
        <w:ind w:left="720" w:hanging="360"/>
      </w:pPr>
      <w:rPr>
        <w:rFonts w:ascii="Symbol" w:hAnsi="Symbol"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num w:numId="1" w16cid:durableId="1873153704">
    <w:abstractNumId w:val="0"/>
  </w:num>
  <w:num w:numId="2" w16cid:durableId="294484622">
    <w:abstractNumId w:val="8"/>
  </w:num>
  <w:num w:numId="3" w16cid:durableId="325518658">
    <w:abstractNumId w:val="3"/>
  </w:num>
  <w:num w:numId="4" w16cid:durableId="1714960792">
    <w:abstractNumId w:val="2"/>
  </w:num>
  <w:num w:numId="5" w16cid:durableId="1300921607">
    <w:abstractNumId w:val="5"/>
  </w:num>
  <w:num w:numId="6" w16cid:durableId="167260934">
    <w:abstractNumId w:val="1"/>
  </w:num>
  <w:num w:numId="7" w16cid:durableId="815297550">
    <w:abstractNumId w:val="7"/>
  </w:num>
  <w:num w:numId="8" w16cid:durableId="60450936">
    <w:abstractNumId w:val="6"/>
  </w:num>
  <w:num w:numId="9" w16cid:durableId="1404568988">
    <w:abstractNumId w:val="4"/>
  </w:num>
  <w:num w:numId="10" w16cid:durableId="635600594">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16cid:durableId="598022735">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20"/>
  <w:proofState w:spelling="clean"/>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1304"/>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B267C"/>
    <w:rsid w:val="00001752"/>
    <w:rsid w:val="000049E8"/>
    <w:rsid w:val="000065F4"/>
    <w:rsid w:val="00007960"/>
    <w:rsid w:val="0001043B"/>
    <w:rsid w:val="00010648"/>
    <w:rsid w:val="00011CED"/>
    <w:rsid w:val="00013053"/>
    <w:rsid w:val="00014E11"/>
    <w:rsid w:val="00015F6C"/>
    <w:rsid w:val="00017163"/>
    <w:rsid w:val="0002022B"/>
    <w:rsid w:val="00021794"/>
    <w:rsid w:val="00023148"/>
    <w:rsid w:val="00023ADF"/>
    <w:rsid w:val="00023E4F"/>
    <w:rsid w:val="00025C43"/>
    <w:rsid w:val="000263D3"/>
    <w:rsid w:val="000343EB"/>
    <w:rsid w:val="0003557C"/>
    <w:rsid w:val="000436C0"/>
    <w:rsid w:val="00043DB6"/>
    <w:rsid w:val="0004430B"/>
    <w:rsid w:val="0004494E"/>
    <w:rsid w:val="000453BF"/>
    <w:rsid w:val="00045C13"/>
    <w:rsid w:val="00050CD4"/>
    <w:rsid w:val="000545A7"/>
    <w:rsid w:val="0005466B"/>
    <w:rsid w:val="000555BE"/>
    <w:rsid w:val="00055B74"/>
    <w:rsid w:val="00057118"/>
    <w:rsid w:val="000611E2"/>
    <w:rsid w:val="00061798"/>
    <w:rsid w:val="000619C9"/>
    <w:rsid w:val="00061F63"/>
    <w:rsid w:val="00061FC2"/>
    <w:rsid w:val="000641B4"/>
    <w:rsid w:val="0006711F"/>
    <w:rsid w:val="00067832"/>
    <w:rsid w:val="00075515"/>
    <w:rsid w:val="00075BCC"/>
    <w:rsid w:val="00080D59"/>
    <w:rsid w:val="0008186C"/>
    <w:rsid w:val="00082341"/>
    <w:rsid w:val="000904E3"/>
    <w:rsid w:val="00091694"/>
    <w:rsid w:val="00092BD4"/>
    <w:rsid w:val="00093CA0"/>
    <w:rsid w:val="000A1B8C"/>
    <w:rsid w:val="000A3156"/>
    <w:rsid w:val="000A3749"/>
    <w:rsid w:val="000A5EB6"/>
    <w:rsid w:val="000A7402"/>
    <w:rsid w:val="000A7886"/>
    <w:rsid w:val="000B32A0"/>
    <w:rsid w:val="000B4469"/>
    <w:rsid w:val="000B4672"/>
    <w:rsid w:val="000B5E91"/>
    <w:rsid w:val="000B620C"/>
    <w:rsid w:val="000B763B"/>
    <w:rsid w:val="000C1156"/>
    <w:rsid w:val="000C2236"/>
    <w:rsid w:val="000C3890"/>
    <w:rsid w:val="000C4B30"/>
    <w:rsid w:val="000C4EAC"/>
    <w:rsid w:val="000C68BA"/>
    <w:rsid w:val="000C69C0"/>
    <w:rsid w:val="000C73E0"/>
    <w:rsid w:val="000D0201"/>
    <w:rsid w:val="000D1BB4"/>
    <w:rsid w:val="000D4128"/>
    <w:rsid w:val="000D461C"/>
    <w:rsid w:val="000D4F17"/>
    <w:rsid w:val="000E13A6"/>
    <w:rsid w:val="000E2288"/>
    <w:rsid w:val="000E37F3"/>
    <w:rsid w:val="000E4C2A"/>
    <w:rsid w:val="000E5032"/>
    <w:rsid w:val="000E692E"/>
    <w:rsid w:val="000E6B6C"/>
    <w:rsid w:val="000E7C1C"/>
    <w:rsid w:val="000F065A"/>
    <w:rsid w:val="000F06C7"/>
    <w:rsid w:val="000F1F9A"/>
    <w:rsid w:val="000F2B85"/>
    <w:rsid w:val="000F4367"/>
    <w:rsid w:val="000F446C"/>
    <w:rsid w:val="000F7198"/>
    <w:rsid w:val="000F7574"/>
    <w:rsid w:val="00100747"/>
    <w:rsid w:val="00101E25"/>
    <w:rsid w:val="001065E2"/>
    <w:rsid w:val="001068E4"/>
    <w:rsid w:val="00106A55"/>
    <w:rsid w:val="0011061F"/>
    <w:rsid w:val="001106CA"/>
    <w:rsid w:val="0011381D"/>
    <w:rsid w:val="00113F7A"/>
    <w:rsid w:val="0011421D"/>
    <w:rsid w:val="00115430"/>
    <w:rsid w:val="00115C5E"/>
    <w:rsid w:val="00116817"/>
    <w:rsid w:val="001214DC"/>
    <w:rsid w:val="00121713"/>
    <w:rsid w:val="00121B45"/>
    <w:rsid w:val="00125669"/>
    <w:rsid w:val="00125DFD"/>
    <w:rsid w:val="0012701F"/>
    <w:rsid w:val="001352DF"/>
    <w:rsid w:val="0013547B"/>
    <w:rsid w:val="00136070"/>
    <w:rsid w:val="001363AB"/>
    <w:rsid w:val="0013689B"/>
    <w:rsid w:val="00137226"/>
    <w:rsid w:val="00137E77"/>
    <w:rsid w:val="0014012A"/>
    <w:rsid w:val="00140204"/>
    <w:rsid w:val="00141FDB"/>
    <w:rsid w:val="00142FEF"/>
    <w:rsid w:val="001447E7"/>
    <w:rsid w:val="00152BC2"/>
    <w:rsid w:val="00156F1B"/>
    <w:rsid w:val="00163ABD"/>
    <w:rsid w:val="0016483C"/>
    <w:rsid w:val="0016510D"/>
    <w:rsid w:val="00165406"/>
    <w:rsid w:val="001674F2"/>
    <w:rsid w:val="00173F0C"/>
    <w:rsid w:val="00174E05"/>
    <w:rsid w:val="00174F40"/>
    <w:rsid w:val="001752A7"/>
    <w:rsid w:val="0017700B"/>
    <w:rsid w:val="00180657"/>
    <w:rsid w:val="0018155E"/>
    <w:rsid w:val="001817DB"/>
    <w:rsid w:val="0018564D"/>
    <w:rsid w:val="001869A3"/>
    <w:rsid w:val="00191F4B"/>
    <w:rsid w:val="0019414D"/>
    <w:rsid w:val="0019431B"/>
    <w:rsid w:val="00195A04"/>
    <w:rsid w:val="0019737F"/>
    <w:rsid w:val="001A107B"/>
    <w:rsid w:val="001A499E"/>
    <w:rsid w:val="001A7DB9"/>
    <w:rsid w:val="001B0C13"/>
    <w:rsid w:val="001B2760"/>
    <w:rsid w:val="001B6760"/>
    <w:rsid w:val="001C0657"/>
    <w:rsid w:val="001C0FF7"/>
    <w:rsid w:val="001C2218"/>
    <w:rsid w:val="001C3CDC"/>
    <w:rsid w:val="001C6684"/>
    <w:rsid w:val="001D21E5"/>
    <w:rsid w:val="001D3F2C"/>
    <w:rsid w:val="001D41E3"/>
    <w:rsid w:val="001D645F"/>
    <w:rsid w:val="001D748C"/>
    <w:rsid w:val="001D76DC"/>
    <w:rsid w:val="001E0091"/>
    <w:rsid w:val="001E2549"/>
    <w:rsid w:val="001E2858"/>
    <w:rsid w:val="001E6FFB"/>
    <w:rsid w:val="001F01B7"/>
    <w:rsid w:val="001F03DB"/>
    <w:rsid w:val="001F1D5B"/>
    <w:rsid w:val="001F3B4B"/>
    <w:rsid w:val="001F44D6"/>
    <w:rsid w:val="001F4AA9"/>
    <w:rsid w:val="001F60CC"/>
    <w:rsid w:val="001F6D48"/>
    <w:rsid w:val="002041F0"/>
    <w:rsid w:val="002075C0"/>
    <w:rsid w:val="00210C24"/>
    <w:rsid w:val="00210FAA"/>
    <w:rsid w:val="00214039"/>
    <w:rsid w:val="00215392"/>
    <w:rsid w:val="002166F6"/>
    <w:rsid w:val="00217627"/>
    <w:rsid w:val="002246B3"/>
    <w:rsid w:val="00224849"/>
    <w:rsid w:val="00225D3A"/>
    <w:rsid w:val="00232B23"/>
    <w:rsid w:val="002372C1"/>
    <w:rsid w:val="00237E00"/>
    <w:rsid w:val="00241F59"/>
    <w:rsid w:val="00244913"/>
    <w:rsid w:val="00246567"/>
    <w:rsid w:val="00247D12"/>
    <w:rsid w:val="00255393"/>
    <w:rsid w:val="00257F49"/>
    <w:rsid w:val="002616BC"/>
    <w:rsid w:val="0026221F"/>
    <w:rsid w:val="00263687"/>
    <w:rsid w:val="00265CD1"/>
    <w:rsid w:val="002676B8"/>
    <w:rsid w:val="00270C88"/>
    <w:rsid w:val="00272E05"/>
    <w:rsid w:val="00273945"/>
    <w:rsid w:val="00274875"/>
    <w:rsid w:val="002756FC"/>
    <w:rsid w:val="00275B59"/>
    <w:rsid w:val="0027712A"/>
    <w:rsid w:val="00282EAE"/>
    <w:rsid w:val="0028356D"/>
    <w:rsid w:val="00284DA6"/>
    <w:rsid w:val="00285DE4"/>
    <w:rsid w:val="00286CB4"/>
    <w:rsid w:val="00291356"/>
    <w:rsid w:val="00291DE3"/>
    <w:rsid w:val="0029596D"/>
    <w:rsid w:val="00295FD2"/>
    <w:rsid w:val="00296B45"/>
    <w:rsid w:val="00297CA6"/>
    <w:rsid w:val="002A0B7D"/>
    <w:rsid w:val="002A0DE5"/>
    <w:rsid w:val="002A557C"/>
    <w:rsid w:val="002A5B14"/>
    <w:rsid w:val="002A6534"/>
    <w:rsid w:val="002B00A4"/>
    <w:rsid w:val="002B02A0"/>
    <w:rsid w:val="002B06E4"/>
    <w:rsid w:val="002B0C36"/>
    <w:rsid w:val="002B0F0E"/>
    <w:rsid w:val="002B1632"/>
    <w:rsid w:val="002B3F37"/>
    <w:rsid w:val="002B4905"/>
    <w:rsid w:val="002B6389"/>
    <w:rsid w:val="002B666E"/>
    <w:rsid w:val="002B6E9D"/>
    <w:rsid w:val="002C07B3"/>
    <w:rsid w:val="002C6818"/>
    <w:rsid w:val="002C7F11"/>
    <w:rsid w:val="002D2E85"/>
    <w:rsid w:val="002E020C"/>
    <w:rsid w:val="002E2961"/>
    <w:rsid w:val="002E345B"/>
    <w:rsid w:val="002E37CF"/>
    <w:rsid w:val="002E4FA7"/>
    <w:rsid w:val="002E661C"/>
    <w:rsid w:val="002F0EE0"/>
    <w:rsid w:val="002F2550"/>
    <w:rsid w:val="002F35B2"/>
    <w:rsid w:val="002F6BB0"/>
    <w:rsid w:val="002F6C53"/>
    <w:rsid w:val="00300D19"/>
    <w:rsid w:val="0030221F"/>
    <w:rsid w:val="003027C6"/>
    <w:rsid w:val="00306FB9"/>
    <w:rsid w:val="00310A13"/>
    <w:rsid w:val="00310BBF"/>
    <w:rsid w:val="00310FCF"/>
    <w:rsid w:val="00313FCA"/>
    <w:rsid w:val="00314C3F"/>
    <w:rsid w:val="003164EC"/>
    <w:rsid w:val="003169CD"/>
    <w:rsid w:val="00317972"/>
    <w:rsid w:val="00325B14"/>
    <w:rsid w:val="00326A58"/>
    <w:rsid w:val="00330F0D"/>
    <w:rsid w:val="00332A7F"/>
    <w:rsid w:val="003365A5"/>
    <w:rsid w:val="00336C18"/>
    <w:rsid w:val="00341B36"/>
    <w:rsid w:val="00341E4B"/>
    <w:rsid w:val="00344414"/>
    <w:rsid w:val="003453C4"/>
    <w:rsid w:val="00347D3C"/>
    <w:rsid w:val="003508BD"/>
    <w:rsid w:val="00350FEF"/>
    <w:rsid w:val="003540D1"/>
    <w:rsid w:val="003557FC"/>
    <w:rsid w:val="00355BD8"/>
    <w:rsid w:val="003562C0"/>
    <w:rsid w:val="00356C1E"/>
    <w:rsid w:val="00356E54"/>
    <w:rsid w:val="00357164"/>
    <w:rsid w:val="00357E14"/>
    <w:rsid w:val="00363EF5"/>
    <w:rsid w:val="003647D3"/>
    <w:rsid w:val="00371A64"/>
    <w:rsid w:val="00372CB4"/>
    <w:rsid w:val="00376055"/>
    <w:rsid w:val="003779AD"/>
    <w:rsid w:val="0038049F"/>
    <w:rsid w:val="0038525C"/>
    <w:rsid w:val="00385E0A"/>
    <w:rsid w:val="0039001D"/>
    <w:rsid w:val="00391DA9"/>
    <w:rsid w:val="0039365A"/>
    <w:rsid w:val="003936F1"/>
    <w:rsid w:val="0039476E"/>
    <w:rsid w:val="00395638"/>
    <w:rsid w:val="003956CB"/>
    <w:rsid w:val="0039723C"/>
    <w:rsid w:val="003A05D8"/>
    <w:rsid w:val="003A1466"/>
    <w:rsid w:val="003A6B2A"/>
    <w:rsid w:val="003A7F88"/>
    <w:rsid w:val="003B3131"/>
    <w:rsid w:val="003B66BD"/>
    <w:rsid w:val="003B6804"/>
    <w:rsid w:val="003C2A40"/>
    <w:rsid w:val="003C6571"/>
    <w:rsid w:val="003C67DA"/>
    <w:rsid w:val="003D0473"/>
    <w:rsid w:val="003D25F9"/>
    <w:rsid w:val="003E1C14"/>
    <w:rsid w:val="003E5C4E"/>
    <w:rsid w:val="003F0E83"/>
    <w:rsid w:val="003F1487"/>
    <w:rsid w:val="003F3D47"/>
    <w:rsid w:val="003F4E5A"/>
    <w:rsid w:val="003F6234"/>
    <w:rsid w:val="004034C2"/>
    <w:rsid w:val="004060A5"/>
    <w:rsid w:val="00407C19"/>
    <w:rsid w:val="00410CA3"/>
    <w:rsid w:val="00411E2C"/>
    <w:rsid w:val="00414E79"/>
    <w:rsid w:val="00415FDA"/>
    <w:rsid w:val="00422ED5"/>
    <w:rsid w:val="004256C5"/>
    <w:rsid w:val="00426378"/>
    <w:rsid w:val="004311E4"/>
    <w:rsid w:val="0043172E"/>
    <w:rsid w:val="004353B0"/>
    <w:rsid w:val="0043563D"/>
    <w:rsid w:val="00437331"/>
    <w:rsid w:val="004406A9"/>
    <w:rsid w:val="00440D30"/>
    <w:rsid w:val="004459FB"/>
    <w:rsid w:val="004462D9"/>
    <w:rsid w:val="00451B03"/>
    <w:rsid w:val="00451BDF"/>
    <w:rsid w:val="00460413"/>
    <w:rsid w:val="00460F30"/>
    <w:rsid w:val="00465015"/>
    <w:rsid w:val="0046668A"/>
    <w:rsid w:val="00466A20"/>
    <w:rsid w:val="00466B66"/>
    <w:rsid w:val="0046772B"/>
    <w:rsid w:val="00471E97"/>
    <w:rsid w:val="0047286C"/>
    <w:rsid w:val="00473C11"/>
    <w:rsid w:val="0047618D"/>
    <w:rsid w:val="00476F60"/>
    <w:rsid w:val="00477E5B"/>
    <w:rsid w:val="00480E23"/>
    <w:rsid w:val="00482545"/>
    <w:rsid w:val="00485930"/>
    <w:rsid w:val="00486BF5"/>
    <w:rsid w:val="004914DC"/>
    <w:rsid w:val="00491A37"/>
    <w:rsid w:val="0049438A"/>
    <w:rsid w:val="004948AA"/>
    <w:rsid w:val="0049491E"/>
    <w:rsid w:val="00494DC4"/>
    <w:rsid w:val="00496B93"/>
    <w:rsid w:val="00496EDD"/>
    <w:rsid w:val="00496F98"/>
    <w:rsid w:val="004A305D"/>
    <w:rsid w:val="004A4688"/>
    <w:rsid w:val="004A5252"/>
    <w:rsid w:val="004A7141"/>
    <w:rsid w:val="004B0D3C"/>
    <w:rsid w:val="004B1DEC"/>
    <w:rsid w:val="004B287C"/>
    <w:rsid w:val="004B3C7C"/>
    <w:rsid w:val="004B5164"/>
    <w:rsid w:val="004C0571"/>
    <w:rsid w:val="004C0896"/>
    <w:rsid w:val="004C12AA"/>
    <w:rsid w:val="004C2003"/>
    <w:rsid w:val="004C44C6"/>
    <w:rsid w:val="004C60F2"/>
    <w:rsid w:val="004C78B0"/>
    <w:rsid w:val="004D0426"/>
    <w:rsid w:val="004D1274"/>
    <w:rsid w:val="004D20DB"/>
    <w:rsid w:val="004D2991"/>
    <w:rsid w:val="004D43A8"/>
    <w:rsid w:val="004D5135"/>
    <w:rsid w:val="004D71FC"/>
    <w:rsid w:val="004E01E3"/>
    <w:rsid w:val="004E01F7"/>
    <w:rsid w:val="004E0E25"/>
    <w:rsid w:val="004E372D"/>
    <w:rsid w:val="004E5117"/>
    <w:rsid w:val="004E59EE"/>
    <w:rsid w:val="004F04E7"/>
    <w:rsid w:val="004F1686"/>
    <w:rsid w:val="004F278D"/>
    <w:rsid w:val="004F27A0"/>
    <w:rsid w:val="004F368E"/>
    <w:rsid w:val="004F5C31"/>
    <w:rsid w:val="004F646B"/>
    <w:rsid w:val="004F6E55"/>
    <w:rsid w:val="004F710C"/>
    <w:rsid w:val="00500E46"/>
    <w:rsid w:val="005018C7"/>
    <w:rsid w:val="00503BC9"/>
    <w:rsid w:val="00504B02"/>
    <w:rsid w:val="00506988"/>
    <w:rsid w:val="00506EF0"/>
    <w:rsid w:val="00510038"/>
    <w:rsid w:val="00510793"/>
    <w:rsid w:val="0051279F"/>
    <w:rsid w:val="00513893"/>
    <w:rsid w:val="00513C04"/>
    <w:rsid w:val="00515CD7"/>
    <w:rsid w:val="0051729E"/>
    <w:rsid w:val="00521790"/>
    <w:rsid w:val="00521AE6"/>
    <w:rsid w:val="00522474"/>
    <w:rsid w:val="00523DFC"/>
    <w:rsid w:val="00525C26"/>
    <w:rsid w:val="00531E04"/>
    <w:rsid w:val="00533EEB"/>
    <w:rsid w:val="00534EC6"/>
    <w:rsid w:val="0053508E"/>
    <w:rsid w:val="00536E90"/>
    <w:rsid w:val="00536EEC"/>
    <w:rsid w:val="005370E0"/>
    <w:rsid w:val="005379FC"/>
    <w:rsid w:val="0054168D"/>
    <w:rsid w:val="00541779"/>
    <w:rsid w:val="00541ED9"/>
    <w:rsid w:val="00543216"/>
    <w:rsid w:val="00544038"/>
    <w:rsid w:val="00544CF4"/>
    <w:rsid w:val="00544F9F"/>
    <w:rsid w:val="00547656"/>
    <w:rsid w:val="005504FD"/>
    <w:rsid w:val="005514D5"/>
    <w:rsid w:val="00551F16"/>
    <w:rsid w:val="00552B81"/>
    <w:rsid w:val="00553F75"/>
    <w:rsid w:val="00555AB0"/>
    <w:rsid w:val="00555BD3"/>
    <w:rsid w:val="00555CC2"/>
    <w:rsid w:val="00556F02"/>
    <w:rsid w:val="0056033C"/>
    <w:rsid w:val="005611D7"/>
    <w:rsid w:val="00563A75"/>
    <w:rsid w:val="00564B4E"/>
    <w:rsid w:val="0056518A"/>
    <w:rsid w:val="00566365"/>
    <w:rsid w:val="00566FAA"/>
    <w:rsid w:val="00567B85"/>
    <w:rsid w:val="00571596"/>
    <w:rsid w:val="005729A0"/>
    <w:rsid w:val="00573E8D"/>
    <w:rsid w:val="00574B61"/>
    <w:rsid w:val="00577085"/>
    <w:rsid w:val="00577119"/>
    <w:rsid w:val="00577E98"/>
    <w:rsid w:val="00580661"/>
    <w:rsid w:val="00582B1E"/>
    <w:rsid w:val="00584806"/>
    <w:rsid w:val="005856FE"/>
    <w:rsid w:val="005879FD"/>
    <w:rsid w:val="00590769"/>
    <w:rsid w:val="00593438"/>
    <w:rsid w:val="00597ACB"/>
    <w:rsid w:val="005A25A1"/>
    <w:rsid w:val="005A3B10"/>
    <w:rsid w:val="005A5910"/>
    <w:rsid w:val="005A71A4"/>
    <w:rsid w:val="005A7757"/>
    <w:rsid w:val="005B0EA4"/>
    <w:rsid w:val="005B1363"/>
    <w:rsid w:val="005B2224"/>
    <w:rsid w:val="005B2CEC"/>
    <w:rsid w:val="005B536C"/>
    <w:rsid w:val="005B5622"/>
    <w:rsid w:val="005B7FDB"/>
    <w:rsid w:val="005C1B3E"/>
    <w:rsid w:val="005C23E2"/>
    <w:rsid w:val="005C2CB1"/>
    <w:rsid w:val="005C4219"/>
    <w:rsid w:val="005C513C"/>
    <w:rsid w:val="005C5848"/>
    <w:rsid w:val="005D0219"/>
    <w:rsid w:val="005D0387"/>
    <w:rsid w:val="005D070E"/>
    <w:rsid w:val="005D39FC"/>
    <w:rsid w:val="005D4098"/>
    <w:rsid w:val="005D4FEC"/>
    <w:rsid w:val="005D5704"/>
    <w:rsid w:val="005D737A"/>
    <w:rsid w:val="005E1979"/>
    <w:rsid w:val="005E1AB4"/>
    <w:rsid w:val="005E3803"/>
    <w:rsid w:val="005E4CB6"/>
    <w:rsid w:val="005E6622"/>
    <w:rsid w:val="005E6E57"/>
    <w:rsid w:val="005F089E"/>
    <w:rsid w:val="005F1C87"/>
    <w:rsid w:val="005F429B"/>
    <w:rsid w:val="005F4FEC"/>
    <w:rsid w:val="005F5B45"/>
    <w:rsid w:val="005F72C6"/>
    <w:rsid w:val="006004B5"/>
    <w:rsid w:val="00603100"/>
    <w:rsid w:val="00603E82"/>
    <w:rsid w:val="00605663"/>
    <w:rsid w:val="0061071B"/>
    <w:rsid w:val="00611C2C"/>
    <w:rsid w:val="00613965"/>
    <w:rsid w:val="00615632"/>
    <w:rsid w:val="0061754A"/>
    <w:rsid w:val="006200EB"/>
    <w:rsid w:val="006213B5"/>
    <w:rsid w:val="00622BF4"/>
    <w:rsid w:val="00626DC3"/>
    <w:rsid w:val="00627E8D"/>
    <w:rsid w:val="0063048F"/>
    <w:rsid w:val="006312F2"/>
    <w:rsid w:val="006347E6"/>
    <w:rsid w:val="00636DAB"/>
    <w:rsid w:val="006448DD"/>
    <w:rsid w:val="00645696"/>
    <w:rsid w:val="0064585E"/>
    <w:rsid w:val="00645F31"/>
    <w:rsid w:val="00651F0A"/>
    <w:rsid w:val="00653D31"/>
    <w:rsid w:val="00654070"/>
    <w:rsid w:val="0065714C"/>
    <w:rsid w:val="00663BEF"/>
    <w:rsid w:val="006649F2"/>
    <w:rsid w:val="006652D1"/>
    <w:rsid w:val="006664DB"/>
    <w:rsid w:val="00667065"/>
    <w:rsid w:val="00674657"/>
    <w:rsid w:val="006775F3"/>
    <w:rsid w:val="00680667"/>
    <w:rsid w:val="0068170A"/>
    <w:rsid w:val="00682EE5"/>
    <w:rsid w:val="00683421"/>
    <w:rsid w:val="00684142"/>
    <w:rsid w:val="00685354"/>
    <w:rsid w:val="00690A07"/>
    <w:rsid w:val="00690A7F"/>
    <w:rsid w:val="0069160B"/>
    <w:rsid w:val="00691B70"/>
    <w:rsid w:val="00693215"/>
    <w:rsid w:val="006948CE"/>
    <w:rsid w:val="006972B6"/>
    <w:rsid w:val="0069764F"/>
    <w:rsid w:val="006A07F5"/>
    <w:rsid w:val="006A13B1"/>
    <w:rsid w:val="006A30BB"/>
    <w:rsid w:val="006A449C"/>
    <w:rsid w:val="006A722F"/>
    <w:rsid w:val="006A72CC"/>
    <w:rsid w:val="006A7F61"/>
    <w:rsid w:val="006B01D4"/>
    <w:rsid w:val="006B291C"/>
    <w:rsid w:val="006B5318"/>
    <w:rsid w:val="006C11E1"/>
    <w:rsid w:val="006C3454"/>
    <w:rsid w:val="006C59F6"/>
    <w:rsid w:val="006D04A8"/>
    <w:rsid w:val="006D2E84"/>
    <w:rsid w:val="006E0CB0"/>
    <w:rsid w:val="006E1983"/>
    <w:rsid w:val="006E36FB"/>
    <w:rsid w:val="006E3D0E"/>
    <w:rsid w:val="006F3E70"/>
    <w:rsid w:val="006F5E9A"/>
    <w:rsid w:val="00701FF0"/>
    <w:rsid w:val="00702380"/>
    <w:rsid w:val="0070313E"/>
    <w:rsid w:val="00703B4B"/>
    <w:rsid w:val="00704659"/>
    <w:rsid w:val="00706D7E"/>
    <w:rsid w:val="00707386"/>
    <w:rsid w:val="00707D80"/>
    <w:rsid w:val="007115A1"/>
    <w:rsid w:val="007144D9"/>
    <w:rsid w:val="00720B05"/>
    <w:rsid w:val="00720F3C"/>
    <w:rsid w:val="00723BBD"/>
    <w:rsid w:val="00723F7E"/>
    <w:rsid w:val="0072542F"/>
    <w:rsid w:val="00726EFD"/>
    <w:rsid w:val="007279EE"/>
    <w:rsid w:val="00727A60"/>
    <w:rsid w:val="007301F7"/>
    <w:rsid w:val="00732E80"/>
    <w:rsid w:val="00737A38"/>
    <w:rsid w:val="00747A96"/>
    <w:rsid w:val="00750BB6"/>
    <w:rsid w:val="00752D35"/>
    <w:rsid w:val="007544C6"/>
    <w:rsid w:val="00755C64"/>
    <w:rsid w:val="007615AD"/>
    <w:rsid w:val="0076165F"/>
    <w:rsid w:val="00761EDC"/>
    <w:rsid w:val="00762D5A"/>
    <w:rsid w:val="00764F42"/>
    <w:rsid w:val="00766929"/>
    <w:rsid w:val="00766D47"/>
    <w:rsid w:val="00770200"/>
    <w:rsid w:val="00772DCC"/>
    <w:rsid w:val="0077320E"/>
    <w:rsid w:val="0077406E"/>
    <w:rsid w:val="00785100"/>
    <w:rsid w:val="00786144"/>
    <w:rsid w:val="00791604"/>
    <w:rsid w:val="00792E33"/>
    <w:rsid w:val="007A103F"/>
    <w:rsid w:val="007A50CA"/>
    <w:rsid w:val="007A7541"/>
    <w:rsid w:val="007B09B2"/>
    <w:rsid w:val="007B1A74"/>
    <w:rsid w:val="007B25DF"/>
    <w:rsid w:val="007B2BFB"/>
    <w:rsid w:val="007B3C36"/>
    <w:rsid w:val="007B44DB"/>
    <w:rsid w:val="007B6FC3"/>
    <w:rsid w:val="007C044B"/>
    <w:rsid w:val="007C05B9"/>
    <w:rsid w:val="007C0BFA"/>
    <w:rsid w:val="007C11BE"/>
    <w:rsid w:val="007C2F0A"/>
    <w:rsid w:val="007C30AF"/>
    <w:rsid w:val="007C51A1"/>
    <w:rsid w:val="007D29EB"/>
    <w:rsid w:val="007D3DAB"/>
    <w:rsid w:val="007D46D9"/>
    <w:rsid w:val="007D61D1"/>
    <w:rsid w:val="007D6A9E"/>
    <w:rsid w:val="007D6EBA"/>
    <w:rsid w:val="007D784F"/>
    <w:rsid w:val="007E02BE"/>
    <w:rsid w:val="007E3EEC"/>
    <w:rsid w:val="007E67C7"/>
    <w:rsid w:val="007E744E"/>
    <w:rsid w:val="007E7480"/>
    <w:rsid w:val="007F184E"/>
    <w:rsid w:val="007F398B"/>
    <w:rsid w:val="007F45BA"/>
    <w:rsid w:val="007F75FB"/>
    <w:rsid w:val="00806273"/>
    <w:rsid w:val="008079A3"/>
    <w:rsid w:val="00811D3E"/>
    <w:rsid w:val="00812436"/>
    <w:rsid w:val="0081250B"/>
    <w:rsid w:val="00812CBD"/>
    <w:rsid w:val="008154A8"/>
    <w:rsid w:val="008217B3"/>
    <w:rsid w:val="0082183D"/>
    <w:rsid w:val="00822614"/>
    <w:rsid w:val="00822E47"/>
    <w:rsid w:val="00823085"/>
    <w:rsid w:val="00823E3B"/>
    <w:rsid w:val="00824E5F"/>
    <w:rsid w:val="00830E6D"/>
    <w:rsid w:val="00831AF5"/>
    <w:rsid w:val="00831E91"/>
    <w:rsid w:val="00833376"/>
    <w:rsid w:val="00833BE7"/>
    <w:rsid w:val="008404DB"/>
    <w:rsid w:val="00844052"/>
    <w:rsid w:val="008452F8"/>
    <w:rsid w:val="00846809"/>
    <w:rsid w:val="00847A84"/>
    <w:rsid w:val="00850164"/>
    <w:rsid w:val="0085095D"/>
    <w:rsid w:val="00850C7C"/>
    <w:rsid w:val="00852F18"/>
    <w:rsid w:val="0085600C"/>
    <w:rsid w:val="008646E0"/>
    <w:rsid w:val="00864BCD"/>
    <w:rsid w:val="008656E7"/>
    <w:rsid w:val="00870957"/>
    <w:rsid w:val="008720FC"/>
    <w:rsid w:val="008737E2"/>
    <w:rsid w:val="008740BF"/>
    <w:rsid w:val="0087439E"/>
    <w:rsid w:val="00875164"/>
    <w:rsid w:val="008751A8"/>
    <w:rsid w:val="008752AF"/>
    <w:rsid w:val="0087583A"/>
    <w:rsid w:val="008760F6"/>
    <w:rsid w:val="00877DB7"/>
    <w:rsid w:val="00881C13"/>
    <w:rsid w:val="00882B09"/>
    <w:rsid w:val="00885B32"/>
    <w:rsid w:val="00887196"/>
    <w:rsid w:val="008904AB"/>
    <w:rsid w:val="008904BE"/>
    <w:rsid w:val="00891329"/>
    <w:rsid w:val="008918F2"/>
    <w:rsid w:val="008926BD"/>
    <w:rsid w:val="00892C91"/>
    <w:rsid w:val="008931EC"/>
    <w:rsid w:val="00893C45"/>
    <w:rsid w:val="008947B5"/>
    <w:rsid w:val="0089508C"/>
    <w:rsid w:val="008969A8"/>
    <w:rsid w:val="00897360"/>
    <w:rsid w:val="008A05F9"/>
    <w:rsid w:val="008A0951"/>
    <w:rsid w:val="008A1E8F"/>
    <w:rsid w:val="008A31CE"/>
    <w:rsid w:val="008A53B4"/>
    <w:rsid w:val="008A590E"/>
    <w:rsid w:val="008B0819"/>
    <w:rsid w:val="008B1388"/>
    <w:rsid w:val="008B2117"/>
    <w:rsid w:val="008B27A7"/>
    <w:rsid w:val="008B38F3"/>
    <w:rsid w:val="008B3ACD"/>
    <w:rsid w:val="008B61C5"/>
    <w:rsid w:val="008B621A"/>
    <w:rsid w:val="008C0244"/>
    <w:rsid w:val="008C0427"/>
    <w:rsid w:val="008C0F0A"/>
    <w:rsid w:val="008C46A5"/>
    <w:rsid w:val="008C5C3F"/>
    <w:rsid w:val="008C6086"/>
    <w:rsid w:val="008C664C"/>
    <w:rsid w:val="008C71CD"/>
    <w:rsid w:val="008D0015"/>
    <w:rsid w:val="008D1354"/>
    <w:rsid w:val="008D136F"/>
    <w:rsid w:val="008D2A34"/>
    <w:rsid w:val="008D37D8"/>
    <w:rsid w:val="008D44ED"/>
    <w:rsid w:val="008D6CC7"/>
    <w:rsid w:val="008E0B28"/>
    <w:rsid w:val="008E3828"/>
    <w:rsid w:val="008E6300"/>
    <w:rsid w:val="008F1716"/>
    <w:rsid w:val="008F2399"/>
    <w:rsid w:val="008F2A1B"/>
    <w:rsid w:val="008F3542"/>
    <w:rsid w:val="008F525A"/>
    <w:rsid w:val="00900919"/>
    <w:rsid w:val="00903733"/>
    <w:rsid w:val="009044A8"/>
    <w:rsid w:val="0090735E"/>
    <w:rsid w:val="0090737D"/>
    <w:rsid w:val="00907C30"/>
    <w:rsid w:val="009103BE"/>
    <w:rsid w:val="009110C9"/>
    <w:rsid w:val="00911D21"/>
    <w:rsid w:val="00911D3C"/>
    <w:rsid w:val="009158C4"/>
    <w:rsid w:val="00917497"/>
    <w:rsid w:val="00922457"/>
    <w:rsid w:val="00924E76"/>
    <w:rsid w:val="0092582C"/>
    <w:rsid w:val="00926BA8"/>
    <w:rsid w:val="0092746F"/>
    <w:rsid w:val="0092775A"/>
    <w:rsid w:val="00930552"/>
    <w:rsid w:val="00930AC2"/>
    <w:rsid w:val="0093168A"/>
    <w:rsid w:val="009337B1"/>
    <w:rsid w:val="00941AD6"/>
    <w:rsid w:val="00942019"/>
    <w:rsid w:val="009433F3"/>
    <w:rsid w:val="009443BA"/>
    <w:rsid w:val="00944DC8"/>
    <w:rsid w:val="0094555A"/>
    <w:rsid w:val="009469D6"/>
    <w:rsid w:val="009469E7"/>
    <w:rsid w:val="009528FD"/>
    <w:rsid w:val="009531C7"/>
    <w:rsid w:val="00953250"/>
    <w:rsid w:val="00954575"/>
    <w:rsid w:val="00955567"/>
    <w:rsid w:val="00955F98"/>
    <w:rsid w:val="0095665B"/>
    <w:rsid w:val="0096009A"/>
    <w:rsid w:val="00963F57"/>
    <w:rsid w:val="00967014"/>
    <w:rsid w:val="00972075"/>
    <w:rsid w:val="00974186"/>
    <w:rsid w:val="00974D54"/>
    <w:rsid w:val="0097649B"/>
    <w:rsid w:val="00980399"/>
    <w:rsid w:val="00984254"/>
    <w:rsid w:val="0098456F"/>
    <w:rsid w:val="00985ACB"/>
    <w:rsid w:val="00986D94"/>
    <w:rsid w:val="00986F61"/>
    <w:rsid w:val="00987CEE"/>
    <w:rsid w:val="00987E73"/>
    <w:rsid w:val="00990D27"/>
    <w:rsid w:val="00991AD2"/>
    <w:rsid w:val="009941F0"/>
    <w:rsid w:val="00996355"/>
    <w:rsid w:val="009A19FA"/>
    <w:rsid w:val="009A3B2C"/>
    <w:rsid w:val="009A3FD2"/>
    <w:rsid w:val="009A439E"/>
    <w:rsid w:val="009A7160"/>
    <w:rsid w:val="009B2BAA"/>
    <w:rsid w:val="009B48D6"/>
    <w:rsid w:val="009B4E2A"/>
    <w:rsid w:val="009B4F7C"/>
    <w:rsid w:val="009B583B"/>
    <w:rsid w:val="009B6151"/>
    <w:rsid w:val="009B658C"/>
    <w:rsid w:val="009B7DF8"/>
    <w:rsid w:val="009C0BB2"/>
    <w:rsid w:val="009C4B46"/>
    <w:rsid w:val="009C500D"/>
    <w:rsid w:val="009C647F"/>
    <w:rsid w:val="009C6C62"/>
    <w:rsid w:val="009C7C66"/>
    <w:rsid w:val="009D4D5C"/>
    <w:rsid w:val="009D595B"/>
    <w:rsid w:val="009D7EFE"/>
    <w:rsid w:val="009E0A4E"/>
    <w:rsid w:val="009E17FA"/>
    <w:rsid w:val="009E475C"/>
    <w:rsid w:val="009E53A3"/>
    <w:rsid w:val="009E62E0"/>
    <w:rsid w:val="009E69F8"/>
    <w:rsid w:val="009E7088"/>
    <w:rsid w:val="009F0737"/>
    <w:rsid w:val="009F3606"/>
    <w:rsid w:val="009F515B"/>
    <w:rsid w:val="009F6156"/>
    <w:rsid w:val="00A01B5B"/>
    <w:rsid w:val="00A02FD0"/>
    <w:rsid w:val="00A03CFB"/>
    <w:rsid w:val="00A074B5"/>
    <w:rsid w:val="00A0760A"/>
    <w:rsid w:val="00A104B6"/>
    <w:rsid w:val="00A1064E"/>
    <w:rsid w:val="00A10A2A"/>
    <w:rsid w:val="00A12862"/>
    <w:rsid w:val="00A12D2F"/>
    <w:rsid w:val="00A147DF"/>
    <w:rsid w:val="00A14DA4"/>
    <w:rsid w:val="00A15D1F"/>
    <w:rsid w:val="00A15E05"/>
    <w:rsid w:val="00A17801"/>
    <w:rsid w:val="00A215B0"/>
    <w:rsid w:val="00A21F4C"/>
    <w:rsid w:val="00A2216C"/>
    <w:rsid w:val="00A2374F"/>
    <w:rsid w:val="00A259FE"/>
    <w:rsid w:val="00A27188"/>
    <w:rsid w:val="00A32E59"/>
    <w:rsid w:val="00A330A1"/>
    <w:rsid w:val="00A33AAD"/>
    <w:rsid w:val="00A33B00"/>
    <w:rsid w:val="00A341A0"/>
    <w:rsid w:val="00A345C1"/>
    <w:rsid w:val="00A3467C"/>
    <w:rsid w:val="00A34F2D"/>
    <w:rsid w:val="00A35B9E"/>
    <w:rsid w:val="00A377F4"/>
    <w:rsid w:val="00A4041E"/>
    <w:rsid w:val="00A42593"/>
    <w:rsid w:val="00A44184"/>
    <w:rsid w:val="00A45E96"/>
    <w:rsid w:val="00A476AB"/>
    <w:rsid w:val="00A47802"/>
    <w:rsid w:val="00A47AD9"/>
    <w:rsid w:val="00A51880"/>
    <w:rsid w:val="00A51E80"/>
    <w:rsid w:val="00A520F7"/>
    <w:rsid w:val="00A522EE"/>
    <w:rsid w:val="00A52440"/>
    <w:rsid w:val="00A531A3"/>
    <w:rsid w:val="00A5380B"/>
    <w:rsid w:val="00A55CF8"/>
    <w:rsid w:val="00A56CFF"/>
    <w:rsid w:val="00A57DD6"/>
    <w:rsid w:val="00A60D7D"/>
    <w:rsid w:val="00A61EC9"/>
    <w:rsid w:val="00A62E91"/>
    <w:rsid w:val="00A62EA6"/>
    <w:rsid w:val="00A63AB1"/>
    <w:rsid w:val="00A66DF6"/>
    <w:rsid w:val="00A67771"/>
    <w:rsid w:val="00A73EB8"/>
    <w:rsid w:val="00A75A97"/>
    <w:rsid w:val="00A75C82"/>
    <w:rsid w:val="00A764FF"/>
    <w:rsid w:val="00A76793"/>
    <w:rsid w:val="00A76E79"/>
    <w:rsid w:val="00A8112E"/>
    <w:rsid w:val="00A81B1E"/>
    <w:rsid w:val="00A81B24"/>
    <w:rsid w:val="00A82365"/>
    <w:rsid w:val="00A837D6"/>
    <w:rsid w:val="00A8539B"/>
    <w:rsid w:val="00A855EE"/>
    <w:rsid w:val="00A93359"/>
    <w:rsid w:val="00A9360E"/>
    <w:rsid w:val="00A95779"/>
    <w:rsid w:val="00AA0284"/>
    <w:rsid w:val="00AA369D"/>
    <w:rsid w:val="00AA39E7"/>
    <w:rsid w:val="00AA5861"/>
    <w:rsid w:val="00AB0362"/>
    <w:rsid w:val="00AB0678"/>
    <w:rsid w:val="00AB0AA0"/>
    <w:rsid w:val="00AB357D"/>
    <w:rsid w:val="00AB3EC1"/>
    <w:rsid w:val="00AB6F61"/>
    <w:rsid w:val="00AB743E"/>
    <w:rsid w:val="00AC02F7"/>
    <w:rsid w:val="00AD20B7"/>
    <w:rsid w:val="00AD4E21"/>
    <w:rsid w:val="00AD6D41"/>
    <w:rsid w:val="00AE1D6E"/>
    <w:rsid w:val="00AE2A22"/>
    <w:rsid w:val="00AE3B3E"/>
    <w:rsid w:val="00AE4482"/>
    <w:rsid w:val="00AE5147"/>
    <w:rsid w:val="00AE5CA2"/>
    <w:rsid w:val="00AE5F41"/>
    <w:rsid w:val="00AE66B6"/>
    <w:rsid w:val="00AE7954"/>
    <w:rsid w:val="00AF23EC"/>
    <w:rsid w:val="00AF4B8D"/>
    <w:rsid w:val="00AF5775"/>
    <w:rsid w:val="00AF6596"/>
    <w:rsid w:val="00B00B91"/>
    <w:rsid w:val="00B01466"/>
    <w:rsid w:val="00B0247C"/>
    <w:rsid w:val="00B029EF"/>
    <w:rsid w:val="00B0345E"/>
    <w:rsid w:val="00B07656"/>
    <w:rsid w:val="00B12CA3"/>
    <w:rsid w:val="00B13466"/>
    <w:rsid w:val="00B13A13"/>
    <w:rsid w:val="00B13D32"/>
    <w:rsid w:val="00B147F5"/>
    <w:rsid w:val="00B159C5"/>
    <w:rsid w:val="00B17AA9"/>
    <w:rsid w:val="00B17D71"/>
    <w:rsid w:val="00B17D74"/>
    <w:rsid w:val="00B217EA"/>
    <w:rsid w:val="00B21B1B"/>
    <w:rsid w:val="00B22131"/>
    <w:rsid w:val="00B25706"/>
    <w:rsid w:val="00B27C19"/>
    <w:rsid w:val="00B30D62"/>
    <w:rsid w:val="00B30EBA"/>
    <w:rsid w:val="00B35A4A"/>
    <w:rsid w:val="00B36EBD"/>
    <w:rsid w:val="00B37A91"/>
    <w:rsid w:val="00B40566"/>
    <w:rsid w:val="00B411EC"/>
    <w:rsid w:val="00B41C09"/>
    <w:rsid w:val="00B44D27"/>
    <w:rsid w:val="00B456FF"/>
    <w:rsid w:val="00B517A3"/>
    <w:rsid w:val="00B5223B"/>
    <w:rsid w:val="00B53026"/>
    <w:rsid w:val="00B53457"/>
    <w:rsid w:val="00B61031"/>
    <w:rsid w:val="00B62518"/>
    <w:rsid w:val="00B63E0E"/>
    <w:rsid w:val="00B65BED"/>
    <w:rsid w:val="00B67EAF"/>
    <w:rsid w:val="00B7208D"/>
    <w:rsid w:val="00B730C3"/>
    <w:rsid w:val="00B73E3E"/>
    <w:rsid w:val="00B769BA"/>
    <w:rsid w:val="00B805A8"/>
    <w:rsid w:val="00B80948"/>
    <w:rsid w:val="00B82030"/>
    <w:rsid w:val="00B87645"/>
    <w:rsid w:val="00B90C4E"/>
    <w:rsid w:val="00B91350"/>
    <w:rsid w:val="00B92B82"/>
    <w:rsid w:val="00B93F66"/>
    <w:rsid w:val="00B963E8"/>
    <w:rsid w:val="00B96462"/>
    <w:rsid w:val="00B966CE"/>
    <w:rsid w:val="00B97151"/>
    <w:rsid w:val="00BA0DB3"/>
    <w:rsid w:val="00BA1320"/>
    <w:rsid w:val="00BA1CCD"/>
    <w:rsid w:val="00BA4C94"/>
    <w:rsid w:val="00BA68C9"/>
    <w:rsid w:val="00BA752C"/>
    <w:rsid w:val="00BB2F6C"/>
    <w:rsid w:val="00BB3AF7"/>
    <w:rsid w:val="00BB4C32"/>
    <w:rsid w:val="00BC1B2A"/>
    <w:rsid w:val="00BC3180"/>
    <w:rsid w:val="00BC34C4"/>
    <w:rsid w:val="00BC3647"/>
    <w:rsid w:val="00BC5FD6"/>
    <w:rsid w:val="00BC79B0"/>
    <w:rsid w:val="00BD0663"/>
    <w:rsid w:val="00BD2301"/>
    <w:rsid w:val="00BD5577"/>
    <w:rsid w:val="00BD59AD"/>
    <w:rsid w:val="00BD5CE2"/>
    <w:rsid w:val="00BD6454"/>
    <w:rsid w:val="00BD7A14"/>
    <w:rsid w:val="00BE32A7"/>
    <w:rsid w:val="00BE32A8"/>
    <w:rsid w:val="00BE3644"/>
    <w:rsid w:val="00BE5BC3"/>
    <w:rsid w:val="00BE621A"/>
    <w:rsid w:val="00BE6426"/>
    <w:rsid w:val="00BF0A7B"/>
    <w:rsid w:val="00BF1A5F"/>
    <w:rsid w:val="00BF282B"/>
    <w:rsid w:val="00BF431B"/>
    <w:rsid w:val="00BF5537"/>
    <w:rsid w:val="00BF725F"/>
    <w:rsid w:val="00BF728F"/>
    <w:rsid w:val="00C0363D"/>
    <w:rsid w:val="00C05686"/>
    <w:rsid w:val="00C05EC5"/>
    <w:rsid w:val="00C06707"/>
    <w:rsid w:val="00C067B3"/>
    <w:rsid w:val="00C06D6E"/>
    <w:rsid w:val="00C0721C"/>
    <w:rsid w:val="00C0745F"/>
    <w:rsid w:val="00C078F3"/>
    <w:rsid w:val="00C132A2"/>
    <w:rsid w:val="00C1379B"/>
    <w:rsid w:val="00C139D7"/>
    <w:rsid w:val="00C13F37"/>
    <w:rsid w:val="00C16903"/>
    <w:rsid w:val="00C175AB"/>
    <w:rsid w:val="00C2492C"/>
    <w:rsid w:val="00C26586"/>
    <w:rsid w:val="00C26A9C"/>
    <w:rsid w:val="00C27E97"/>
    <w:rsid w:val="00C34AAD"/>
    <w:rsid w:val="00C34AB4"/>
    <w:rsid w:val="00C37C81"/>
    <w:rsid w:val="00C37E18"/>
    <w:rsid w:val="00C40ED2"/>
    <w:rsid w:val="00C41317"/>
    <w:rsid w:val="00C43347"/>
    <w:rsid w:val="00C4334D"/>
    <w:rsid w:val="00C501E2"/>
    <w:rsid w:val="00C52AC4"/>
    <w:rsid w:val="00C52DFE"/>
    <w:rsid w:val="00C54737"/>
    <w:rsid w:val="00C57375"/>
    <w:rsid w:val="00C574F6"/>
    <w:rsid w:val="00C62C1C"/>
    <w:rsid w:val="00C720A9"/>
    <w:rsid w:val="00C7366C"/>
    <w:rsid w:val="00C77069"/>
    <w:rsid w:val="00C802E8"/>
    <w:rsid w:val="00C807E6"/>
    <w:rsid w:val="00C8259C"/>
    <w:rsid w:val="00C8566D"/>
    <w:rsid w:val="00C856AD"/>
    <w:rsid w:val="00C85A21"/>
    <w:rsid w:val="00C86758"/>
    <w:rsid w:val="00C86D07"/>
    <w:rsid w:val="00C87670"/>
    <w:rsid w:val="00C9006C"/>
    <w:rsid w:val="00C90A92"/>
    <w:rsid w:val="00C90BFE"/>
    <w:rsid w:val="00C90F71"/>
    <w:rsid w:val="00C918C8"/>
    <w:rsid w:val="00C91C4D"/>
    <w:rsid w:val="00C9356F"/>
    <w:rsid w:val="00C94F3F"/>
    <w:rsid w:val="00C957F7"/>
    <w:rsid w:val="00C9799D"/>
    <w:rsid w:val="00C97F53"/>
    <w:rsid w:val="00CA24E8"/>
    <w:rsid w:val="00CA57BB"/>
    <w:rsid w:val="00CB320F"/>
    <w:rsid w:val="00CB57B7"/>
    <w:rsid w:val="00CB781D"/>
    <w:rsid w:val="00CC08E8"/>
    <w:rsid w:val="00CC379C"/>
    <w:rsid w:val="00CC4CD0"/>
    <w:rsid w:val="00CC5794"/>
    <w:rsid w:val="00CC74D3"/>
    <w:rsid w:val="00CD1E24"/>
    <w:rsid w:val="00CD1EF2"/>
    <w:rsid w:val="00CD20C8"/>
    <w:rsid w:val="00CD66D1"/>
    <w:rsid w:val="00CE1584"/>
    <w:rsid w:val="00CE1B74"/>
    <w:rsid w:val="00CE336F"/>
    <w:rsid w:val="00CE35BF"/>
    <w:rsid w:val="00CF07DF"/>
    <w:rsid w:val="00CF1162"/>
    <w:rsid w:val="00CF2AB5"/>
    <w:rsid w:val="00CF6A07"/>
    <w:rsid w:val="00D05955"/>
    <w:rsid w:val="00D05CC4"/>
    <w:rsid w:val="00D064E2"/>
    <w:rsid w:val="00D06E83"/>
    <w:rsid w:val="00D118DA"/>
    <w:rsid w:val="00D12787"/>
    <w:rsid w:val="00D14AB9"/>
    <w:rsid w:val="00D16DC6"/>
    <w:rsid w:val="00D20639"/>
    <w:rsid w:val="00D21C7A"/>
    <w:rsid w:val="00D21D96"/>
    <w:rsid w:val="00D221F1"/>
    <w:rsid w:val="00D22966"/>
    <w:rsid w:val="00D25420"/>
    <w:rsid w:val="00D300DF"/>
    <w:rsid w:val="00D31079"/>
    <w:rsid w:val="00D319FD"/>
    <w:rsid w:val="00D32319"/>
    <w:rsid w:val="00D337C0"/>
    <w:rsid w:val="00D35183"/>
    <w:rsid w:val="00D3663A"/>
    <w:rsid w:val="00D37291"/>
    <w:rsid w:val="00D41CFA"/>
    <w:rsid w:val="00D423E0"/>
    <w:rsid w:val="00D42F68"/>
    <w:rsid w:val="00D43569"/>
    <w:rsid w:val="00D44546"/>
    <w:rsid w:val="00D46429"/>
    <w:rsid w:val="00D47E18"/>
    <w:rsid w:val="00D50B6A"/>
    <w:rsid w:val="00D515F0"/>
    <w:rsid w:val="00D522E9"/>
    <w:rsid w:val="00D52CBA"/>
    <w:rsid w:val="00D531A4"/>
    <w:rsid w:val="00D5447C"/>
    <w:rsid w:val="00D5514F"/>
    <w:rsid w:val="00D56CB7"/>
    <w:rsid w:val="00D57127"/>
    <w:rsid w:val="00D62001"/>
    <w:rsid w:val="00D6270F"/>
    <w:rsid w:val="00D640F9"/>
    <w:rsid w:val="00D64D04"/>
    <w:rsid w:val="00D6683F"/>
    <w:rsid w:val="00D66A2D"/>
    <w:rsid w:val="00D66E55"/>
    <w:rsid w:val="00D7015E"/>
    <w:rsid w:val="00D70BCA"/>
    <w:rsid w:val="00D80822"/>
    <w:rsid w:val="00D82E96"/>
    <w:rsid w:val="00D831D6"/>
    <w:rsid w:val="00D8549A"/>
    <w:rsid w:val="00D86116"/>
    <w:rsid w:val="00D86835"/>
    <w:rsid w:val="00D875D0"/>
    <w:rsid w:val="00D91A23"/>
    <w:rsid w:val="00D9276E"/>
    <w:rsid w:val="00D938E8"/>
    <w:rsid w:val="00DA0BE6"/>
    <w:rsid w:val="00DA34BF"/>
    <w:rsid w:val="00DA75AA"/>
    <w:rsid w:val="00DA7827"/>
    <w:rsid w:val="00DA7AE5"/>
    <w:rsid w:val="00DB0840"/>
    <w:rsid w:val="00DB208E"/>
    <w:rsid w:val="00DB23C6"/>
    <w:rsid w:val="00DB267C"/>
    <w:rsid w:val="00DB333B"/>
    <w:rsid w:val="00DB3533"/>
    <w:rsid w:val="00DB3A42"/>
    <w:rsid w:val="00DB57F8"/>
    <w:rsid w:val="00DB794B"/>
    <w:rsid w:val="00DC047F"/>
    <w:rsid w:val="00DC279E"/>
    <w:rsid w:val="00DC2C68"/>
    <w:rsid w:val="00DC5803"/>
    <w:rsid w:val="00DC59E4"/>
    <w:rsid w:val="00DC6E79"/>
    <w:rsid w:val="00DD4746"/>
    <w:rsid w:val="00DD67F0"/>
    <w:rsid w:val="00DD698D"/>
    <w:rsid w:val="00DE3AD8"/>
    <w:rsid w:val="00DE756B"/>
    <w:rsid w:val="00DF152D"/>
    <w:rsid w:val="00DF2DC3"/>
    <w:rsid w:val="00DF3DDB"/>
    <w:rsid w:val="00DF686A"/>
    <w:rsid w:val="00E0072E"/>
    <w:rsid w:val="00E01804"/>
    <w:rsid w:val="00E02317"/>
    <w:rsid w:val="00E02EA8"/>
    <w:rsid w:val="00E04A98"/>
    <w:rsid w:val="00E064CF"/>
    <w:rsid w:val="00E06E89"/>
    <w:rsid w:val="00E11731"/>
    <w:rsid w:val="00E12283"/>
    <w:rsid w:val="00E12362"/>
    <w:rsid w:val="00E12C9F"/>
    <w:rsid w:val="00E13975"/>
    <w:rsid w:val="00E14C1E"/>
    <w:rsid w:val="00E16086"/>
    <w:rsid w:val="00E178E4"/>
    <w:rsid w:val="00E21EFF"/>
    <w:rsid w:val="00E27493"/>
    <w:rsid w:val="00E3144A"/>
    <w:rsid w:val="00E3188D"/>
    <w:rsid w:val="00E340B9"/>
    <w:rsid w:val="00E40E5B"/>
    <w:rsid w:val="00E42E15"/>
    <w:rsid w:val="00E43917"/>
    <w:rsid w:val="00E44542"/>
    <w:rsid w:val="00E45368"/>
    <w:rsid w:val="00E472E4"/>
    <w:rsid w:val="00E504A2"/>
    <w:rsid w:val="00E5112B"/>
    <w:rsid w:val="00E528AB"/>
    <w:rsid w:val="00E52CCA"/>
    <w:rsid w:val="00E53282"/>
    <w:rsid w:val="00E53619"/>
    <w:rsid w:val="00E54629"/>
    <w:rsid w:val="00E547BF"/>
    <w:rsid w:val="00E55A3D"/>
    <w:rsid w:val="00E56F21"/>
    <w:rsid w:val="00E60CC1"/>
    <w:rsid w:val="00E615D2"/>
    <w:rsid w:val="00E61D7A"/>
    <w:rsid w:val="00E62E49"/>
    <w:rsid w:val="00E63D20"/>
    <w:rsid w:val="00E63F73"/>
    <w:rsid w:val="00E651F4"/>
    <w:rsid w:val="00E738B4"/>
    <w:rsid w:val="00E76C1F"/>
    <w:rsid w:val="00E815DC"/>
    <w:rsid w:val="00E82C22"/>
    <w:rsid w:val="00E83435"/>
    <w:rsid w:val="00E8583E"/>
    <w:rsid w:val="00E860A6"/>
    <w:rsid w:val="00E861F6"/>
    <w:rsid w:val="00E919B3"/>
    <w:rsid w:val="00E93587"/>
    <w:rsid w:val="00E93C21"/>
    <w:rsid w:val="00E95E93"/>
    <w:rsid w:val="00E97B13"/>
    <w:rsid w:val="00E97CA1"/>
    <w:rsid w:val="00EA06EA"/>
    <w:rsid w:val="00EA0A96"/>
    <w:rsid w:val="00EA1C62"/>
    <w:rsid w:val="00EA3261"/>
    <w:rsid w:val="00EA36F9"/>
    <w:rsid w:val="00EA3D1A"/>
    <w:rsid w:val="00EA50C4"/>
    <w:rsid w:val="00EA7A3E"/>
    <w:rsid w:val="00EA7DB6"/>
    <w:rsid w:val="00EB23DE"/>
    <w:rsid w:val="00EB3B99"/>
    <w:rsid w:val="00EC3134"/>
    <w:rsid w:val="00EC3858"/>
    <w:rsid w:val="00EC4935"/>
    <w:rsid w:val="00EC577C"/>
    <w:rsid w:val="00EC639E"/>
    <w:rsid w:val="00EC7483"/>
    <w:rsid w:val="00ED1C4A"/>
    <w:rsid w:val="00ED2A29"/>
    <w:rsid w:val="00ED2D71"/>
    <w:rsid w:val="00ED67CA"/>
    <w:rsid w:val="00EE19F5"/>
    <w:rsid w:val="00EE46A8"/>
    <w:rsid w:val="00EE6168"/>
    <w:rsid w:val="00EE7117"/>
    <w:rsid w:val="00EE7951"/>
    <w:rsid w:val="00EE7D7B"/>
    <w:rsid w:val="00EF0507"/>
    <w:rsid w:val="00EF388D"/>
    <w:rsid w:val="00EF52F0"/>
    <w:rsid w:val="00EF574D"/>
    <w:rsid w:val="00F01CA5"/>
    <w:rsid w:val="00F02478"/>
    <w:rsid w:val="00F03AFD"/>
    <w:rsid w:val="00F04A20"/>
    <w:rsid w:val="00F11F84"/>
    <w:rsid w:val="00F12574"/>
    <w:rsid w:val="00F1284E"/>
    <w:rsid w:val="00F16448"/>
    <w:rsid w:val="00F175DF"/>
    <w:rsid w:val="00F218E1"/>
    <w:rsid w:val="00F22FA1"/>
    <w:rsid w:val="00F23C37"/>
    <w:rsid w:val="00F23E17"/>
    <w:rsid w:val="00F25E6E"/>
    <w:rsid w:val="00F261DB"/>
    <w:rsid w:val="00F272B1"/>
    <w:rsid w:val="00F274FE"/>
    <w:rsid w:val="00F27514"/>
    <w:rsid w:val="00F2766D"/>
    <w:rsid w:val="00F2786E"/>
    <w:rsid w:val="00F300F7"/>
    <w:rsid w:val="00F3225F"/>
    <w:rsid w:val="00F33F3F"/>
    <w:rsid w:val="00F37C8A"/>
    <w:rsid w:val="00F40925"/>
    <w:rsid w:val="00F4117C"/>
    <w:rsid w:val="00F4246B"/>
    <w:rsid w:val="00F4353A"/>
    <w:rsid w:val="00F4523D"/>
    <w:rsid w:val="00F458B5"/>
    <w:rsid w:val="00F479D1"/>
    <w:rsid w:val="00F47A35"/>
    <w:rsid w:val="00F546B7"/>
    <w:rsid w:val="00F54850"/>
    <w:rsid w:val="00F54F6E"/>
    <w:rsid w:val="00F551AA"/>
    <w:rsid w:val="00F55E77"/>
    <w:rsid w:val="00F57801"/>
    <w:rsid w:val="00F57CAE"/>
    <w:rsid w:val="00F61D8F"/>
    <w:rsid w:val="00F6221D"/>
    <w:rsid w:val="00F63F4C"/>
    <w:rsid w:val="00F65059"/>
    <w:rsid w:val="00F66187"/>
    <w:rsid w:val="00F6708E"/>
    <w:rsid w:val="00F678C8"/>
    <w:rsid w:val="00F705E1"/>
    <w:rsid w:val="00F71FE0"/>
    <w:rsid w:val="00F720B2"/>
    <w:rsid w:val="00F737E6"/>
    <w:rsid w:val="00F737F2"/>
    <w:rsid w:val="00F7595E"/>
    <w:rsid w:val="00F818A6"/>
    <w:rsid w:val="00F82B31"/>
    <w:rsid w:val="00F8484E"/>
    <w:rsid w:val="00F85C2E"/>
    <w:rsid w:val="00F86AA7"/>
    <w:rsid w:val="00F86CCB"/>
    <w:rsid w:val="00F91AC0"/>
    <w:rsid w:val="00F9330E"/>
    <w:rsid w:val="00F93A1C"/>
    <w:rsid w:val="00F94570"/>
    <w:rsid w:val="00F94FCD"/>
    <w:rsid w:val="00F96DCB"/>
    <w:rsid w:val="00FA0781"/>
    <w:rsid w:val="00FA2EBA"/>
    <w:rsid w:val="00FA4FC5"/>
    <w:rsid w:val="00FA74C6"/>
    <w:rsid w:val="00FB07E4"/>
    <w:rsid w:val="00FB3384"/>
    <w:rsid w:val="00FB3D96"/>
    <w:rsid w:val="00FB6D5F"/>
    <w:rsid w:val="00FB757F"/>
    <w:rsid w:val="00FC44D1"/>
    <w:rsid w:val="00FC4FC7"/>
    <w:rsid w:val="00FC620D"/>
    <w:rsid w:val="00FC7A1B"/>
    <w:rsid w:val="00FD1B6F"/>
    <w:rsid w:val="00FD4590"/>
    <w:rsid w:val="00FD6F35"/>
    <w:rsid w:val="00FE199C"/>
    <w:rsid w:val="00FF039B"/>
    <w:rsid w:val="00FF3336"/>
    <w:rsid w:val="00FF71C1"/>
    <w:rsid w:val="04D79FB6"/>
    <w:rsid w:val="0BFDFEAA"/>
    <w:rsid w:val="1A612B47"/>
    <w:rsid w:val="3C0C4BE2"/>
    <w:rsid w:val="4A5FECFE"/>
    <w:rsid w:val="699FA405"/>
  </w:rsids>
  <m:mathPr>
    <m:mathFont m:val="Cambria Math"/>
    <m:brkBin m:val="before"/>
    <m:brkBinSub m:val="--"/>
    <m:smallFrac m:val="0"/>
    <m:dispDef/>
    <m:lMargin m:val="0"/>
    <m:rMargin m:val="0"/>
    <m:defJc m:val="centerGroup"/>
    <m:wrapIndent m:val="1440"/>
    <m:intLim m:val="subSup"/>
    <m:naryLim m:val="undOvr"/>
  </m:mathPr>
  <w:themeFontLang w:val="sv-SE"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DF6D28B"/>
  <w15:docId w15:val="{9FF2B9D9-1FF1-4073-B9A3-2C5E7E88E8F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4"/>
        <w:szCs w:val="24"/>
        <w:lang w:val="sv-SE" w:eastAsia="en-US" w:bidi="ar-SA"/>
      </w:rPr>
    </w:rPrDefault>
    <w:pPrDefault>
      <w:pPr>
        <w:spacing w:after="240"/>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2"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A0951"/>
    <w:pPr>
      <w:spacing w:after="160" w:line="276" w:lineRule="auto"/>
    </w:pPr>
    <w:rPr>
      <w:sz w:val="22"/>
    </w:rPr>
  </w:style>
  <w:style w:type="paragraph" w:styleId="Rubrik1">
    <w:name w:val="heading 1"/>
    <w:basedOn w:val="Normal"/>
    <w:next w:val="Normal"/>
    <w:link w:val="Rubrik1Char"/>
    <w:uiPriority w:val="9"/>
    <w:qFormat/>
    <w:rsid w:val="005018C7"/>
    <w:pPr>
      <w:keepNext/>
      <w:keepLines/>
      <w:numPr>
        <w:numId w:val="1"/>
      </w:numPr>
      <w:spacing w:before="500" w:line="240" w:lineRule="auto"/>
      <w:outlineLvl w:val="0"/>
    </w:pPr>
    <w:rPr>
      <w:rFonts w:asciiTheme="majorHAnsi" w:eastAsiaTheme="majorEastAsia" w:hAnsiTheme="majorHAnsi" w:cstheme="majorBidi"/>
      <w:b/>
      <w:color w:val="0D0D0D" w:themeColor="text1" w:themeTint="F2"/>
      <w:sz w:val="50"/>
      <w:szCs w:val="32"/>
    </w:rPr>
  </w:style>
  <w:style w:type="paragraph" w:styleId="Rubrik2">
    <w:name w:val="heading 2"/>
    <w:basedOn w:val="Normal"/>
    <w:next w:val="Normal"/>
    <w:link w:val="Rubrik2Char"/>
    <w:uiPriority w:val="9"/>
    <w:qFormat/>
    <w:rsid w:val="005018C7"/>
    <w:pPr>
      <w:keepNext/>
      <w:keepLines/>
      <w:numPr>
        <w:ilvl w:val="1"/>
        <w:numId w:val="1"/>
      </w:numPr>
      <w:spacing w:before="480" w:after="120" w:line="240" w:lineRule="auto"/>
      <w:outlineLvl w:val="1"/>
    </w:pPr>
    <w:rPr>
      <w:rFonts w:asciiTheme="majorHAnsi" w:eastAsiaTheme="majorEastAsia" w:hAnsiTheme="majorHAnsi" w:cstheme="majorBidi"/>
      <w:b/>
      <w:color w:val="0D0D0D" w:themeColor="text1" w:themeTint="F2"/>
      <w:sz w:val="34"/>
      <w:szCs w:val="28"/>
    </w:rPr>
  </w:style>
  <w:style w:type="paragraph" w:styleId="Rubrik3">
    <w:name w:val="heading 3"/>
    <w:basedOn w:val="Normal"/>
    <w:next w:val="Normal"/>
    <w:link w:val="Rubrik3Char"/>
    <w:uiPriority w:val="9"/>
    <w:qFormat/>
    <w:rsid w:val="00A341A0"/>
    <w:pPr>
      <w:keepNext/>
      <w:keepLines/>
      <w:numPr>
        <w:ilvl w:val="2"/>
        <w:numId w:val="1"/>
      </w:numPr>
      <w:spacing w:before="400" w:after="120"/>
      <w:outlineLvl w:val="2"/>
    </w:pPr>
    <w:rPr>
      <w:rFonts w:asciiTheme="majorHAnsi" w:eastAsiaTheme="majorEastAsia" w:hAnsiTheme="majorHAnsi" w:cstheme="majorBidi"/>
      <w:color w:val="0D0D0D" w:themeColor="text1" w:themeTint="F2"/>
      <w:sz w:val="26"/>
    </w:rPr>
  </w:style>
  <w:style w:type="paragraph" w:styleId="Rubrik4">
    <w:name w:val="heading 4"/>
    <w:basedOn w:val="Normal"/>
    <w:next w:val="Normal"/>
    <w:link w:val="Rubrik4Char"/>
    <w:uiPriority w:val="9"/>
    <w:unhideWhenUsed/>
    <w:qFormat/>
    <w:rsid w:val="005018C7"/>
    <w:pPr>
      <w:keepNext/>
      <w:keepLines/>
      <w:numPr>
        <w:ilvl w:val="3"/>
        <w:numId w:val="1"/>
      </w:numPr>
      <w:spacing w:before="360" w:after="120"/>
      <w:outlineLvl w:val="3"/>
    </w:pPr>
    <w:rPr>
      <w:rFonts w:asciiTheme="majorHAnsi" w:eastAsiaTheme="majorEastAsia" w:hAnsiTheme="majorHAnsi" w:cstheme="majorBidi"/>
      <w:i/>
      <w:iCs/>
      <w:color w:val="0D0D0D" w:themeColor="text1" w:themeTint="F2"/>
    </w:rPr>
  </w:style>
  <w:style w:type="paragraph" w:styleId="Rubrik5">
    <w:name w:val="heading 5"/>
    <w:basedOn w:val="Normal"/>
    <w:next w:val="Normal"/>
    <w:link w:val="Rubrik5Char"/>
    <w:uiPriority w:val="9"/>
    <w:semiHidden/>
    <w:unhideWhenUsed/>
    <w:qFormat/>
    <w:rsid w:val="00350FEF"/>
    <w:pPr>
      <w:keepNext/>
      <w:keepLines/>
      <w:numPr>
        <w:ilvl w:val="4"/>
        <w:numId w:val="1"/>
      </w:numPr>
      <w:spacing w:before="40" w:after="0"/>
      <w:outlineLvl w:val="4"/>
    </w:pPr>
    <w:rPr>
      <w:rFonts w:asciiTheme="majorHAnsi" w:eastAsiaTheme="majorEastAsia" w:hAnsiTheme="majorHAnsi" w:cstheme="majorBidi"/>
      <w:color w:val="404040" w:themeColor="text1" w:themeTint="BF"/>
    </w:rPr>
  </w:style>
  <w:style w:type="paragraph" w:styleId="Rubrik6">
    <w:name w:val="heading 6"/>
    <w:basedOn w:val="Normal"/>
    <w:next w:val="Normal"/>
    <w:link w:val="Rubrik6Char"/>
    <w:uiPriority w:val="9"/>
    <w:semiHidden/>
    <w:unhideWhenUsed/>
    <w:qFormat/>
    <w:rsid w:val="00350FEF"/>
    <w:pPr>
      <w:keepNext/>
      <w:keepLines/>
      <w:numPr>
        <w:ilvl w:val="5"/>
        <w:numId w:val="1"/>
      </w:numPr>
      <w:spacing w:before="40" w:after="0"/>
      <w:outlineLvl w:val="5"/>
    </w:pPr>
    <w:rPr>
      <w:rFonts w:asciiTheme="majorHAnsi" w:eastAsiaTheme="majorEastAsia" w:hAnsiTheme="majorHAnsi" w:cstheme="majorBidi"/>
    </w:rPr>
  </w:style>
  <w:style w:type="paragraph" w:styleId="Rubrik7">
    <w:name w:val="heading 7"/>
    <w:basedOn w:val="Normal"/>
    <w:next w:val="Normal"/>
    <w:link w:val="Rubrik7Char"/>
    <w:uiPriority w:val="9"/>
    <w:semiHidden/>
    <w:unhideWhenUsed/>
    <w:qFormat/>
    <w:rsid w:val="00350FEF"/>
    <w:pPr>
      <w:keepNext/>
      <w:keepLines/>
      <w:numPr>
        <w:ilvl w:val="6"/>
        <w:numId w:val="1"/>
      </w:numPr>
      <w:spacing w:before="40" w:after="0"/>
      <w:outlineLvl w:val="6"/>
    </w:pPr>
    <w:rPr>
      <w:rFonts w:asciiTheme="majorHAnsi" w:eastAsiaTheme="majorEastAsia" w:hAnsiTheme="majorHAnsi" w:cstheme="majorBidi"/>
      <w:i/>
      <w:iCs/>
    </w:rPr>
  </w:style>
  <w:style w:type="paragraph" w:styleId="Rubrik8">
    <w:name w:val="heading 8"/>
    <w:basedOn w:val="Normal"/>
    <w:next w:val="Normal"/>
    <w:link w:val="Rubrik8Char"/>
    <w:uiPriority w:val="9"/>
    <w:semiHidden/>
    <w:unhideWhenUsed/>
    <w:qFormat/>
    <w:rsid w:val="00350FEF"/>
    <w:pPr>
      <w:keepNext/>
      <w:keepLines/>
      <w:numPr>
        <w:ilvl w:val="7"/>
        <w:numId w:val="1"/>
      </w:numPr>
      <w:spacing w:before="40" w:after="0"/>
      <w:outlineLvl w:val="7"/>
    </w:pPr>
    <w:rPr>
      <w:rFonts w:asciiTheme="majorHAnsi" w:eastAsiaTheme="majorEastAsia" w:hAnsiTheme="majorHAnsi" w:cstheme="majorBidi"/>
      <w:color w:val="262626" w:themeColor="text1" w:themeTint="D9"/>
      <w:sz w:val="21"/>
      <w:szCs w:val="21"/>
    </w:rPr>
  </w:style>
  <w:style w:type="paragraph" w:styleId="Rubrik9">
    <w:name w:val="heading 9"/>
    <w:basedOn w:val="Normal"/>
    <w:next w:val="Normal"/>
    <w:link w:val="Rubrik9Char"/>
    <w:uiPriority w:val="9"/>
    <w:semiHidden/>
    <w:unhideWhenUsed/>
    <w:qFormat/>
    <w:rsid w:val="00350FEF"/>
    <w:pPr>
      <w:keepNext/>
      <w:keepLines/>
      <w:numPr>
        <w:ilvl w:val="8"/>
        <w:numId w:val="1"/>
      </w:numPr>
      <w:spacing w:before="40" w:after="0"/>
      <w:outlineLvl w:val="8"/>
    </w:pPr>
    <w:rPr>
      <w:rFonts w:asciiTheme="majorHAnsi" w:eastAsiaTheme="majorEastAsia" w:hAnsiTheme="majorHAnsi" w:cstheme="majorBidi"/>
      <w:i/>
      <w:iCs/>
      <w:color w:val="262626" w:themeColor="text1" w:themeTint="D9"/>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customStyle="1" w:styleId="Rubrik1Char">
    <w:name w:val="Rubrik 1 Char"/>
    <w:basedOn w:val="Standardstycketeckensnitt"/>
    <w:link w:val="Rubrik1"/>
    <w:uiPriority w:val="9"/>
    <w:rsid w:val="005018C7"/>
    <w:rPr>
      <w:rFonts w:asciiTheme="majorHAnsi" w:eastAsiaTheme="majorEastAsia" w:hAnsiTheme="majorHAnsi" w:cstheme="majorBidi"/>
      <w:b/>
      <w:color w:val="0D0D0D" w:themeColor="text1" w:themeTint="F2"/>
      <w:sz w:val="50"/>
      <w:szCs w:val="32"/>
    </w:rPr>
  </w:style>
  <w:style w:type="character" w:customStyle="1" w:styleId="Rubrik2Char">
    <w:name w:val="Rubrik 2 Char"/>
    <w:basedOn w:val="Standardstycketeckensnitt"/>
    <w:link w:val="Rubrik2"/>
    <w:uiPriority w:val="9"/>
    <w:rsid w:val="005018C7"/>
    <w:rPr>
      <w:rFonts w:asciiTheme="majorHAnsi" w:eastAsiaTheme="majorEastAsia" w:hAnsiTheme="majorHAnsi" w:cstheme="majorBidi"/>
      <w:b/>
      <w:color w:val="0D0D0D" w:themeColor="text1" w:themeTint="F2"/>
      <w:sz w:val="34"/>
      <w:szCs w:val="28"/>
    </w:rPr>
  </w:style>
  <w:style w:type="character" w:customStyle="1" w:styleId="Rubrik3Char">
    <w:name w:val="Rubrik 3 Char"/>
    <w:basedOn w:val="Standardstycketeckensnitt"/>
    <w:link w:val="Rubrik3"/>
    <w:uiPriority w:val="9"/>
    <w:rsid w:val="005018C7"/>
    <w:rPr>
      <w:rFonts w:asciiTheme="majorHAnsi" w:eastAsiaTheme="majorEastAsia" w:hAnsiTheme="majorHAnsi" w:cstheme="majorBidi"/>
      <w:color w:val="0D0D0D" w:themeColor="text1" w:themeTint="F2"/>
      <w:sz w:val="26"/>
    </w:rPr>
  </w:style>
  <w:style w:type="character" w:customStyle="1" w:styleId="Rubrik4Char">
    <w:name w:val="Rubrik 4 Char"/>
    <w:basedOn w:val="Standardstycketeckensnitt"/>
    <w:link w:val="Rubrik4"/>
    <w:uiPriority w:val="9"/>
    <w:rsid w:val="005018C7"/>
    <w:rPr>
      <w:rFonts w:asciiTheme="majorHAnsi" w:eastAsiaTheme="majorEastAsia" w:hAnsiTheme="majorHAnsi" w:cstheme="majorBidi"/>
      <w:i/>
      <w:iCs/>
      <w:color w:val="0D0D0D" w:themeColor="text1" w:themeTint="F2"/>
      <w:sz w:val="22"/>
    </w:rPr>
  </w:style>
  <w:style w:type="character" w:customStyle="1" w:styleId="Rubrik5Char">
    <w:name w:val="Rubrik 5 Char"/>
    <w:basedOn w:val="Standardstycketeckensnitt"/>
    <w:link w:val="Rubrik5"/>
    <w:uiPriority w:val="9"/>
    <w:semiHidden/>
    <w:rsid w:val="00350FEF"/>
    <w:rPr>
      <w:rFonts w:asciiTheme="majorHAnsi" w:eastAsiaTheme="majorEastAsia" w:hAnsiTheme="majorHAnsi" w:cstheme="majorBidi"/>
      <w:color w:val="404040" w:themeColor="text1" w:themeTint="BF"/>
    </w:rPr>
  </w:style>
  <w:style w:type="character" w:customStyle="1" w:styleId="Rubrik6Char">
    <w:name w:val="Rubrik 6 Char"/>
    <w:basedOn w:val="Standardstycketeckensnitt"/>
    <w:link w:val="Rubrik6"/>
    <w:uiPriority w:val="9"/>
    <w:semiHidden/>
    <w:rsid w:val="00350FEF"/>
    <w:rPr>
      <w:rFonts w:asciiTheme="majorHAnsi" w:eastAsiaTheme="majorEastAsia" w:hAnsiTheme="majorHAnsi" w:cstheme="majorBidi"/>
    </w:rPr>
  </w:style>
  <w:style w:type="character" w:customStyle="1" w:styleId="Rubrik7Char">
    <w:name w:val="Rubrik 7 Char"/>
    <w:basedOn w:val="Standardstycketeckensnitt"/>
    <w:link w:val="Rubrik7"/>
    <w:uiPriority w:val="9"/>
    <w:semiHidden/>
    <w:rsid w:val="00350FEF"/>
    <w:rPr>
      <w:rFonts w:asciiTheme="majorHAnsi" w:eastAsiaTheme="majorEastAsia" w:hAnsiTheme="majorHAnsi" w:cstheme="majorBidi"/>
      <w:i/>
      <w:iCs/>
    </w:rPr>
  </w:style>
  <w:style w:type="character" w:customStyle="1" w:styleId="Rubrik8Char">
    <w:name w:val="Rubrik 8 Char"/>
    <w:basedOn w:val="Standardstycketeckensnitt"/>
    <w:link w:val="Rubrik8"/>
    <w:uiPriority w:val="9"/>
    <w:semiHidden/>
    <w:rsid w:val="00350FEF"/>
    <w:rPr>
      <w:rFonts w:asciiTheme="majorHAnsi" w:eastAsiaTheme="majorEastAsia" w:hAnsiTheme="majorHAnsi" w:cstheme="majorBidi"/>
      <w:color w:val="262626" w:themeColor="text1" w:themeTint="D9"/>
      <w:sz w:val="21"/>
      <w:szCs w:val="21"/>
    </w:rPr>
  </w:style>
  <w:style w:type="character" w:customStyle="1" w:styleId="Rubrik9Char">
    <w:name w:val="Rubrik 9 Char"/>
    <w:basedOn w:val="Standardstycketeckensnitt"/>
    <w:link w:val="Rubrik9"/>
    <w:uiPriority w:val="9"/>
    <w:semiHidden/>
    <w:rsid w:val="00350FEF"/>
    <w:rPr>
      <w:rFonts w:asciiTheme="majorHAnsi" w:eastAsiaTheme="majorEastAsia" w:hAnsiTheme="majorHAnsi" w:cstheme="majorBidi"/>
      <w:i/>
      <w:iCs/>
      <w:color w:val="262626" w:themeColor="text1" w:themeTint="D9"/>
      <w:sz w:val="21"/>
      <w:szCs w:val="21"/>
    </w:rPr>
  </w:style>
  <w:style w:type="paragraph" w:styleId="Beskrivning">
    <w:name w:val="caption"/>
    <w:basedOn w:val="Normal"/>
    <w:next w:val="Normal"/>
    <w:link w:val="BeskrivningChar"/>
    <w:uiPriority w:val="2"/>
    <w:unhideWhenUsed/>
    <w:qFormat/>
    <w:rsid w:val="008A0951"/>
    <w:pPr>
      <w:spacing w:after="200" w:line="240" w:lineRule="auto"/>
    </w:pPr>
    <w:rPr>
      <w:i/>
      <w:iCs/>
      <w:szCs w:val="18"/>
    </w:rPr>
  </w:style>
  <w:style w:type="paragraph" w:styleId="Rubrik">
    <w:name w:val="Title"/>
    <w:aliases w:val="titel första sidan"/>
    <w:basedOn w:val="Normal"/>
    <w:next w:val="Normal"/>
    <w:link w:val="RubrikChar"/>
    <w:uiPriority w:val="10"/>
    <w:qFormat/>
    <w:rsid w:val="008A0951"/>
    <w:pPr>
      <w:spacing w:after="0" w:line="240" w:lineRule="auto"/>
      <w:contextualSpacing/>
    </w:pPr>
    <w:rPr>
      <w:rFonts w:asciiTheme="majorHAnsi" w:eastAsiaTheme="majorEastAsia" w:hAnsiTheme="majorHAnsi" w:cstheme="majorBidi"/>
      <w:b/>
      <w:color w:val="FFFFFF" w:themeColor="background1"/>
      <w:sz w:val="64"/>
      <w:szCs w:val="56"/>
    </w:rPr>
  </w:style>
  <w:style w:type="character" w:customStyle="1" w:styleId="RubrikChar">
    <w:name w:val="Rubrik Char"/>
    <w:aliases w:val="titel första sidan Char"/>
    <w:basedOn w:val="Standardstycketeckensnitt"/>
    <w:link w:val="Rubrik"/>
    <w:uiPriority w:val="10"/>
    <w:rsid w:val="008A0951"/>
    <w:rPr>
      <w:rFonts w:asciiTheme="majorHAnsi" w:eastAsiaTheme="majorEastAsia" w:hAnsiTheme="majorHAnsi" w:cstheme="majorBidi"/>
      <w:b/>
      <w:color w:val="FFFFFF" w:themeColor="background1"/>
      <w:sz w:val="64"/>
      <w:szCs w:val="56"/>
    </w:rPr>
  </w:style>
  <w:style w:type="paragraph" w:styleId="Underrubrik">
    <w:name w:val="Subtitle"/>
    <w:aliases w:val="första sidan"/>
    <w:basedOn w:val="Normal"/>
    <w:next w:val="Normal"/>
    <w:link w:val="UnderrubrikChar"/>
    <w:uiPriority w:val="11"/>
    <w:qFormat/>
    <w:rsid w:val="0090737D"/>
    <w:pPr>
      <w:numPr>
        <w:ilvl w:val="1"/>
      </w:numPr>
    </w:pPr>
    <w:rPr>
      <w:rFonts w:asciiTheme="majorHAnsi" w:hAnsiTheme="majorHAnsi"/>
      <w:b/>
      <w:color w:val="FFFFFF" w:themeColor="background1"/>
      <w:sz w:val="34"/>
    </w:rPr>
  </w:style>
  <w:style w:type="character" w:customStyle="1" w:styleId="UnderrubrikChar">
    <w:name w:val="Underrubrik Char"/>
    <w:aliases w:val="första sidan Char"/>
    <w:basedOn w:val="Standardstycketeckensnitt"/>
    <w:link w:val="Underrubrik"/>
    <w:uiPriority w:val="11"/>
    <w:rsid w:val="0090737D"/>
    <w:rPr>
      <w:rFonts w:asciiTheme="majorHAnsi" w:hAnsiTheme="majorHAnsi"/>
      <w:b/>
      <w:color w:val="FFFFFF" w:themeColor="background1"/>
      <w:sz w:val="34"/>
    </w:rPr>
  </w:style>
  <w:style w:type="character" w:styleId="Stark">
    <w:name w:val="Strong"/>
    <w:basedOn w:val="Standardstycketeckensnitt"/>
    <w:uiPriority w:val="22"/>
    <w:semiHidden/>
    <w:qFormat/>
    <w:rsid w:val="00350FEF"/>
    <w:rPr>
      <w:b/>
      <w:bCs/>
      <w:color w:val="auto"/>
    </w:rPr>
  </w:style>
  <w:style w:type="character" w:styleId="Betoning">
    <w:name w:val="Emphasis"/>
    <w:basedOn w:val="Standardstycketeckensnitt"/>
    <w:uiPriority w:val="20"/>
    <w:semiHidden/>
    <w:qFormat/>
    <w:rsid w:val="00350FEF"/>
    <w:rPr>
      <w:i/>
      <w:iCs/>
      <w:color w:val="auto"/>
    </w:rPr>
  </w:style>
  <w:style w:type="paragraph" w:styleId="Ingetavstnd">
    <w:name w:val="No Spacing"/>
    <w:uiPriority w:val="1"/>
    <w:qFormat/>
    <w:rsid w:val="00350FEF"/>
    <w:pPr>
      <w:spacing w:after="0"/>
    </w:pPr>
  </w:style>
  <w:style w:type="paragraph" w:styleId="Citat">
    <w:name w:val="Quote"/>
    <w:basedOn w:val="Normal"/>
    <w:next w:val="Normal"/>
    <w:link w:val="CitatChar"/>
    <w:uiPriority w:val="29"/>
    <w:semiHidden/>
    <w:qFormat/>
    <w:rsid w:val="00350FEF"/>
    <w:pPr>
      <w:spacing w:before="200"/>
      <w:ind w:left="864" w:right="864"/>
    </w:pPr>
    <w:rPr>
      <w:i/>
      <w:iCs/>
      <w:color w:val="404040" w:themeColor="text1" w:themeTint="BF"/>
    </w:rPr>
  </w:style>
  <w:style w:type="character" w:customStyle="1" w:styleId="CitatChar">
    <w:name w:val="Citat Char"/>
    <w:basedOn w:val="Standardstycketeckensnitt"/>
    <w:link w:val="Citat"/>
    <w:uiPriority w:val="29"/>
    <w:semiHidden/>
    <w:rsid w:val="00473C11"/>
    <w:rPr>
      <w:i/>
      <w:iCs/>
      <w:color w:val="404040" w:themeColor="text1" w:themeTint="BF"/>
    </w:rPr>
  </w:style>
  <w:style w:type="paragraph" w:styleId="Starktcitat">
    <w:name w:val="Intense Quote"/>
    <w:basedOn w:val="Normal"/>
    <w:next w:val="Normal"/>
    <w:link w:val="StarktcitatChar"/>
    <w:uiPriority w:val="30"/>
    <w:semiHidden/>
    <w:qFormat/>
    <w:rsid w:val="00350FEF"/>
    <w:pPr>
      <w:pBdr>
        <w:top w:val="single" w:sz="4" w:space="10" w:color="404040" w:themeColor="text1" w:themeTint="BF"/>
        <w:bottom w:val="single" w:sz="4" w:space="10" w:color="404040" w:themeColor="text1" w:themeTint="BF"/>
      </w:pBdr>
      <w:spacing w:before="360" w:after="360"/>
      <w:ind w:left="864" w:right="864"/>
      <w:jc w:val="center"/>
    </w:pPr>
    <w:rPr>
      <w:i/>
      <w:iCs/>
      <w:color w:val="404040" w:themeColor="text1" w:themeTint="BF"/>
    </w:rPr>
  </w:style>
  <w:style w:type="character" w:customStyle="1" w:styleId="StarktcitatChar">
    <w:name w:val="Starkt citat Char"/>
    <w:basedOn w:val="Standardstycketeckensnitt"/>
    <w:link w:val="Starktcitat"/>
    <w:uiPriority w:val="30"/>
    <w:semiHidden/>
    <w:rsid w:val="00473C11"/>
    <w:rPr>
      <w:i/>
      <w:iCs/>
      <w:color w:val="404040" w:themeColor="text1" w:themeTint="BF"/>
    </w:rPr>
  </w:style>
  <w:style w:type="character" w:styleId="Diskretbetoning">
    <w:name w:val="Subtle Emphasis"/>
    <w:basedOn w:val="Standardstycketeckensnitt"/>
    <w:uiPriority w:val="19"/>
    <w:semiHidden/>
    <w:qFormat/>
    <w:rsid w:val="00350FEF"/>
    <w:rPr>
      <w:i/>
      <w:iCs/>
      <w:color w:val="404040" w:themeColor="text1" w:themeTint="BF"/>
    </w:rPr>
  </w:style>
  <w:style w:type="character" w:styleId="Starkbetoning">
    <w:name w:val="Intense Emphasis"/>
    <w:basedOn w:val="Standardstycketeckensnitt"/>
    <w:uiPriority w:val="21"/>
    <w:qFormat/>
    <w:rsid w:val="00350FEF"/>
    <w:rPr>
      <w:b/>
      <w:bCs/>
      <w:i/>
      <w:iCs/>
      <w:color w:val="auto"/>
    </w:rPr>
  </w:style>
  <w:style w:type="character" w:styleId="Diskretreferens">
    <w:name w:val="Subtle Reference"/>
    <w:basedOn w:val="Standardstycketeckensnitt"/>
    <w:uiPriority w:val="31"/>
    <w:semiHidden/>
    <w:qFormat/>
    <w:rsid w:val="00350FEF"/>
    <w:rPr>
      <w:smallCaps/>
      <w:color w:val="404040" w:themeColor="text1" w:themeTint="BF"/>
    </w:rPr>
  </w:style>
  <w:style w:type="character" w:styleId="Starkreferens">
    <w:name w:val="Intense Reference"/>
    <w:basedOn w:val="Standardstycketeckensnitt"/>
    <w:uiPriority w:val="32"/>
    <w:semiHidden/>
    <w:qFormat/>
    <w:rsid w:val="00350FEF"/>
    <w:rPr>
      <w:b/>
      <w:bCs/>
      <w:smallCaps/>
      <w:color w:val="404040" w:themeColor="text1" w:themeTint="BF"/>
      <w:spacing w:val="5"/>
    </w:rPr>
  </w:style>
  <w:style w:type="character" w:styleId="Bokenstitel">
    <w:name w:val="Book Title"/>
    <w:basedOn w:val="Standardstycketeckensnitt"/>
    <w:uiPriority w:val="33"/>
    <w:semiHidden/>
    <w:qFormat/>
    <w:rsid w:val="00350FEF"/>
    <w:rPr>
      <w:b/>
      <w:bCs/>
      <w:i/>
      <w:iCs/>
      <w:spacing w:val="5"/>
    </w:rPr>
  </w:style>
  <w:style w:type="paragraph" w:styleId="Innehllsfrteckningsrubrik">
    <w:name w:val="TOC Heading"/>
    <w:basedOn w:val="Rubrik1"/>
    <w:next w:val="Normal"/>
    <w:uiPriority w:val="39"/>
    <w:unhideWhenUsed/>
    <w:qFormat/>
    <w:rsid w:val="00A377F4"/>
    <w:pPr>
      <w:numPr>
        <w:numId w:val="0"/>
      </w:numPr>
      <w:outlineLvl w:val="9"/>
    </w:pPr>
  </w:style>
  <w:style w:type="paragraph" w:styleId="Sidhuvud">
    <w:name w:val="header"/>
    <w:basedOn w:val="Normal"/>
    <w:link w:val="SidhuvudChar"/>
    <w:uiPriority w:val="99"/>
    <w:unhideWhenUsed/>
    <w:rsid w:val="0011381D"/>
    <w:pPr>
      <w:tabs>
        <w:tab w:val="center" w:pos="4513"/>
        <w:tab w:val="right" w:pos="9026"/>
      </w:tabs>
      <w:spacing w:after="0" w:line="240" w:lineRule="auto"/>
    </w:pPr>
    <w:rPr>
      <w:rFonts w:asciiTheme="majorHAnsi" w:hAnsiTheme="majorHAnsi"/>
    </w:rPr>
  </w:style>
  <w:style w:type="character" w:customStyle="1" w:styleId="SidhuvudChar">
    <w:name w:val="Sidhuvud Char"/>
    <w:basedOn w:val="Standardstycketeckensnitt"/>
    <w:link w:val="Sidhuvud"/>
    <w:uiPriority w:val="99"/>
    <w:rsid w:val="0011381D"/>
    <w:rPr>
      <w:rFonts w:asciiTheme="majorHAnsi" w:hAnsiTheme="majorHAnsi"/>
      <w:sz w:val="22"/>
    </w:rPr>
  </w:style>
  <w:style w:type="paragraph" w:styleId="Sidfot">
    <w:name w:val="footer"/>
    <w:basedOn w:val="Normal"/>
    <w:link w:val="SidfotChar"/>
    <w:uiPriority w:val="99"/>
    <w:unhideWhenUsed/>
    <w:rsid w:val="00F66187"/>
    <w:pPr>
      <w:tabs>
        <w:tab w:val="center" w:pos="4513"/>
        <w:tab w:val="right" w:pos="9026"/>
      </w:tabs>
      <w:spacing w:after="0" w:line="240" w:lineRule="auto"/>
    </w:pPr>
    <w:rPr>
      <w:rFonts w:asciiTheme="majorHAnsi" w:hAnsiTheme="majorHAnsi"/>
      <w:sz w:val="18"/>
    </w:rPr>
  </w:style>
  <w:style w:type="character" w:customStyle="1" w:styleId="SidfotChar">
    <w:name w:val="Sidfot Char"/>
    <w:basedOn w:val="Standardstycketeckensnitt"/>
    <w:link w:val="Sidfot"/>
    <w:uiPriority w:val="99"/>
    <w:rsid w:val="00F66187"/>
    <w:rPr>
      <w:rFonts w:asciiTheme="majorHAnsi" w:hAnsiTheme="majorHAnsi"/>
      <w:sz w:val="18"/>
    </w:rPr>
  </w:style>
  <w:style w:type="table" w:styleId="Tabellrutnt">
    <w:name w:val="Table Grid"/>
    <w:basedOn w:val="Normaltabell"/>
    <w:uiPriority w:val="39"/>
    <w:rsid w:val="0090737D"/>
    <w:pPr>
      <w:spacing w:after="100" w:afterAutospacing="1"/>
    </w:pPr>
    <w:rPr>
      <w:rFonts w:asciiTheme="majorHAnsi" w:hAnsiTheme="majorHAnsi"/>
      <w:sz w:val="18"/>
    </w:rPr>
    <w:tblPr>
      <w:tblStyleRowBandSize w:val="1"/>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85" w:type="dxa"/>
        <w:right w:w="85" w:type="dxa"/>
      </w:tblCellMar>
    </w:tblPr>
    <w:tblStylePr w:type="firstRow">
      <w:rPr>
        <w:b/>
        <w:color w:val="auto"/>
      </w:rPr>
      <w:tblPr/>
      <w:tcPr>
        <w:shd w:val="clear" w:color="auto" w:fill="D9D9D9" w:themeFill="background1" w:themeFillShade="D9"/>
      </w:tcPr>
    </w:tblStylePr>
  </w:style>
  <w:style w:type="paragraph" w:styleId="Ballongtext">
    <w:name w:val="Balloon Text"/>
    <w:basedOn w:val="Normal"/>
    <w:link w:val="BallongtextChar"/>
    <w:uiPriority w:val="99"/>
    <w:semiHidden/>
    <w:unhideWhenUsed/>
    <w:rsid w:val="00C85A21"/>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C85A21"/>
    <w:rPr>
      <w:rFonts w:ascii="Segoe UI" w:hAnsi="Segoe UI" w:cs="Segoe UI"/>
      <w:sz w:val="18"/>
      <w:szCs w:val="18"/>
    </w:rPr>
  </w:style>
  <w:style w:type="character" w:styleId="Platshllartext">
    <w:name w:val="Placeholder Text"/>
    <w:basedOn w:val="Standardstycketeckensnitt"/>
    <w:uiPriority w:val="99"/>
    <w:semiHidden/>
    <w:rsid w:val="00AE5F41"/>
    <w:rPr>
      <w:color w:val="595959" w:themeColor="text1" w:themeTint="A6"/>
    </w:rPr>
  </w:style>
  <w:style w:type="character" w:styleId="Hyperlnk">
    <w:name w:val="Hyperlink"/>
    <w:basedOn w:val="Standardstycketeckensnitt"/>
    <w:uiPriority w:val="99"/>
    <w:unhideWhenUsed/>
    <w:rsid w:val="00372CB4"/>
    <w:rPr>
      <w:color w:val="0563C1" w:themeColor="hyperlink"/>
      <w:u w:val="single"/>
    </w:rPr>
  </w:style>
  <w:style w:type="paragraph" w:customStyle="1" w:styleId="Faktaruta">
    <w:name w:val="Faktaruta"/>
    <w:basedOn w:val="Normal"/>
    <w:next w:val="Normal"/>
    <w:uiPriority w:val="99"/>
    <w:qFormat/>
    <w:rsid w:val="00092BD4"/>
    <w:pPr>
      <w:pBdr>
        <w:top w:val="single" w:sz="4" w:space="6" w:color="9B7400" w:themeColor="background2" w:themeShade="80"/>
        <w:left w:val="single" w:sz="4" w:space="6" w:color="9B7400" w:themeColor="background2" w:themeShade="80"/>
        <w:bottom w:val="single" w:sz="4" w:space="6" w:color="9B7400" w:themeColor="background2" w:themeShade="80"/>
        <w:right w:val="single" w:sz="4" w:space="6" w:color="9B7400" w:themeColor="background2" w:themeShade="80"/>
      </w:pBdr>
      <w:shd w:val="clear" w:color="auto" w:fill="FFEAAF" w:themeFill="background2" w:themeFillTint="66"/>
      <w:spacing w:after="200" w:line="240" w:lineRule="atLeast"/>
      <w:ind w:left="1134" w:right="1134"/>
    </w:pPr>
    <w:rPr>
      <w:rFonts w:asciiTheme="majorHAnsi" w:hAnsiTheme="majorHAnsi"/>
      <w:sz w:val="20"/>
      <w:szCs w:val="20"/>
    </w:rPr>
  </w:style>
  <w:style w:type="character" w:styleId="Nmn">
    <w:name w:val="Mention"/>
    <w:basedOn w:val="Standardstycketeckensnitt"/>
    <w:uiPriority w:val="99"/>
    <w:semiHidden/>
    <w:unhideWhenUsed/>
    <w:rsid w:val="001D645F"/>
    <w:rPr>
      <w:color w:val="2B579A"/>
      <w:shd w:val="clear" w:color="auto" w:fill="E6E6E6"/>
    </w:rPr>
  </w:style>
  <w:style w:type="paragraph" w:styleId="Innehll1">
    <w:name w:val="toc 1"/>
    <w:basedOn w:val="Normal"/>
    <w:next w:val="Normal"/>
    <w:autoRedefine/>
    <w:uiPriority w:val="39"/>
    <w:unhideWhenUsed/>
    <w:rsid w:val="00FD6F35"/>
    <w:pPr>
      <w:spacing w:after="100"/>
    </w:pPr>
    <w:rPr>
      <w:rFonts w:asciiTheme="majorHAnsi" w:hAnsiTheme="majorHAnsi"/>
      <w:b/>
    </w:rPr>
  </w:style>
  <w:style w:type="paragraph" w:styleId="Innehll2">
    <w:name w:val="toc 2"/>
    <w:basedOn w:val="Normal"/>
    <w:next w:val="Normal"/>
    <w:autoRedefine/>
    <w:uiPriority w:val="39"/>
    <w:unhideWhenUsed/>
    <w:rsid w:val="00FD6F35"/>
    <w:pPr>
      <w:spacing w:after="100"/>
      <w:ind w:left="220"/>
    </w:pPr>
    <w:rPr>
      <w:rFonts w:asciiTheme="majorHAnsi" w:hAnsiTheme="majorHAnsi"/>
    </w:rPr>
  </w:style>
  <w:style w:type="paragraph" w:styleId="Innehll3">
    <w:name w:val="toc 3"/>
    <w:basedOn w:val="Normal"/>
    <w:next w:val="Normal"/>
    <w:autoRedefine/>
    <w:uiPriority w:val="39"/>
    <w:unhideWhenUsed/>
    <w:rsid w:val="00FD6F35"/>
    <w:pPr>
      <w:spacing w:after="100"/>
      <w:ind w:left="440"/>
    </w:pPr>
    <w:rPr>
      <w:rFonts w:asciiTheme="majorHAnsi" w:hAnsiTheme="majorHAnsi"/>
    </w:rPr>
  </w:style>
  <w:style w:type="paragraph" w:styleId="Liststycke">
    <w:name w:val="List Paragraph"/>
    <w:basedOn w:val="Normal"/>
    <w:uiPriority w:val="34"/>
    <w:qFormat/>
    <w:rsid w:val="00A377F4"/>
    <w:pPr>
      <w:ind w:left="720"/>
      <w:contextualSpacing/>
    </w:pPr>
  </w:style>
  <w:style w:type="paragraph" w:styleId="Fotnotstext">
    <w:name w:val="footnote text"/>
    <w:basedOn w:val="Normal"/>
    <w:link w:val="FotnotstextChar"/>
    <w:uiPriority w:val="99"/>
    <w:semiHidden/>
    <w:unhideWhenUsed/>
    <w:rsid w:val="001A107B"/>
    <w:pPr>
      <w:spacing w:after="0" w:line="240" w:lineRule="auto"/>
    </w:pPr>
    <w:rPr>
      <w:rFonts w:asciiTheme="majorHAnsi" w:hAnsiTheme="majorHAnsi"/>
      <w:sz w:val="16"/>
      <w:szCs w:val="20"/>
    </w:rPr>
  </w:style>
  <w:style w:type="character" w:customStyle="1" w:styleId="FotnotstextChar">
    <w:name w:val="Fotnotstext Char"/>
    <w:basedOn w:val="Standardstycketeckensnitt"/>
    <w:link w:val="Fotnotstext"/>
    <w:uiPriority w:val="99"/>
    <w:semiHidden/>
    <w:rsid w:val="001A107B"/>
    <w:rPr>
      <w:rFonts w:asciiTheme="majorHAnsi" w:hAnsiTheme="majorHAnsi"/>
      <w:sz w:val="16"/>
      <w:szCs w:val="20"/>
    </w:rPr>
  </w:style>
  <w:style w:type="character" w:styleId="Fotnotsreferens">
    <w:name w:val="footnote reference"/>
    <w:basedOn w:val="Standardstycketeckensnitt"/>
    <w:uiPriority w:val="99"/>
    <w:semiHidden/>
    <w:unhideWhenUsed/>
    <w:rsid w:val="001A107B"/>
    <w:rPr>
      <w:vertAlign w:val="superscript"/>
    </w:rPr>
  </w:style>
  <w:style w:type="character" w:customStyle="1" w:styleId="Upphjdatecken">
    <w:name w:val="Upphöjda tecken"/>
    <w:basedOn w:val="Standardstycketeckensnitt"/>
    <w:uiPriority w:val="36"/>
    <w:qFormat/>
    <w:rsid w:val="00D16DC6"/>
    <w:rPr>
      <w:vertAlign w:val="superscript"/>
    </w:rPr>
  </w:style>
  <w:style w:type="character" w:customStyle="1" w:styleId="Nedsnkt">
    <w:name w:val="Nedsänkt"/>
    <w:basedOn w:val="Upphjdatecken"/>
    <w:uiPriority w:val="36"/>
    <w:qFormat/>
    <w:rsid w:val="00D16DC6"/>
    <w:rPr>
      <w:vertAlign w:val="subscript"/>
    </w:rPr>
  </w:style>
  <w:style w:type="paragraph" w:customStyle="1" w:styleId="Bildtext">
    <w:name w:val="Bildtext"/>
    <w:basedOn w:val="Rubrik5"/>
    <w:link w:val="BildtextChar"/>
    <w:uiPriority w:val="36"/>
    <w:qFormat/>
    <w:rsid w:val="00DA7827"/>
    <w:pPr>
      <w:keepNext w:val="0"/>
      <w:keepLines w:val="0"/>
      <w:numPr>
        <w:ilvl w:val="0"/>
        <w:numId w:val="0"/>
      </w:numPr>
      <w:spacing w:before="0" w:after="240" w:line="240" w:lineRule="auto"/>
      <w:jc w:val="both"/>
    </w:pPr>
    <w:rPr>
      <w:rFonts w:ascii="Arial" w:eastAsia="Times New Roman" w:hAnsi="Arial" w:cs="Times New Roman"/>
      <w:bCs/>
      <w:i/>
      <w:iCs/>
      <w:sz w:val="20"/>
      <w:szCs w:val="26"/>
    </w:rPr>
  </w:style>
  <w:style w:type="character" w:customStyle="1" w:styleId="BildtextChar">
    <w:name w:val="Bildtext Char"/>
    <w:basedOn w:val="Rubrik5Char"/>
    <w:link w:val="Bildtext"/>
    <w:uiPriority w:val="36"/>
    <w:rsid w:val="008A0951"/>
    <w:rPr>
      <w:rFonts w:ascii="Arial" w:eastAsia="Times New Roman" w:hAnsi="Arial" w:cs="Times New Roman"/>
      <w:bCs/>
      <w:i/>
      <w:iCs/>
      <w:color w:val="404040" w:themeColor="text1" w:themeTint="BF"/>
      <w:sz w:val="20"/>
      <w:szCs w:val="26"/>
    </w:rPr>
  </w:style>
  <w:style w:type="table" w:customStyle="1" w:styleId="FormatmallPonf">
    <w:name w:val="Formatmall Ponf"/>
    <w:basedOn w:val="Normaltabell"/>
    <w:uiPriority w:val="99"/>
    <w:rsid w:val="00E93587"/>
    <w:pPr>
      <w:spacing w:after="0" w:line="180" w:lineRule="exact"/>
      <w:jc w:val="right"/>
    </w:pPr>
    <w:rPr>
      <w:rFonts w:ascii="Arial" w:hAnsi="Arial"/>
      <w:sz w:val="20"/>
    </w:rPr>
    <w:tblPr>
      <w:tblStyleRowBandSize w:val="1"/>
      <w:tblBorders>
        <w:top w:val="single" w:sz="4" w:space="0" w:color="008767" w:themeColor="accent5"/>
        <w:left w:val="single" w:sz="4" w:space="0" w:color="008767" w:themeColor="accent5"/>
        <w:bottom w:val="single" w:sz="4" w:space="0" w:color="008767" w:themeColor="accent5"/>
        <w:right w:val="single" w:sz="4" w:space="0" w:color="008767" w:themeColor="accent5"/>
        <w:insideH w:val="single" w:sz="4" w:space="0" w:color="008767" w:themeColor="accent5"/>
        <w:insideV w:val="single" w:sz="4" w:space="0" w:color="008767" w:themeColor="accent5"/>
      </w:tblBorders>
      <w:tblCellMar>
        <w:top w:w="28" w:type="dxa"/>
        <w:left w:w="85" w:type="dxa"/>
        <w:bottom w:w="28" w:type="dxa"/>
        <w:right w:w="85" w:type="dxa"/>
      </w:tblCellMar>
    </w:tblPr>
    <w:tcPr>
      <w:vAlign w:val="center"/>
    </w:tcPr>
    <w:tblStylePr w:type="firstRow">
      <w:pPr>
        <w:jc w:val="left"/>
      </w:pPr>
      <w:rPr>
        <w:rFonts w:asciiTheme="majorHAnsi" w:hAnsiTheme="majorHAnsi"/>
        <w:b/>
        <w:color w:val="FFFFFF" w:themeColor="background1"/>
        <w:sz w:val="20"/>
      </w:rPr>
      <w:tblPr/>
      <w:tcPr>
        <w:tcBorders>
          <w:insideV w:val="single" w:sz="4" w:space="0" w:color="FFFFFF" w:themeColor="background1"/>
        </w:tcBorders>
        <w:shd w:val="clear" w:color="auto" w:fill="008767" w:themeFill="accent5"/>
      </w:tcPr>
    </w:tblStylePr>
    <w:tblStylePr w:type="firstCol">
      <w:pPr>
        <w:jc w:val="left"/>
      </w:pPr>
      <w:rPr>
        <w:b/>
      </w:rPr>
      <w:tblPr/>
      <w:tcPr>
        <w:vAlign w:val="center"/>
      </w:tcPr>
    </w:tblStylePr>
    <w:tblStylePr w:type="band2Horz">
      <w:tblPr/>
      <w:tcPr>
        <w:tcBorders>
          <w:insideH w:val="nil"/>
        </w:tcBorders>
      </w:tcPr>
    </w:tblStylePr>
  </w:style>
  <w:style w:type="table" w:customStyle="1" w:styleId="Formatmall1">
    <w:name w:val="Formatmall1"/>
    <w:basedOn w:val="Normaltabell"/>
    <w:uiPriority w:val="99"/>
    <w:rsid w:val="000B763B"/>
    <w:pPr>
      <w:spacing w:after="0"/>
    </w:pPr>
    <w:tblPr/>
  </w:style>
  <w:style w:type="paragraph" w:customStyle="1" w:styleId="Mellanrubrik">
    <w:name w:val="Mellanrubrik"/>
    <w:basedOn w:val="Normal"/>
    <w:uiPriority w:val="12"/>
    <w:qFormat/>
    <w:rsid w:val="00F23E17"/>
    <w:pPr>
      <w:spacing w:before="360" w:after="120"/>
    </w:pPr>
    <w:rPr>
      <w:rFonts w:asciiTheme="majorHAnsi" w:hAnsiTheme="majorHAnsi" w:cstheme="majorHAnsi"/>
      <w:b/>
      <w:bCs/>
      <w:sz w:val="20"/>
      <w:szCs w:val="20"/>
    </w:rPr>
  </w:style>
  <w:style w:type="paragraph" w:styleId="Brdtext">
    <w:name w:val="Body Text"/>
    <w:basedOn w:val="Normal"/>
    <w:link w:val="BrdtextChar"/>
    <w:autoRedefine/>
    <w:semiHidden/>
    <w:qFormat/>
    <w:rsid w:val="00911D21"/>
    <w:pPr>
      <w:spacing w:after="120" w:line="288" w:lineRule="auto"/>
    </w:pPr>
    <w:rPr>
      <w:rFonts w:ascii="Arial" w:eastAsia="Times New Roman" w:hAnsi="Arial" w:cs="Times New Roman"/>
      <w:color w:val="000000"/>
      <w:sz w:val="20"/>
    </w:rPr>
  </w:style>
  <w:style w:type="character" w:customStyle="1" w:styleId="BrdtextChar">
    <w:name w:val="Brödtext Char"/>
    <w:basedOn w:val="Standardstycketeckensnitt"/>
    <w:link w:val="Brdtext"/>
    <w:semiHidden/>
    <w:rsid w:val="00911D21"/>
    <w:rPr>
      <w:rFonts w:ascii="Arial" w:eastAsia="Times New Roman" w:hAnsi="Arial" w:cs="Times New Roman"/>
      <w:color w:val="000000"/>
      <w:sz w:val="20"/>
    </w:rPr>
  </w:style>
  <w:style w:type="character" w:customStyle="1" w:styleId="BeskrivningChar">
    <w:name w:val="Beskrivning Char"/>
    <w:basedOn w:val="Standardstycketeckensnitt"/>
    <w:link w:val="Beskrivning"/>
    <w:uiPriority w:val="2"/>
    <w:rsid w:val="00911D21"/>
    <w:rPr>
      <w:i/>
      <w:iCs/>
      <w:sz w:val="22"/>
      <w:szCs w:val="18"/>
    </w:rPr>
  </w:style>
  <w:style w:type="paragraph" w:customStyle="1" w:styleId="Brdtext1">
    <w:name w:val="Brödtext1"/>
    <w:basedOn w:val="Normal"/>
    <w:link w:val="Brdtext1Char"/>
    <w:autoRedefine/>
    <w:rsid w:val="00911D21"/>
    <w:pPr>
      <w:spacing w:after="120" w:line="288" w:lineRule="auto"/>
    </w:pPr>
    <w:rPr>
      <w:rFonts w:ascii="Arial" w:eastAsia="Times New Roman" w:hAnsi="Arial" w:cs="Times New Roman"/>
      <w:color w:val="000000"/>
      <w:sz w:val="20"/>
    </w:rPr>
  </w:style>
  <w:style w:type="character" w:customStyle="1" w:styleId="Brdtext1Char">
    <w:name w:val="Brödtext1 Char"/>
    <w:basedOn w:val="Standardstycketeckensnitt"/>
    <w:link w:val="Brdtext1"/>
    <w:rsid w:val="00911D21"/>
    <w:rPr>
      <w:rFonts w:ascii="Arial" w:eastAsia="Times New Roman" w:hAnsi="Arial" w:cs="Times New Roman"/>
      <w:color w:val="000000"/>
      <w:sz w:val="20"/>
    </w:rPr>
  </w:style>
  <w:style w:type="character" w:styleId="Kommentarsreferens">
    <w:name w:val="annotation reference"/>
    <w:basedOn w:val="Standardstycketeckensnitt"/>
    <w:uiPriority w:val="99"/>
    <w:semiHidden/>
    <w:unhideWhenUsed/>
    <w:rsid w:val="00D05CC4"/>
    <w:rPr>
      <w:sz w:val="16"/>
      <w:szCs w:val="16"/>
    </w:rPr>
  </w:style>
  <w:style w:type="paragraph" w:styleId="Kommentarer">
    <w:name w:val="annotation text"/>
    <w:basedOn w:val="Normal"/>
    <w:link w:val="KommentarerChar"/>
    <w:uiPriority w:val="99"/>
    <w:unhideWhenUsed/>
    <w:rsid w:val="00D05CC4"/>
    <w:pPr>
      <w:spacing w:line="240" w:lineRule="auto"/>
    </w:pPr>
    <w:rPr>
      <w:sz w:val="20"/>
      <w:szCs w:val="20"/>
    </w:rPr>
  </w:style>
  <w:style w:type="character" w:customStyle="1" w:styleId="KommentarerChar">
    <w:name w:val="Kommentarer Char"/>
    <w:basedOn w:val="Standardstycketeckensnitt"/>
    <w:link w:val="Kommentarer"/>
    <w:uiPriority w:val="99"/>
    <w:rsid w:val="00D05CC4"/>
    <w:rPr>
      <w:sz w:val="20"/>
      <w:szCs w:val="20"/>
    </w:rPr>
  </w:style>
  <w:style w:type="paragraph" w:styleId="Revision">
    <w:name w:val="Revision"/>
    <w:hidden/>
    <w:uiPriority w:val="99"/>
    <w:semiHidden/>
    <w:rsid w:val="00C8566D"/>
    <w:pPr>
      <w:spacing w:after="0"/>
    </w:pPr>
    <w:rPr>
      <w:sz w:val="22"/>
    </w:rPr>
  </w:style>
  <w:style w:type="paragraph" w:styleId="Kommentarsmne">
    <w:name w:val="annotation subject"/>
    <w:basedOn w:val="Kommentarer"/>
    <w:next w:val="Kommentarer"/>
    <w:link w:val="KommentarsmneChar"/>
    <w:uiPriority w:val="99"/>
    <w:semiHidden/>
    <w:unhideWhenUsed/>
    <w:rsid w:val="000F06C7"/>
    <w:rPr>
      <w:b/>
      <w:bCs/>
    </w:rPr>
  </w:style>
  <w:style w:type="character" w:customStyle="1" w:styleId="KommentarsmneChar">
    <w:name w:val="Kommentarsämne Char"/>
    <w:basedOn w:val="KommentarerChar"/>
    <w:link w:val="Kommentarsmne"/>
    <w:uiPriority w:val="99"/>
    <w:semiHidden/>
    <w:rsid w:val="000F06C7"/>
    <w:rPr>
      <w:b/>
      <w:bCs/>
      <w:sz w:val="20"/>
      <w:szCs w:val="20"/>
    </w:rPr>
  </w:style>
  <w:style w:type="character" w:customStyle="1" w:styleId="ui-provider">
    <w:name w:val="ui-provider"/>
    <w:basedOn w:val="Standardstycketeckensnitt"/>
    <w:rsid w:val="00BB2F6C"/>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862743351">
      <w:bodyDiv w:val="1"/>
      <w:marLeft w:val="0"/>
      <w:marRight w:val="0"/>
      <w:marTop w:val="0"/>
      <w:marBottom w:val="0"/>
      <w:divBdr>
        <w:top w:val="none" w:sz="0" w:space="0" w:color="auto"/>
        <w:left w:val="none" w:sz="0" w:space="0" w:color="auto"/>
        <w:bottom w:val="none" w:sz="0" w:space="0" w:color="auto"/>
        <w:right w:val="none" w:sz="0" w:space="0" w:color="auto"/>
      </w:divBdr>
    </w:div>
    <w:div w:id="1399475296">
      <w:bodyDiv w:val="1"/>
      <w:marLeft w:val="0"/>
      <w:marRight w:val="0"/>
      <w:marTop w:val="0"/>
      <w:marBottom w:val="0"/>
      <w:divBdr>
        <w:top w:val="none" w:sz="0" w:space="0" w:color="auto"/>
        <w:left w:val="none" w:sz="0" w:space="0" w:color="auto"/>
        <w:bottom w:val="none" w:sz="0" w:space="0" w:color="auto"/>
        <w:right w:val="none" w:sz="0" w:space="0" w:color="auto"/>
      </w:divBdr>
    </w:div>
    <w:div w:id="1699773390">
      <w:bodyDiv w:val="1"/>
      <w:marLeft w:val="0"/>
      <w:marRight w:val="0"/>
      <w:marTop w:val="0"/>
      <w:marBottom w:val="0"/>
      <w:divBdr>
        <w:top w:val="none" w:sz="0" w:space="0" w:color="auto"/>
        <w:left w:val="none" w:sz="0" w:space="0" w:color="auto"/>
        <w:bottom w:val="none" w:sz="0" w:space="0" w:color="auto"/>
        <w:right w:val="none" w:sz="0" w:space="0" w:color="auto"/>
      </w:divBdr>
    </w:div>
    <w:div w:id="1907909349">
      <w:bodyDiv w:val="1"/>
      <w:marLeft w:val="0"/>
      <w:marRight w:val="0"/>
      <w:marTop w:val="0"/>
      <w:marBottom w:val="0"/>
      <w:divBdr>
        <w:top w:val="none" w:sz="0" w:space="0" w:color="auto"/>
        <w:left w:val="none" w:sz="0" w:space="0" w:color="auto"/>
        <w:bottom w:val="none" w:sz="0" w:space="0" w:color="auto"/>
        <w:right w:val="none" w:sz="0" w:space="0" w:color="auto"/>
      </w:divBdr>
    </w:div>
    <w:div w:id="2003585103">
      <w:bodyDiv w:val="1"/>
      <w:marLeft w:val="0"/>
      <w:marRight w:val="0"/>
      <w:marTop w:val="0"/>
      <w:marBottom w:val="0"/>
      <w:divBdr>
        <w:top w:val="none" w:sz="0" w:space="0" w:color="auto"/>
        <w:left w:val="none" w:sz="0" w:space="0" w:color="auto"/>
        <w:bottom w:val="none" w:sz="0" w:space="0" w:color="auto"/>
        <w:right w:val="none" w:sz="0" w:space="0" w:color="auto"/>
      </w:divBdr>
    </w:div>
    <w:div w:id="209940100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image" Target="media/image7.jpeg"/><Relationship Id="rId26"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image" Target="media/image10.png"/><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image" Target="media/image6.jpeg"/><Relationship Id="rId25"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image" Target="media/image5.jpeg"/><Relationship Id="rId20" Type="http://schemas.openxmlformats.org/officeDocument/2006/relationships/image" Target="media/image9.png"/><Relationship Id="rId29" Type="http://schemas.openxmlformats.org/officeDocument/2006/relationships/footer" Target="footer4.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footer" Target="footer1.xml"/><Relationship Id="rId32"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image" Target="media/image4.jpeg"/><Relationship Id="rId23" Type="http://schemas.openxmlformats.org/officeDocument/2006/relationships/header" Target="header2.xml"/><Relationship Id="rId28" Type="http://schemas.openxmlformats.org/officeDocument/2006/relationships/header" Target="header4.xml"/><Relationship Id="rId10" Type="http://schemas.openxmlformats.org/officeDocument/2006/relationships/footnotes" Target="footnotes.xml"/><Relationship Id="rId19" Type="http://schemas.openxmlformats.org/officeDocument/2006/relationships/image" Target="media/image8.png"/><Relationship Id="rId31"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jpeg"/><Relationship Id="rId22" Type="http://schemas.openxmlformats.org/officeDocument/2006/relationships/header" Target="header1.xml"/><Relationship Id="rId27" Type="http://schemas.openxmlformats.org/officeDocument/2006/relationships/footer" Target="footer3.xml"/><Relationship Id="rId30" Type="http://schemas.openxmlformats.org/officeDocument/2006/relationships/fontTable" Target="fontTable.xml"/></Relationships>
</file>

<file path=word/_rels/footer4.xml.rels><?xml version="1.0" encoding="UTF-8" standalone="yes"?>
<Relationships xmlns="http://schemas.openxmlformats.org/package/2006/relationships"><Relationship Id="rId1" Type="http://schemas.openxmlformats.org/officeDocument/2006/relationships/image" Target="media/image11.png"/></Relationships>
</file>

<file path=word/_rels/header3.xml.rels><?xml version="1.0" encoding="UTF-8" standalone="yes"?>
<Relationships xmlns="http://schemas.openxmlformats.org/package/2006/relationships"><Relationship Id="rId1" Type="http://schemas.openxmlformats.org/officeDocument/2006/relationships/image" Target="media/image11.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A91A81C006B046AFBA2339099EF7AAAE"/>
        <w:category>
          <w:name w:val="Allmänt"/>
          <w:gallery w:val="placeholder"/>
        </w:category>
        <w:types>
          <w:type w:val="bbPlcHdr"/>
        </w:types>
        <w:behaviors>
          <w:behavior w:val="content"/>
        </w:behaviors>
        <w:guid w:val="{27A64AF9-760C-4F09-94FD-35E5142F84AE}"/>
      </w:docPartPr>
      <w:docPartBody>
        <w:p w:rsidR="006F5348" w:rsidRDefault="00E20810" w:rsidP="00E20810">
          <w:pPr>
            <w:pStyle w:val="A91A81C006B046AFBA2339099EF7AAAE"/>
          </w:pPr>
          <w:r w:rsidRPr="001D3F2C">
            <w:t>[</w:t>
          </w:r>
          <w:r>
            <w:t>Underrubrik</w:t>
          </w:r>
          <w:r w:rsidRPr="001D3F2C">
            <w:t>]</w:t>
          </w:r>
        </w:p>
      </w:docPartBody>
    </w:docPart>
    <w:docPart>
      <w:docPartPr>
        <w:name w:val="3C392307FE054383A3E0C6EC4E61C1C7"/>
        <w:category>
          <w:name w:val="Allmänt"/>
          <w:gallery w:val="placeholder"/>
        </w:category>
        <w:types>
          <w:type w:val="bbPlcHdr"/>
        </w:types>
        <w:behaviors>
          <w:behavior w:val="content"/>
        </w:behaviors>
        <w:guid w:val="{62D97625-3BFC-454E-A7DC-A70E784B553C}"/>
      </w:docPartPr>
      <w:docPartBody>
        <w:p w:rsidR="006F5348" w:rsidRDefault="00E20810" w:rsidP="00E20810">
          <w:pPr>
            <w:pStyle w:val="3C392307FE054383A3E0C6EC4E61C1C7"/>
          </w:pPr>
          <w:r w:rsidRPr="001D3F2C">
            <w:t>[Publiceringsdatum]</w:t>
          </w:r>
        </w:p>
      </w:docPartBody>
    </w:docPart>
    <w:docPart>
      <w:docPartPr>
        <w:name w:val="620BB0D37BEB4F30BB0CA532D2963AF9"/>
        <w:category>
          <w:name w:val="Allmänt"/>
          <w:gallery w:val="placeholder"/>
        </w:category>
        <w:types>
          <w:type w:val="bbPlcHdr"/>
        </w:types>
        <w:behaviors>
          <w:behavior w:val="content"/>
        </w:behaviors>
        <w:guid w:val="{E7FD2DC0-DCD0-4F89-8E7A-15DD13A293C5}"/>
      </w:docPartPr>
      <w:docPartBody>
        <w:p w:rsidR="006F5348" w:rsidRDefault="00E20810">
          <w:r>
            <w:t>[Dokumentnamn]</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MS PMincho">
    <w:altName w:val="ＭＳ Ｐ明朝"/>
    <w:charset w:val="80"/>
    <w:family w:val="roman"/>
    <w:pitch w:val="variable"/>
    <w:sig w:usb0="E00002FF" w:usb1="6AC7FDFB" w:usb2="08000012" w:usb3="00000000" w:csb0="0002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PGothic">
    <w:altName w:val="ＭＳ Ｐゴシック"/>
    <w:panose1 w:val="020B0600070205080204"/>
    <w:charset w:val="80"/>
    <w:family w:val="swiss"/>
    <w:pitch w:val="variable"/>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alibri">
    <w:panose1 w:val="020F0502020204030204"/>
    <w:charset w:val="00"/>
    <w:family w:val="swiss"/>
    <w:pitch w:val="variable"/>
    <w:sig w:usb0="E4002EFF" w:usb1="C000247B" w:usb2="00000009" w:usb3="00000000" w:csb0="000001FF" w:csb1="00000000"/>
  </w:font>
  <w:font w:name="Yu Mincho">
    <w:altName w:val="游明朝"/>
    <w:charset w:val="80"/>
    <w:family w:val="roman"/>
    <w:pitch w:val="variable"/>
    <w:sig w:usb0="800002E7" w:usb1="2AC7FCFF" w:usb2="00000012" w:usb3="00000000" w:csb0="0002009F" w:csb1="00000000"/>
  </w:font>
  <w:font w:name="Calibri Light">
    <w:panose1 w:val="020F0302020204030204"/>
    <w:charset w:val="00"/>
    <w:family w:val="swiss"/>
    <w:pitch w:val="variable"/>
    <w:sig w:usb0="E4002EFF" w:usb1="C000247B" w:usb2="00000009" w:usb3="00000000" w:csb0="000001FF" w:csb1="00000000"/>
  </w:font>
  <w:font w:name="Yu Gothic Light">
    <w:altName w:val="游ゴシック Light"/>
    <w:panose1 w:val="020B0300000000000000"/>
    <w:charset w:val="80"/>
    <w:family w:val="swiss"/>
    <w:pitch w:val="variable"/>
    <w:sig w:usb0="E00002FF" w:usb1="2AC7FDFF" w:usb2="00000016" w:usb3="00000000" w:csb0="000200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F2B45"/>
    <w:rsid w:val="000C6624"/>
    <w:rsid w:val="001117E4"/>
    <w:rsid w:val="001470AB"/>
    <w:rsid w:val="00242A33"/>
    <w:rsid w:val="00264937"/>
    <w:rsid w:val="0037104A"/>
    <w:rsid w:val="004F2B45"/>
    <w:rsid w:val="006F5348"/>
    <w:rsid w:val="007C031C"/>
    <w:rsid w:val="009132FF"/>
    <w:rsid w:val="009306EE"/>
    <w:rsid w:val="00B21441"/>
    <w:rsid w:val="00B22783"/>
    <w:rsid w:val="00B6595B"/>
    <w:rsid w:val="00BC43AB"/>
    <w:rsid w:val="00CD327C"/>
    <w:rsid w:val="00D15C84"/>
    <w:rsid w:val="00E05F29"/>
    <w:rsid w:val="00E20810"/>
    <w:rsid w:val="00E91072"/>
  </w:rsids>
  <m:mathPr>
    <m:mathFont m:val="Cambria Math"/>
    <m:brkBin m:val="before"/>
    <m:brkBinSub m:val="--"/>
    <m:smallFrac m:val="0"/>
    <m:dispDef/>
    <m:lMargin m:val="0"/>
    <m:rMargin m:val="0"/>
    <m:defJc m:val="centerGroup"/>
    <m:wrapIndent m:val="1440"/>
    <m:intLim m:val="subSup"/>
    <m:naryLim m:val="undOvr"/>
  </m:mathPr>
  <w:themeFontLang w:val="sv-SE"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sv-SE" w:eastAsia="sv-SE"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4F2B45"/>
    <w:rPr>
      <w:rFonts w:cs="Times New Roman"/>
      <w:sz w:val="3276"/>
      <w:szCs w:val="3276"/>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E20810"/>
    <w:rPr>
      <w:color w:val="595959" w:themeColor="text1" w:themeTint="A6"/>
    </w:rPr>
  </w:style>
  <w:style w:type="paragraph" w:styleId="Underrubrik">
    <w:name w:val="Subtitle"/>
    <w:basedOn w:val="Normal"/>
    <w:next w:val="Normal"/>
    <w:link w:val="UnderrubrikChar"/>
    <w:uiPriority w:val="11"/>
    <w:qFormat/>
    <w:rsid w:val="004F2B45"/>
    <w:pPr>
      <w:numPr>
        <w:ilvl w:val="1"/>
      </w:numPr>
      <w:spacing w:line="276" w:lineRule="auto"/>
    </w:pPr>
    <w:rPr>
      <w:rFonts w:asciiTheme="majorHAnsi" w:hAnsiTheme="majorHAnsi" w:cstheme="minorBidi"/>
      <w:b/>
      <w:color w:val="FFFFFF" w:themeColor="background1"/>
      <w:sz w:val="34"/>
      <w:szCs w:val="24"/>
      <w:lang w:eastAsia="en-US"/>
    </w:rPr>
  </w:style>
  <w:style w:type="character" w:customStyle="1" w:styleId="UnderrubrikChar">
    <w:name w:val="Underrubrik Char"/>
    <w:basedOn w:val="Standardstycketeckensnitt"/>
    <w:link w:val="Underrubrik"/>
    <w:uiPriority w:val="11"/>
    <w:rsid w:val="004F2B45"/>
    <w:rPr>
      <w:rFonts w:asciiTheme="majorHAnsi" w:hAnsiTheme="majorHAnsi"/>
      <w:b/>
      <w:color w:val="FFFFFF" w:themeColor="background1"/>
      <w:sz w:val="34"/>
      <w:szCs w:val="24"/>
      <w:lang w:eastAsia="en-US"/>
    </w:rPr>
  </w:style>
  <w:style w:type="paragraph" w:customStyle="1" w:styleId="A91A81C006B046AFBA2339099EF7AAAE">
    <w:name w:val="A91A81C006B046AFBA2339099EF7AAAE"/>
    <w:rsid w:val="00E20810"/>
  </w:style>
  <w:style w:type="paragraph" w:customStyle="1" w:styleId="3C392307FE054383A3E0C6EC4E61C1C7">
    <w:name w:val="3C392307FE054383A3E0C6EC4E61C1C7"/>
    <w:rsid w:val="00E20810"/>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Göteborgs Stad mörka">
      <a:dk1>
        <a:sysClr val="windowText" lastClr="000000"/>
      </a:dk1>
      <a:lt1>
        <a:sysClr val="window" lastClr="FFFFFF"/>
      </a:lt1>
      <a:dk2>
        <a:srgbClr val="3F5564"/>
      </a:dk2>
      <a:lt2>
        <a:srgbClr val="FFCD37"/>
      </a:lt2>
      <a:accent1>
        <a:srgbClr val="0077BC"/>
      </a:accent1>
      <a:accent2>
        <a:srgbClr val="D24723"/>
      </a:accent2>
      <a:accent3>
        <a:srgbClr val="008391"/>
      </a:accent3>
      <a:accent4>
        <a:srgbClr val="D53878"/>
      </a:accent4>
      <a:accent5>
        <a:srgbClr val="008767"/>
      </a:accent5>
      <a:accent6>
        <a:srgbClr val="674B99"/>
      </a:accent6>
      <a:hlink>
        <a:srgbClr val="0563C1"/>
      </a:hlink>
      <a:folHlink>
        <a:srgbClr val="954F72"/>
      </a:folHlink>
    </a:clrScheme>
    <a:fontScheme name="Arial-Times New Roman">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bwMode="auto">
        <a:solidFill>
          <a:schemeClr val="accent5"/>
        </a:solidFill>
        <a:ln w="9525">
          <a:noFill/>
          <a:miter lim="800000"/>
          <a:headEnd/>
          <a:tailEnd/>
        </a:ln>
      </a:spPr>
      <a:bodyPr rot="0" vert="horz" wrap="square" lIns="234000" tIns="234000" rIns="234000" bIns="234000" anchor="t" anchorCtr="0">
        <a:noAutofit/>
      </a:bodyPr>
      <a:lstStyle/>
    </a:tx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2023-05-09T00:00:00</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98f28192-b650-4c8b-9318-600e48b4612b">
      <Terms xmlns="http://schemas.microsoft.com/office/infopath/2007/PartnerControls"/>
    </lcf76f155ced4ddcb4097134ff3c332f>
    <TaxCatchAll xmlns="3022b1d2-354b-4341-86ce-84e7bd14dd9f" xsi:nil="true"/>
  </documentManagement>
</p:properti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ct:contentTypeSchema xmlns:ct="http://schemas.microsoft.com/office/2006/metadata/contentType" xmlns:ma="http://schemas.microsoft.com/office/2006/metadata/properties/metaAttributes" ct:_="" ma:_="" ma:contentTypeName="dokument" ma:contentTypeID="0x01010089413D16EE5AD644B503471AE3BDADAF" ma:contentTypeVersion="13" ma:contentTypeDescription="Skapa ett nytt dokument." ma:contentTypeScope="" ma:versionID="70f89937ba3ee803184821620d5ab661">
  <xsd:schema xmlns:xsd="http://www.w3.org/2001/XMLSchema" xmlns:xs="http://www.w3.org/2001/XMLSchema" xmlns:p="http://schemas.microsoft.com/office/2006/metadata/properties" xmlns:ns2="98f28192-b650-4c8b-9318-600e48b4612b" xmlns:ns3="3022b1d2-354b-4341-86ce-84e7bd14dd9f" targetNamespace="http://schemas.microsoft.com/office/2006/metadata/properties" ma:root="true" ma:fieldsID="4383a28fc848e5349d9ad1cfccc85b1d" ns2:_="" ns3:_="">
    <xsd:import namespace="98f28192-b650-4c8b-9318-600e48b4612b"/>
    <xsd:import namespace="3022b1d2-354b-4341-86ce-84e7bd14dd9f"/>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3:SharedWithUsers" minOccurs="0"/>
                <xsd:element ref="ns3:SharedWithDetails" minOccurs="0"/>
                <xsd:element ref="ns2:MediaServiceDateTaken" minOccurs="0"/>
                <xsd:element ref="ns2:MediaServiceLocation"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8f28192-b650-4c8b-9318-600e48b4612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Bildmarkeringar" ma:readOnly="false" ma:fieldId="{5cf76f15-5ced-4ddc-b409-7134ff3c332f}" ma:taxonomyMulti="true" ma:sspId="5ba0a079-088f-45e9-a2b8-c41055840053" ma:termSetId="09814cd3-568e-fe90-9814-8d621ff8fb84" ma:anchorId="fba54fb3-c3e1-fe81-a776-ca4b69148c4d" ma:open="true" ma:isKeyword="false">
      <xsd:complexType>
        <xsd:sequence>
          <xsd:element ref="pc:Terms" minOccurs="0" maxOccurs="1"/>
        </xsd:sequence>
      </xsd:complex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element name="MediaServiceLocation" ma:index="19" nillable="true" ma:displayName="Location" ma:indexed="true"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3022b1d2-354b-4341-86ce-84e7bd14dd9f"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0b2ff75b-131f-4942-bf48-9b7f08de26fd}" ma:internalName="TaxCatchAll" ma:showField="CatchAllData" ma:web="3022b1d2-354b-4341-86ce-84e7bd14dd9f">
      <xsd:complexType>
        <xsd:complexContent>
          <xsd:extension base="dms:MultiChoiceLookup">
            <xsd:sequence>
              <xsd:element name="Value" type="dms:Lookup" maxOccurs="unbounded" minOccurs="0" nillable="true"/>
            </xsd:sequence>
          </xsd:extension>
        </xsd:complexContent>
      </xsd:complexType>
    </xsd:element>
    <xsd:element name="SharedWithUsers" ma:index="16"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Delat med informa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ehållstyp"/>
        <xsd:element ref="dc:title" minOccurs="0" maxOccurs="1" ma:index="4"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A5C4CB00-ABE4-48A2-B8C2-0DA856C27A0D}">
  <ds:schemaRefs>
    <ds:schemaRef ds:uri="http://schemas.microsoft.com/office/2006/metadata/properties"/>
    <ds:schemaRef ds:uri="http://schemas.microsoft.com/office/infopath/2007/PartnerControls"/>
    <ds:schemaRef ds:uri="98f28192-b650-4c8b-9318-600e48b4612b"/>
    <ds:schemaRef ds:uri="3022b1d2-354b-4341-86ce-84e7bd14dd9f"/>
  </ds:schemaRefs>
</ds:datastoreItem>
</file>

<file path=customXml/itemProps3.xml><?xml version="1.0" encoding="utf-8"?>
<ds:datastoreItem xmlns:ds="http://schemas.openxmlformats.org/officeDocument/2006/customXml" ds:itemID="{FF14FD11-AC3E-4E0E-9CD3-98654562E8A8}">
  <ds:schemaRefs>
    <ds:schemaRef ds:uri="http://schemas.openxmlformats.org/officeDocument/2006/bibliography"/>
  </ds:schemaRefs>
</ds:datastoreItem>
</file>

<file path=customXml/itemProps4.xml><?xml version="1.0" encoding="utf-8"?>
<ds:datastoreItem xmlns:ds="http://schemas.openxmlformats.org/officeDocument/2006/customXml" ds:itemID="{E310341A-3A2C-420E-89DE-6F2261E004D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8f28192-b650-4c8b-9318-600e48b4612b"/>
    <ds:schemaRef ds:uri="3022b1d2-354b-4341-86ce-84e7bd14dd9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0D7591EC-1634-426E-9854-C6B70E53078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23</Pages>
  <Words>6905</Words>
  <Characters>36599</Characters>
  <Application>Microsoft Office Word</Application>
  <DocSecurity>0</DocSecurity>
  <Lines>304</Lines>
  <Paragraphs>86</Paragraphs>
  <ScaleCrop>false</ScaleCrop>
  <Company>Park- och naturförvaltningen</Company>
  <LinksUpToDate>false</LinksUpToDate>
  <CharactersWithSpaces>43418</CharactersWithSpaces>
  <SharedDoc>false</SharedDoc>
  <HLinks>
    <vt:vector size="96" baseType="variant">
      <vt:variant>
        <vt:i4>1769533</vt:i4>
      </vt:variant>
      <vt:variant>
        <vt:i4>92</vt:i4>
      </vt:variant>
      <vt:variant>
        <vt:i4>0</vt:i4>
      </vt:variant>
      <vt:variant>
        <vt:i4>5</vt:i4>
      </vt:variant>
      <vt:variant>
        <vt:lpwstr/>
      </vt:variant>
      <vt:variant>
        <vt:lpwstr>_Toc134518926</vt:lpwstr>
      </vt:variant>
      <vt:variant>
        <vt:i4>1769533</vt:i4>
      </vt:variant>
      <vt:variant>
        <vt:i4>86</vt:i4>
      </vt:variant>
      <vt:variant>
        <vt:i4>0</vt:i4>
      </vt:variant>
      <vt:variant>
        <vt:i4>5</vt:i4>
      </vt:variant>
      <vt:variant>
        <vt:lpwstr/>
      </vt:variant>
      <vt:variant>
        <vt:lpwstr>_Toc134518925</vt:lpwstr>
      </vt:variant>
      <vt:variant>
        <vt:i4>1769533</vt:i4>
      </vt:variant>
      <vt:variant>
        <vt:i4>80</vt:i4>
      </vt:variant>
      <vt:variant>
        <vt:i4>0</vt:i4>
      </vt:variant>
      <vt:variant>
        <vt:i4>5</vt:i4>
      </vt:variant>
      <vt:variant>
        <vt:lpwstr/>
      </vt:variant>
      <vt:variant>
        <vt:lpwstr>_Toc134518924</vt:lpwstr>
      </vt:variant>
      <vt:variant>
        <vt:i4>1769533</vt:i4>
      </vt:variant>
      <vt:variant>
        <vt:i4>74</vt:i4>
      </vt:variant>
      <vt:variant>
        <vt:i4>0</vt:i4>
      </vt:variant>
      <vt:variant>
        <vt:i4>5</vt:i4>
      </vt:variant>
      <vt:variant>
        <vt:lpwstr/>
      </vt:variant>
      <vt:variant>
        <vt:lpwstr>_Toc134518923</vt:lpwstr>
      </vt:variant>
      <vt:variant>
        <vt:i4>1769533</vt:i4>
      </vt:variant>
      <vt:variant>
        <vt:i4>68</vt:i4>
      </vt:variant>
      <vt:variant>
        <vt:i4>0</vt:i4>
      </vt:variant>
      <vt:variant>
        <vt:i4>5</vt:i4>
      </vt:variant>
      <vt:variant>
        <vt:lpwstr/>
      </vt:variant>
      <vt:variant>
        <vt:lpwstr>_Toc134518922</vt:lpwstr>
      </vt:variant>
      <vt:variant>
        <vt:i4>1769533</vt:i4>
      </vt:variant>
      <vt:variant>
        <vt:i4>62</vt:i4>
      </vt:variant>
      <vt:variant>
        <vt:i4>0</vt:i4>
      </vt:variant>
      <vt:variant>
        <vt:i4>5</vt:i4>
      </vt:variant>
      <vt:variant>
        <vt:lpwstr/>
      </vt:variant>
      <vt:variant>
        <vt:lpwstr>_Toc134518921</vt:lpwstr>
      </vt:variant>
      <vt:variant>
        <vt:i4>1769533</vt:i4>
      </vt:variant>
      <vt:variant>
        <vt:i4>56</vt:i4>
      </vt:variant>
      <vt:variant>
        <vt:i4>0</vt:i4>
      </vt:variant>
      <vt:variant>
        <vt:i4>5</vt:i4>
      </vt:variant>
      <vt:variant>
        <vt:lpwstr/>
      </vt:variant>
      <vt:variant>
        <vt:lpwstr>_Toc134518920</vt:lpwstr>
      </vt:variant>
      <vt:variant>
        <vt:i4>1572925</vt:i4>
      </vt:variant>
      <vt:variant>
        <vt:i4>50</vt:i4>
      </vt:variant>
      <vt:variant>
        <vt:i4>0</vt:i4>
      </vt:variant>
      <vt:variant>
        <vt:i4>5</vt:i4>
      </vt:variant>
      <vt:variant>
        <vt:lpwstr/>
      </vt:variant>
      <vt:variant>
        <vt:lpwstr>_Toc134518919</vt:lpwstr>
      </vt:variant>
      <vt:variant>
        <vt:i4>1572925</vt:i4>
      </vt:variant>
      <vt:variant>
        <vt:i4>44</vt:i4>
      </vt:variant>
      <vt:variant>
        <vt:i4>0</vt:i4>
      </vt:variant>
      <vt:variant>
        <vt:i4>5</vt:i4>
      </vt:variant>
      <vt:variant>
        <vt:lpwstr/>
      </vt:variant>
      <vt:variant>
        <vt:lpwstr>_Toc134518918</vt:lpwstr>
      </vt:variant>
      <vt:variant>
        <vt:i4>1572925</vt:i4>
      </vt:variant>
      <vt:variant>
        <vt:i4>38</vt:i4>
      </vt:variant>
      <vt:variant>
        <vt:i4>0</vt:i4>
      </vt:variant>
      <vt:variant>
        <vt:i4>5</vt:i4>
      </vt:variant>
      <vt:variant>
        <vt:lpwstr/>
      </vt:variant>
      <vt:variant>
        <vt:lpwstr>_Toc134518917</vt:lpwstr>
      </vt:variant>
      <vt:variant>
        <vt:i4>1572925</vt:i4>
      </vt:variant>
      <vt:variant>
        <vt:i4>32</vt:i4>
      </vt:variant>
      <vt:variant>
        <vt:i4>0</vt:i4>
      </vt:variant>
      <vt:variant>
        <vt:i4>5</vt:i4>
      </vt:variant>
      <vt:variant>
        <vt:lpwstr/>
      </vt:variant>
      <vt:variant>
        <vt:lpwstr>_Toc134518916</vt:lpwstr>
      </vt:variant>
      <vt:variant>
        <vt:i4>1572925</vt:i4>
      </vt:variant>
      <vt:variant>
        <vt:i4>26</vt:i4>
      </vt:variant>
      <vt:variant>
        <vt:i4>0</vt:i4>
      </vt:variant>
      <vt:variant>
        <vt:i4>5</vt:i4>
      </vt:variant>
      <vt:variant>
        <vt:lpwstr/>
      </vt:variant>
      <vt:variant>
        <vt:lpwstr>_Toc134518915</vt:lpwstr>
      </vt:variant>
      <vt:variant>
        <vt:i4>1572925</vt:i4>
      </vt:variant>
      <vt:variant>
        <vt:i4>20</vt:i4>
      </vt:variant>
      <vt:variant>
        <vt:i4>0</vt:i4>
      </vt:variant>
      <vt:variant>
        <vt:i4>5</vt:i4>
      </vt:variant>
      <vt:variant>
        <vt:lpwstr/>
      </vt:variant>
      <vt:variant>
        <vt:lpwstr>_Toc134518914</vt:lpwstr>
      </vt:variant>
      <vt:variant>
        <vt:i4>1572925</vt:i4>
      </vt:variant>
      <vt:variant>
        <vt:i4>14</vt:i4>
      </vt:variant>
      <vt:variant>
        <vt:i4>0</vt:i4>
      </vt:variant>
      <vt:variant>
        <vt:i4>5</vt:i4>
      </vt:variant>
      <vt:variant>
        <vt:lpwstr/>
      </vt:variant>
      <vt:variant>
        <vt:lpwstr>_Toc134518913</vt:lpwstr>
      </vt:variant>
      <vt:variant>
        <vt:i4>1572925</vt:i4>
      </vt:variant>
      <vt:variant>
        <vt:i4>8</vt:i4>
      </vt:variant>
      <vt:variant>
        <vt:i4>0</vt:i4>
      </vt:variant>
      <vt:variant>
        <vt:i4>5</vt:i4>
      </vt:variant>
      <vt:variant>
        <vt:lpwstr/>
      </vt:variant>
      <vt:variant>
        <vt:lpwstr>_Toc134518912</vt:lpwstr>
      </vt:variant>
      <vt:variant>
        <vt:i4>1572925</vt:i4>
      </vt:variant>
      <vt:variant>
        <vt:i4>2</vt:i4>
      </vt:variant>
      <vt:variant>
        <vt:i4>0</vt:i4>
      </vt:variant>
      <vt:variant>
        <vt:i4>5</vt:i4>
      </vt:variant>
      <vt:variant>
        <vt:lpwstr/>
      </vt:variant>
      <vt:variant>
        <vt:lpwstr>_Toc134518911</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Plan för ordnad parkering av delad mikromobilitet</dc:title>
  <dc:subject>Göteborgs Stad</dc:subject>
  <dc:creator>markus.aarflot@stadsmiljo.goteborg.se</dc:creator>
  <cp:keywords/>
  <dc:description/>
  <cp:lastModifiedBy>Markus Aarflot</cp:lastModifiedBy>
  <cp:revision>194</cp:revision>
  <cp:lastPrinted>2019-12-18T04:32:00Z</cp:lastPrinted>
  <dcterms:created xsi:type="dcterms:W3CDTF">2023-05-08T16:45:00Z</dcterms:created>
  <dcterms:modified xsi:type="dcterms:W3CDTF">2023-05-09T09:40:00Z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0x01010089413D16EE5AD644B503471AE3BDADAF</vt:lpwstr>
  </property>
  <property fmtid="{D5CDD505-2E9C-101B-9397-08002B2CF9AE}" pid="3" name="MediaServiceImageTags">
    <vt:lpwstr/>
  </property>
</Properties>
</file>