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5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6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heme/theme7.xml" ContentType="application/vnd.openxmlformats-officedocument.theme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8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9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2" r:id="rId1"/>
    <p:sldMasterId id="2147484530" r:id="rId2"/>
    <p:sldMasterId id="2147484410" r:id="rId3"/>
    <p:sldMasterId id="2147484427" r:id="rId4"/>
    <p:sldMasterId id="2147484444" r:id="rId5"/>
    <p:sldMasterId id="2147484461" r:id="rId6"/>
    <p:sldMasterId id="2147484478" r:id="rId7"/>
    <p:sldMasterId id="2147484495" r:id="rId8"/>
    <p:sldMasterId id="2147484512" r:id="rId9"/>
    <p:sldMasterId id="2147484542" r:id="rId10"/>
  </p:sldMasterIdLst>
  <p:notesMasterIdLst>
    <p:notesMasterId r:id="rId20"/>
  </p:notesMasterIdLst>
  <p:handoutMasterIdLst>
    <p:handoutMasterId r:id="rId21"/>
  </p:handoutMasterIdLst>
  <p:sldIdLst>
    <p:sldId id="263" r:id="rId11"/>
    <p:sldId id="1012" r:id="rId12"/>
    <p:sldId id="1013" r:id="rId13"/>
    <p:sldId id="1010" r:id="rId14"/>
    <p:sldId id="1011" r:id="rId15"/>
    <p:sldId id="1014" r:id="rId16"/>
    <p:sldId id="1015" r:id="rId17"/>
    <p:sldId id="1016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F5564"/>
    <a:srgbClr val="0077BC"/>
    <a:srgbClr val="D53878"/>
    <a:srgbClr val="008391"/>
    <a:srgbClr val="FBF2B4"/>
    <a:srgbClr val="F0CD50"/>
    <a:srgbClr val="4675B7"/>
    <a:srgbClr val="DBD1E6"/>
    <a:srgbClr val="D2D8DB"/>
    <a:srgbClr val="CBE2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87576" autoAdjust="0"/>
  </p:normalViewPr>
  <p:slideViewPr>
    <p:cSldViewPr snapToGrid="0">
      <p:cViewPr varScale="1">
        <p:scale>
          <a:sx n="100" d="100"/>
          <a:sy n="100" d="100"/>
        </p:scale>
        <p:origin x="258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1720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8D75527-1052-40CF-90A7-805EC4F772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82182B2-420A-475A-83CF-72C9A1964B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F7173-4328-4DF4-9981-8A04A29E53ED}" type="datetime1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CFEBD13-AD79-4726-9C7A-9E5C531A1A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00A28DF-4169-4B51-B8D3-AA9A5D61235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A0780-C7EB-45E8-96EB-66D0986C42C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03370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5BF44D-B4A8-4AF9-85D5-0EE972F70909}" type="datetime1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1086EF-3011-429C-976B-61D9CA3A2B5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958687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BF44D-B4A8-4AF9-85D5-0EE972F70909}" type="datetime1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49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BF44D-B4A8-4AF9-85D5-0EE972F70909}" type="datetime1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7003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2E5BF44D-B4A8-4AF9-85D5-0EE972F70909}" type="datetime1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1086EF-3011-429C-976B-61D9CA3A2B5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109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A50B-E819-411C-B95B-B3FD3A3FC2B7}" type="datetime1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2023-05-23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B1086EF-3011-429C-976B-61D9CA3A2B54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2735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48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01136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197308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571227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8899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6715C386-526F-48AC-AD19-830972616829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58761775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5342DB73-4413-4392-B228-119A141D349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2942773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8244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32118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187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5621168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543038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087165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083233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40355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87650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36705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6726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3942868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077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552768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8E3460-7228-4DB3-A6B8-F304B211BC3F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00141488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6553C1A9-DB36-4729-A526-0352AB7C6E25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82123098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96530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86840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29371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5569838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6535697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854282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8006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4311530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3694464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419327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2873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13700544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001674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325991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753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>
                <a:solidFill>
                  <a:schemeClr val="tx1">
                    <a:lumMod val="95000"/>
                    <a:lumOff val="5000"/>
                  </a:schemeClr>
                </a:solidFill>
              </a:rPr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92F5E2AC-A457-4DE9-9A2C-4BE86BC0052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76441280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80105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10734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698076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439413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567318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272387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9069306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405690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99601566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93694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7163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018057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37479529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836754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48845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7A284E58-B676-47B0-B49B-D281A884EF2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20650" y="2399545"/>
            <a:ext cx="6148878" cy="309600"/>
          </a:xfrm>
        </p:spPr>
        <p:txBody>
          <a:bodyPr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Kontakt</a:t>
            </a:r>
          </a:p>
        </p:txBody>
      </p:sp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28217460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071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8B3D0C4-0B4A-4367-B90E-3F4B75F8724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1B5D337-2F9A-4A94-B149-C4FC2C422C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43B5FED-1954-444E-80C5-6E77B3604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E793199-450C-4A36-BFE0-024F9D033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0F25433-CC77-4EDB-8353-0140970A8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3504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E2BB2C-F644-487D-AF18-1D717978B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DEF72C-FA1A-471D-BA92-5C92085118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E9996C-E9A2-4E4F-839A-FD904DD6A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EBAA340-59A8-44D0-AB72-8A7C36E4F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0109799-A073-4691-A7C3-7181940B8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94835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05DDC45-89C6-48BF-A1C4-AD75C6613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8995BB7-4A10-450C-97C4-B835D5DCCD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74A5E47-A581-47C2-BE60-06E8654A1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E5AAD26-4E1D-4771-9205-E4B56A00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FC13D8E-1D63-45FC-A745-838FFE70C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041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F524CB-2863-4579-99ED-9313F17E4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C53E0B-A987-43E8-B5E5-9BAB2F755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86A9A8FC-5357-48A0-B461-E9E945AA03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9BF43A8-E1F5-4CCF-B4F4-30432740A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80F33F7-A202-4DB0-877A-4A5B2C239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E067E55-3559-4DC3-B566-B1F41516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3533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EC136DA-6D10-4472-8FB1-90055ADF09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353C97B-9E8F-48D0-B8F3-10E0F1E3E0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DD0F6A2-FC09-4161-8E06-8FD98A55D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8318CEE-3E13-460C-B28A-175B9DF2B8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B0B02533-F043-4F18-A4B3-467BC275C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793AC6D0-46A9-4EA3-BCEF-149FBCB38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F5F66E5B-F453-4707-A6A8-5601B44CB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43CEA40B-0102-4C18-901B-2837B1AD8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82962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B6F3A98-8A69-45E5-8B25-618D44A69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90A8A82C-1DA2-4F44-A108-12056EFC7D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D1231B69-0474-4B3F-8836-B33CC507E1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78E7E5B-8CBD-4511-A379-6162EAFC0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431042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B334ACF4-D090-49D4-B1CC-60267F7E8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656327DC-561E-4BFE-BF7D-C760F1BB5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CAD97D-725B-444B-AACF-00C8785B4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56146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E64CCC9-C294-4733-9624-32618D17E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A83C46-418C-4700-84C1-471E23E17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F0B0912-0F39-443C-8116-0EBE2E6AF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1F7DEF-2E0C-44C8-AC40-B767301BF8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F8809D2-B20D-4F09-91E1-9D3669AC9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4DB1B55-C8BE-4800-A597-8808D4103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40745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5D36A8-A346-4777-BB8A-8B2BFC2106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0F5F5E6A-158E-43FC-9B74-F27BBFF081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C6F55C9-0ED3-4FAB-93FA-64E327C0A6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6A08AF8-A228-4A32-AA72-8AE62299F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5B8B2E-996D-40FE-98E1-85672F0E8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5EAE885-180D-451C-B909-591E1A2D8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09875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7E549D-01F5-40CB-B462-67324FEC5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AF88C55-B8CB-455A-9D04-655A6FBB3E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9D47EE9-A699-42E5-B0E7-460923FC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97E90FA-93CB-4949-80F1-EA234B1C2E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6B9065-D982-4973-87FD-F681B47BD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77926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FFACD193-89DE-4DF7-B3B4-EB8A3F305B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E440247C-B373-40DB-BEF8-5A6EE8A388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FD86B0C-A197-4574-B7E4-00ECD2C25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0CAA94-BD33-4666-B480-0B9725CBAC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F34C396-1A69-4363-9033-3A97CE2FF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08505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83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2BC929D8-093F-4826-8D04-F268FF6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563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15128C6-B678-4715-9D0F-D4C07F59EDA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307213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074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150360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03241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29092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2246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35578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7083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049095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50992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 dirty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21583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5CC9138-760F-4A17-8B1B-6D99EFF79AD6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858437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01825FE-CC31-4DE6-9AA9-7C27B553E870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9172592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22150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1386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6537677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67873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13503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027795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72498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51508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4120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1202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1916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970678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290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69404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477CCA5E-96FA-4B08-97E3-9C131E99F26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23955551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03B86F8F-A217-4EC5-95CF-481328A25B1B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43101534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2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3056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7990460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290125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3838325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8590573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0821839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377983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8142922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4113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00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8684090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380631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13197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F54FBE38-BAA0-4913-A593-C4237FC13E33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152311727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66C4A4B-0FFF-4609-BF3A-89A12B42C121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31240437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70648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38321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7086055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301865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1204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810400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2664062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5611373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6026589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36353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r>
              <a:rPr lang="sv-SE"/>
              <a:t>TN 2020-xx-xx</a:t>
            </a:r>
            <a:endParaRPr lang="sv-SE" dirty="0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09585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4BC2FFEF-6434-4E63-AD0D-37B93846A0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897697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402914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 dirty="0"/>
            </a:br>
            <a:br>
              <a:rPr lang="sv-SE" dirty="0"/>
            </a:br>
            <a:br>
              <a:rPr lang="sv-SE" dirty="0"/>
            </a:br>
            <a:r>
              <a:rPr lang="sv-SE" dirty="0"/>
              <a:t>Klicka på ikonen ovan</a:t>
            </a: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86335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B3A12899-234C-4D37-942E-64C01D64533B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72469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 dirty="0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Avdelning</a:t>
            </a:r>
            <a:br>
              <a:rPr lang="sv-SE" dirty="0"/>
            </a:br>
            <a:r>
              <a:rPr lang="sv-SE" dirty="0"/>
              <a:t>Område, Göteborgs Stad</a:t>
            </a:r>
            <a:br>
              <a:rPr lang="sv-SE" dirty="0"/>
            </a:br>
            <a:r>
              <a:rPr lang="sv-SE" dirty="0"/>
              <a:t>Namn</a:t>
            </a:r>
            <a:br>
              <a:rPr lang="sv-SE" dirty="0"/>
            </a:br>
            <a:r>
              <a:rPr lang="sv-SE" dirty="0"/>
              <a:t>namn@namn.se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BA484A78-938B-41DE-9685-15EC3BD0A572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</p:spTree>
    <p:extLst>
      <p:ext uri="{BB962C8B-B14F-4D97-AF65-F5344CB8AC3E}">
        <p14:creationId xmlns:p14="http://schemas.microsoft.com/office/powerpoint/2010/main" val="65666668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1178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 dirty="0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 dirty="0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 dirty="0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5196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1509150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59298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027434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3156330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B6397E3-2F6A-46E7-B952-96596182496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61899456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8277629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 dirty="0"/>
              <a:t>Klicka på ikonen </a:t>
            </a:r>
            <a:br>
              <a:rPr lang="sv-SE" dirty="0"/>
            </a:br>
            <a:br>
              <a:rPr lang="sv-SE" dirty="0"/>
            </a:br>
            <a:r>
              <a:rPr lang="sv-SE" dirty="0"/>
              <a:t>för att lägga till en bild</a:t>
            </a:r>
            <a:endParaRPr lang="en-US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 dirty="0"/>
              <a:t>Redigera format för bakgrundstext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3227AAC-52A1-439E-A66E-B8A4CE23E2A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4545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slideLayout" Target="../slideLayouts/slideLayout15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17" Type="http://schemas.openxmlformats.org/officeDocument/2006/relationships/theme" Target="../theme/theme10.xml"/><Relationship Id="rId2" Type="http://schemas.openxmlformats.org/officeDocument/2006/relationships/slideLayout" Target="../slideLayouts/slideLayout141.xml"/><Relationship Id="rId16" Type="http://schemas.openxmlformats.org/officeDocument/2006/relationships/slideLayout" Target="../slideLayouts/slideLayout155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5" Type="http://schemas.openxmlformats.org/officeDocument/2006/relationships/slideLayout" Target="../slideLayouts/slideLayout15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Relationship Id="rId14" Type="http://schemas.openxmlformats.org/officeDocument/2006/relationships/slideLayout" Target="../slideLayouts/slideLayout15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slideLayout" Target="../slideLayouts/slideLayout5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6" Type="http://schemas.openxmlformats.org/officeDocument/2006/relationships/slideLayout" Target="../slideLayouts/slideLayout59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Relationship Id="rId14" Type="http://schemas.openxmlformats.org/officeDocument/2006/relationships/slideLayout" Target="../slideLayouts/slideLayout5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theme" Target="../theme/theme6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slideLayout" Target="../slideLayouts/slideLayout104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slideLayout" Target="../slideLayouts/slideLayout103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93.xml"/><Relationship Id="rId16" Type="http://schemas.openxmlformats.org/officeDocument/2006/relationships/slideLayout" Target="../slideLayouts/slideLayout107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5" Type="http://schemas.openxmlformats.org/officeDocument/2006/relationships/slideLayout" Target="../slideLayouts/slideLayout10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Relationship Id="rId14" Type="http://schemas.openxmlformats.org/officeDocument/2006/relationships/slideLayout" Target="../slideLayouts/slideLayout10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5.xml"/><Relationship Id="rId13" Type="http://schemas.openxmlformats.org/officeDocument/2006/relationships/slideLayout" Target="../slideLayouts/slideLayout120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10.xml"/><Relationship Id="rId7" Type="http://schemas.openxmlformats.org/officeDocument/2006/relationships/slideLayout" Target="../slideLayouts/slideLayout114.xml"/><Relationship Id="rId12" Type="http://schemas.openxmlformats.org/officeDocument/2006/relationships/slideLayout" Target="../slideLayouts/slideLayout119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09.xml"/><Relationship Id="rId16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08.xml"/><Relationship Id="rId6" Type="http://schemas.openxmlformats.org/officeDocument/2006/relationships/slideLayout" Target="../slideLayouts/slideLayout113.xml"/><Relationship Id="rId11" Type="http://schemas.openxmlformats.org/officeDocument/2006/relationships/slideLayout" Target="../slideLayouts/slideLayout118.xml"/><Relationship Id="rId5" Type="http://schemas.openxmlformats.org/officeDocument/2006/relationships/slideLayout" Target="../slideLayouts/slideLayout112.xml"/><Relationship Id="rId1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17.xml"/><Relationship Id="rId4" Type="http://schemas.openxmlformats.org/officeDocument/2006/relationships/slideLayout" Target="../slideLayouts/slideLayout111.xml"/><Relationship Id="rId9" Type="http://schemas.openxmlformats.org/officeDocument/2006/relationships/slideLayout" Target="../slideLayouts/slideLayout116.xml"/><Relationship Id="rId14" Type="http://schemas.openxmlformats.org/officeDocument/2006/relationships/slideLayout" Target="../slideLayouts/slideLayout121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theme" Target="../theme/theme9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D949D198-9222-4193-91D1-CC176530B9E8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SMN 2023-05-26</a:t>
            </a:r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/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47928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3" r:id="rId1"/>
    <p:sldLayoutId id="2147484544" r:id="rId2"/>
    <p:sldLayoutId id="2147484545" r:id="rId3"/>
    <p:sldLayoutId id="2147484546" r:id="rId4"/>
    <p:sldLayoutId id="2147484547" r:id="rId5"/>
    <p:sldLayoutId id="2147484548" r:id="rId6"/>
    <p:sldLayoutId id="2147484549" r:id="rId7"/>
    <p:sldLayoutId id="2147484550" r:id="rId8"/>
    <p:sldLayoutId id="2147484551" r:id="rId9"/>
    <p:sldLayoutId id="2147484552" r:id="rId10"/>
    <p:sldLayoutId id="2147484553" r:id="rId11"/>
    <p:sldLayoutId id="2147484554" r:id="rId12"/>
    <p:sldLayoutId id="2147484555" r:id="rId13"/>
    <p:sldLayoutId id="2147484556" r:id="rId14"/>
    <p:sldLayoutId id="2147484557" r:id="rId15"/>
    <p:sldLayoutId id="2147484558" r:id="rId16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8948BF6-AB9A-4933-8E91-1957DEFF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EE0687D-94B0-4F3E-AD4A-00010ED1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EC31E96-F80E-4EF4-B3C4-4D50D383D5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DEECE-1681-42D4-B854-EC34EBBE2033}" type="datetimeFigureOut">
              <a:rPr lang="sv-SE" smtClean="0"/>
              <a:t>2023-05-23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4F91B06-B4D2-4991-9DE0-6C99CD5BDB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 dirty="0"/>
              <a:t>22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880811E-2589-443E-9FD4-2289022338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112A7-C761-4686-9C2E-5BF0F5DE192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42866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31" r:id="rId1"/>
    <p:sldLayoutId id="2147484532" r:id="rId2"/>
    <p:sldLayoutId id="2147484533" r:id="rId3"/>
    <p:sldLayoutId id="2147484534" r:id="rId4"/>
    <p:sldLayoutId id="2147484535" r:id="rId5"/>
    <p:sldLayoutId id="2147484536" r:id="rId6"/>
    <p:sldLayoutId id="2147484537" r:id="rId7"/>
    <p:sldLayoutId id="2147484538" r:id="rId8"/>
    <p:sldLayoutId id="2147484539" r:id="rId9"/>
    <p:sldLayoutId id="2147484540" r:id="rId10"/>
    <p:sldLayoutId id="214748454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Platshållare för bildnummer 1">
            <a:extLst>
              <a:ext uri="{FF2B5EF4-FFF2-40B4-BE49-F238E27FC236}">
                <a16:creationId xmlns:a16="http://schemas.microsoft.com/office/drawing/2014/main" id="{49735908-7AA6-42A8-8D13-0A08009408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886022F2-62BA-467F-9A3F-E6B0C389CAC7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TN 2022-11-25</a:t>
            </a:r>
          </a:p>
        </p:txBody>
      </p:sp>
    </p:spTree>
    <p:extLst>
      <p:ext uri="{BB962C8B-B14F-4D97-AF65-F5344CB8AC3E}">
        <p14:creationId xmlns:p14="http://schemas.microsoft.com/office/powerpoint/2010/main" val="4089848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12" r:id="rId2"/>
    <p:sldLayoutId id="2147484413" r:id="rId3"/>
    <p:sldLayoutId id="2147484414" r:id="rId4"/>
    <p:sldLayoutId id="2147484415" r:id="rId5"/>
    <p:sldLayoutId id="2147484416" r:id="rId6"/>
    <p:sldLayoutId id="2147484417" r:id="rId7"/>
    <p:sldLayoutId id="2147484418" r:id="rId8"/>
    <p:sldLayoutId id="2147484419" r:id="rId9"/>
    <p:sldLayoutId id="2147484420" r:id="rId10"/>
    <p:sldLayoutId id="2147484421" r:id="rId11"/>
    <p:sldLayoutId id="2147484422" r:id="rId12"/>
    <p:sldLayoutId id="2147484423" r:id="rId13"/>
    <p:sldLayoutId id="2147484424" r:id="rId14"/>
    <p:sldLayoutId id="2147484425" r:id="rId15"/>
    <p:sldLayoutId id="2147484426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16FC2686-3742-4CA7-96AE-CD7BBA1A90F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2A7AAA3E-885B-47E9-ACBA-A0293FCE587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FC5BFDC2-593D-4094-930F-F0A50089E81C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523591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28" r:id="rId1"/>
    <p:sldLayoutId id="2147484429" r:id="rId2"/>
    <p:sldLayoutId id="2147484430" r:id="rId3"/>
    <p:sldLayoutId id="2147484431" r:id="rId4"/>
    <p:sldLayoutId id="2147484432" r:id="rId5"/>
    <p:sldLayoutId id="2147484433" r:id="rId6"/>
    <p:sldLayoutId id="2147484434" r:id="rId7"/>
    <p:sldLayoutId id="2147484435" r:id="rId8"/>
    <p:sldLayoutId id="2147484436" r:id="rId9"/>
    <p:sldLayoutId id="2147484437" r:id="rId10"/>
    <p:sldLayoutId id="2147484438" r:id="rId11"/>
    <p:sldLayoutId id="2147484439" r:id="rId12"/>
    <p:sldLayoutId id="2147484440" r:id="rId13"/>
    <p:sldLayoutId id="2147484441" r:id="rId14"/>
    <p:sldLayoutId id="2147484442" r:id="rId15"/>
    <p:sldLayoutId id="2147484443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7DFF76B2-A88A-470E-B646-73BDC425A6E8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4D8D5E03-09FD-47B8-83A3-7C8B23D87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5BBBC88D-F8A1-4DC2-9929-AB89A1534998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0969367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45" r:id="rId1"/>
    <p:sldLayoutId id="2147484446" r:id="rId2"/>
    <p:sldLayoutId id="2147484447" r:id="rId3"/>
    <p:sldLayoutId id="2147484448" r:id="rId4"/>
    <p:sldLayoutId id="2147484449" r:id="rId5"/>
    <p:sldLayoutId id="2147484450" r:id="rId6"/>
    <p:sldLayoutId id="2147484451" r:id="rId7"/>
    <p:sldLayoutId id="2147484452" r:id="rId8"/>
    <p:sldLayoutId id="2147484453" r:id="rId9"/>
    <p:sldLayoutId id="2147484454" r:id="rId10"/>
    <p:sldLayoutId id="2147484455" r:id="rId11"/>
    <p:sldLayoutId id="2147484456" r:id="rId12"/>
    <p:sldLayoutId id="2147484457" r:id="rId13"/>
    <p:sldLayoutId id="2147484458" r:id="rId14"/>
    <p:sldLayoutId id="2147484459" r:id="rId15"/>
    <p:sldLayoutId id="2147484460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F4542BD5-103E-4DB5-88FB-E05DB9624044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ACAA70FC-8994-456B-8FC6-D537F84062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613850A1-443B-46BD-810D-5C5D5CE36DA0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3945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62" r:id="rId1"/>
    <p:sldLayoutId id="2147484463" r:id="rId2"/>
    <p:sldLayoutId id="2147484464" r:id="rId3"/>
    <p:sldLayoutId id="2147484465" r:id="rId4"/>
    <p:sldLayoutId id="2147484466" r:id="rId5"/>
    <p:sldLayoutId id="2147484467" r:id="rId6"/>
    <p:sldLayoutId id="2147484468" r:id="rId7"/>
    <p:sldLayoutId id="2147484469" r:id="rId8"/>
    <p:sldLayoutId id="2147484470" r:id="rId9"/>
    <p:sldLayoutId id="2147484471" r:id="rId10"/>
    <p:sldLayoutId id="2147484472" r:id="rId11"/>
    <p:sldLayoutId id="2147484473" r:id="rId12"/>
    <p:sldLayoutId id="2147484474" r:id="rId13"/>
    <p:sldLayoutId id="2147484475" r:id="rId14"/>
    <p:sldLayoutId id="2147484476" r:id="rId15"/>
    <p:sldLayoutId id="2147484477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BA98ADB3-7E4F-4041-B143-C1933A3E0DE3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3F2844B7-CEF6-4069-B35D-9858A87899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B2B2AF4-B7ED-4945-A9A1-717C447A535F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3757771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9" r:id="rId1"/>
    <p:sldLayoutId id="2147484480" r:id="rId2"/>
    <p:sldLayoutId id="2147484481" r:id="rId3"/>
    <p:sldLayoutId id="2147484482" r:id="rId4"/>
    <p:sldLayoutId id="2147484483" r:id="rId5"/>
    <p:sldLayoutId id="2147484484" r:id="rId6"/>
    <p:sldLayoutId id="2147484485" r:id="rId7"/>
    <p:sldLayoutId id="2147484486" r:id="rId8"/>
    <p:sldLayoutId id="2147484487" r:id="rId9"/>
    <p:sldLayoutId id="2147484488" r:id="rId10"/>
    <p:sldLayoutId id="2147484489" r:id="rId11"/>
    <p:sldLayoutId id="2147484490" r:id="rId12"/>
    <p:sldLayoutId id="2147484491" r:id="rId13"/>
    <p:sldLayoutId id="2147484492" r:id="rId14"/>
    <p:sldLayoutId id="2147484493" r:id="rId15"/>
    <p:sldLayoutId id="2147484494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C30862AA-79CD-47D7-A508-195920CF797F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0B5FE696-6F97-4D3C-86EA-DA1B9AC17F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8CF082D-F45C-475A-8D70-FCCF783B47F4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9883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96" r:id="rId1"/>
    <p:sldLayoutId id="2147484497" r:id="rId2"/>
    <p:sldLayoutId id="2147484498" r:id="rId3"/>
    <p:sldLayoutId id="2147484499" r:id="rId4"/>
    <p:sldLayoutId id="2147484500" r:id="rId5"/>
    <p:sldLayoutId id="2147484501" r:id="rId6"/>
    <p:sldLayoutId id="2147484502" r:id="rId7"/>
    <p:sldLayoutId id="2147484503" r:id="rId8"/>
    <p:sldLayoutId id="2147484504" r:id="rId9"/>
    <p:sldLayoutId id="2147484505" r:id="rId10"/>
    <p:sldLayoutId id="2147484506" r:id="rId11"/>
    <p:sldLayoutId id="2147484507" r:id="rId12"/>
    <p:sldLayoutId id="2147484508" r:id="rId13"/>
    <p:sldLayoutId id="2147484509" r:id="rId14"/>
    <p:sldLayoutId id="2147484510" r:id="rId15"/>
    <p:sldLayoutId id="2147484511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US" dirty="0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8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06A2100A-00F3-4208-962E-587779F2E0C0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10" name="Platshållare för bildnummer 1">
            <a:extLst>
              <a:ext uri="{FF2B5EF4-FFF2-40B4-BE49-F238E27FC236}">
                <a16:creationId xmlns:a16="http://schemas.microsoft.com/office/drawing/2014/main" id="{F508861A-5DB9-448E-9A9B-FD5CEF06B1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825C215-BFB6-4910-A3FD-EE75E845A0F4}"/>
              </a:ext>
            </a:extLst>
          </p:cNvPr>
          <p:cNvSpPr txBox="1"/>
          <p:nvPr userDrawn="1"/>
        </p:nvSpPr>
        <p:spPr>
          <a:xfrm>
            <a:off x="4365266" y="6241774"/>
            <a:ext cx="2353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TN 2020-XX-XX</a:t>
            </a:r>
          </a:p>
        </p:txBody>
      </p:sp>
    </p:spTree>
    <p:extLst>
      <p:ext uri="{BB962C8B-B14F-4D97-AF65-F5344CB8AC3E}">
        <p14:creationId xmlns:p14="http://schemas.microsoft.com/office/powerpoint/2010/main" val="1082768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13" r:id="rId1"/>
    <p:sldLayoutId id="2147484514" r:id="rId2"/>
    <p:sldLayoutId id="2147484515" r:id="rId3"/>
    <p:sldLayoutId id="2147484516" r:id="rId4"/>
    <p:sldLayoutId id="2147484517" r:id="rId5"/>
    <p:sldLayoutId id="2147484518" r:id="rId6"/>
    <p:sldLayoutId id="2147484519" r:id="rId7"/>
    <p:sldLayoutId id="2147484520" r:id="rId8"/>
    <p:sldLayoutId id="2147484521" r:id="rId9"/>
    <p:sldLayoutId id="2147484522" r:id="rId10"/>
    <p:sldLayoutId id="2147484523" r:id="rId11"/>
    <p:sldLayoutId id="2147484524" r:id="rId12"/>
    <p:sldLayoutId id="2147484525" r:id="rId13"/>
    <p:sldLayoutId id="2147484526" r:id="rId14"/>
    <p:sldLayoutId id="2147484527" r:id="rId15"/>
    <p:sldLayoutId id="2147484528" r:id="rId16"/>
  </p:sldLayoutIdLst>
  <p:hf sldNum="0" hd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920628-F32D-4B59-82A3-068B459839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Trafikhantering under byggtid – Per Dubbsgatan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7097D5D-E399-4255-9468-0116A1B0B0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dirty="0"/>
              <a:t>2023-05-26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67432880-EABA-4426-91B8-2D839C20B2E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Fredrik Rapp</a:t>
            </a:r>
          </a:p>
        </p:txBody>
      </p:sp>
    </p:spTree>
    <p:extLst>
      <p:ext uri="{BB962C8B-B14F-4D97-AF65-F5344CB8AC3E}">
        <p14:creationId xmlns:p14="http://schemas.microsoft.com/office/powerpoint/2010/main" val="3578789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BB96EEB-56D1-A836-074A-C48BC6A69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Trafikpåverkande projekt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5645ED8-4D13-56DF-DA39-FFB88F27CB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2642" y="1681018"/>
            <a:ext cx="6154450" cy="4932217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9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Ombyggnad och breddning i Annedalsmotet vid Per Dubbsgatan </a:t>
            </a:r>
            <a:endParaRPr lang="sv-SE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sv-SE" sz="2900" dirty="0">
                <a:ea typeface="Times New Roman" panose="02020603050405020304" pitchFamily="18" charset="0"/>
              </a:rPr>
              <a:t>B</a:t>
            </a:r>
            <a:r>
              <a:rPr lang="sv-SE" sz="2900" dirty="0">
                <a:effectLst/>
                <a:ea typeface="Times New Roman" panose="02020603050405020304" pitchFamily="18" charset="0"/>
              </a:rPr>
              <a:t>yggnation 2024. </a:t>
            </a:r>
            <a:br>
              <a:rPr lang="sv-SE" sz="2900" dirty="0">
                <a:effectLst/>
                <a:ea typeface="Times New Roman" panose="02020603050405020304" pitchFamily="18" charset="0"/>
              </a:rPr>
            </a:br>
            <a:endParaRPr lang="sv-SE" sz="2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sv-SE" sz="29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Sahlgrenska Life Hus 1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900" dirty="0">
                <a:ea typeface="Times New Roman" panose="02020603050405020304" pitchFamily="18" charset="0"/>
                <a:cs typeface="Times New Roman" panose="02020603050405020304" pitchFamily="18" charset="0"/>
              </a:rPr>
              <a:t>Rivning</a:t>
            </a:r>
            <a:r>
              <a:rPr lang="sv-SE" sz="2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2025 av ’’öron-näsa-hals huset’’.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v-SE" sz="2900" dirty="0">
                <a:cs typeface="Times New Roman" panose="02020603050405020304" pitchFamily="18" charset="0"/>
              </a:rPr>
              <a:t>Byggnation 2025 – 2027.</a:t>
            </a:r>
            <a:br>
              <a:rPr lang="sv-SE" sz="2900" dirty="0">
                <a:cs typeface="Times New Roman" panose="02020603050405020304" pitchFamily="18" charset="0"/>
              </a:rPr>
            </a:br>
            <a:endParaRPr lang="sv-SE" sz="2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900" b="1" dirty="0">
                <a:effectLst/>
                <a:ea typeface="Times New Roman" panose="02020603050405020304" pitchFamily="18" charset="0"/>
              </a:rPr>
              <a:t>Sahlgrenska Life Hus 2 </a:t>
            </a:r>
          </a:p>
          <a:p>
            <a:r>
              <a:rPr lang="sv-SE" sz="2900" dirty="0">
                <a:effectLst/>
                <a:ea typeface="Times New Roman" panose="02020603050405020304" pitchFamily="18" charset="0"/>
              </a:rPr>
              <a:t>Byggnation 2026-2027.</a:t>
            </a:r>
            <a:br>
              <a:rPr lang="sv-SE" sz="2900" dirty="0">
                <a:effectLst/>
                <a:ea typeface="Times New Roman" panose="02020603050405020304" pitchFamily="18" charset="0"/>
              </a:rPr>
            </a:br>
            <a:endParaRPr lang="sv-SE" sz="2900" dirty="0">
              <a:effectLst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2900" b="1" dirty="0">
                <a:effectLst/>
                <a:ea typeface="Times New Roman" panose="02020603050405020304" pitchFamily="18" charset="0"/>
              </a:rPr>
              <a:t>Sahlgrenska Life Hus 3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900" dirty="0">
                <a:effectLst/>
                <a:ea typeface="Times New Roman" panose="02020603050405020304" pitchFamily="18" charset="0"/>
              </a:rPr>
              <a:t>Rivning</a:t>
            </a:r>
            <a:r>
              <a:rPr lang="sv-SE" sz="2900" dirty="0">
                <a:ea typeface="Times New Roman" panose="02020603050405020304" pitchFamily="18" charset="0"/>
              </a:rPr>
              <a:t> </a:t>
            </a:r>
            <a:r>
              <a:rPr lang="sv-SE" sz="2900" dirty="0">
                <a:effectLst/>
                <a:ea typeface="Times New Roman" panose="02020603050405020304" pitchFamily="18" charset="0"/>
              </a:rPr>
              <a:t>2024 av gamla ortopeden.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sz="2900" dirty="0">
                <a:effectLst/>
                <a:ea typeface="Times New Roman" panose="02020603050405020304" pitchFamily="18" charset="0"/>
              </a:rPr>
              <a:t>Byggnation 2025-2027.</a:t>
            </a:r>
            <a:br>
              <a:rPr lang="sv-SE" sz="2200" dirty="0">
                <a:effectLst/>
                <a:ea typeface="Times New Roman" panose="02020603050405020304" pitchFamily="18" charset="0"/>
              </a:rPr>
            </a:br>
            <a:br>
              <a:rPr lang="sv-SE" sz="2200" dirty="0">
                <a:effectLst/>
                <a:ea typeface="Times New Roman" panose="02020603050405020304" pitchFamily="18" charset="0"/>
              </a:rPr>
            </a:br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D57E066-FE88-0898-81A0-20D6E04C39F1}"/>
              </a:ext>
            </a:extLst>
          </p:cNvPr>
          <p:cNvSpPr txBox="1"/>
          <p:nvPr/>
        </p:nvSpPr>
        <p:spPr>
          <a:xfrm>
            <a:off x="5966692" y="1708729"/>
            <a:ext cx="5484092" cy="3574471"/>
          </a:xfrm>
          <a:prstGeom prst="rect">
            <a:avLst/>
          </a:prstGeom>
          <a:solidFill>
            <a:srgbClr val="3F5564"/>
          </a:solidFill>
        </p:spPr>
        <p:txBody>
          <a:bodyPr wrap="square" rtlCol="0">
            <a:spAutoFit/>
          </a:bodyPr>
          <a:lstStyle/>
          <a:p>
            <a:pPr lvl="0"/>
            <a:endParaRPr lang="sv-SE" sz="1800" dirty="0">
              <a:solidFill>
                <a:schemeClr val="bg1"/>
              </a:solidFill>
              <a:effectLst/>
              <a:ea typeface="Times New Roman" panose="02020603050405020304" pitchFamily="18" charset="0"/>
            </a:endParaRP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77F610D6-79E2-58B9-899F-12E8B8B7A56E}"/>
              </a:ext>
            </a:extLst>
          </p:cNvPr>
          <p:cNvSpPr txBox="1"/>
          <p:nvPr/>
        </p:nvSpPr>
        <p:spPr>
          <a:xfrm>
            <a:off x="6530110" y="2234080"/>
            <a:ext cx="4680528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sv-SE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Flera arbeten pågår samtidigt vilket innebär byggnation på bägge sidor av Per Dubbsgatan.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sv-SE" sz="2000" b="1" dirty="0">
              <a:solidFill>
                <a:schemeClr val="bg1"/>
              </a:solidFill>
              <a:ea typeface="Times New Roman" panose="02020603050405020304" pitchFamily="18" charset="0"/>
            </a:endParaRPr>
          </a:p>
          <a:p>
            <a:pPr lvl="0"/>
            <a:r>
              <a:rPr lang="sv-SE" sz="2000" b="1" dirty="0">
                <a:solidFill>
                  <a:schemeClr val="bg1"/>
                </a:solidFill>
                <a:ea typeface="Times New Roman" panose="02020603050405020304" pitchFamily="18" charset="0"/>
              </a:rPr>
              <a:t>Extra s</a:t>
            </a:r>
            <a:r>
              <a:rPr lang="sv-SE" sz="20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</a:rPr>
              <a:t>tor trafikpåverkan på Per Dubbsgatan sommaren 2026 på grund av Hus 2. </a:t>
            </a:r>
            <a:endParaRPr lang="sv-SE" sz="2000" b="1" dirty="0">
              <a:solidFill>
                <a:schemeClr val="bg1"/>
              </a:solidFill>
              <a:effectLst/>
              <a:ea typeface="Calibri" panose="020F0502020204030204" pitchFamily="34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3113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2EF010E1-1671-350D-643C-BCE848DD8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/>
          <a:lstStyle/>
          <a:p>
            <a:r>
              <a:rPr lang="en-US" dirty="0"/>
              <a:t>Översikt</a:t>
            </a: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F729090-891C-8821-F73C-0859BB51D7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751" y="1046480"/>
            <a:ext cx="10419970" cy="5056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9443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ruta 16">
            <a:extLst>
              <a:ext uri="{FF2B5EF4-FFF2-40B4-BE49-F238E27FC236}">
                <a16:creationId xmlns:a16="http://schemas.microsoft.com/office/drawing/2014/main" id="{3DC8BC8B-7BC0-47E4-AC00-A285C656D685}"/>
              </a:ext>
            </a:extLst>
          </p:cNvPr>
          <p:cNvSpPr txBox="1"/>
          <p:nvPr/>
        </p:nvSpPr>
        <p:spPr>
          <a:xfrm>
            <a:off x="797190" y="3818627"/>
            <a:ext cx="839187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sv-SE" sz="2000" b="1" dirty="0"/>
              <a:t> </a:t>
            </a:r>
          </a:p>
        </p:txBody>
      </p:sp>
      <p:sp>
        <p:nvSpPr>
          <p:cNvPr id="5" name="Rubrik 4">
            <a:extLst>
              <a:ext uri="{FF2B5EF4-FFF2-40B4-BE49-F238E27FC236}">
                <a16:creationId xmlns:a16="http://schemas.microsoft.com/office/drawing/2014/main" id="{7523D9D6-143B-4EF1-8703-C16981DB56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Per </a:t>
            </a:r>
            <a:r>
              <a:rPr lang="sv-SE" dirty="0" err="1"/>
              <a:t>Dubbsgatan</a:t>
            </a:r>
            <a:r>
              <a:rPr lang="sv-SE" dirty="0"/>
              <a:t> avstängd 2024-2026/27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AED9AD1-56A5-23FC-2794-062CC73A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59" y="1244906"/>
            <a:ext cx="10587210" cy="504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3813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32C241-928E-B916-DB17-8F21C6E68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Varför?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2E4997A-E37B-18BC-D771-C711115E06FD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517976"/>
            <a:ext cx="10080000" cy="4175124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</a:rPr>
              <a:t>Framkomligheten för utryckningsfordon till Sahlgrenska och kollektivtrafiken måste säkerställas.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</a:rPr>
              <a:t>De oskyddade trafikanterna måste kunna passera arbetsområdena på ett säkert sätt.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</a:rPr>
              <a:t>Tillgängligheten till Sahlgrenska och Medicinareberget säkerställs även om bilisterna får en längre körväg.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</a:rPr>
              <a:t>Det är olämpligt med köer genom sjukhusområdet.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sv-SE" dirty="0">
                <a:effectLst/>
                <a:ea typeface="Calibri" panose="020F0502020204030204" pitchFamily="34" charset="0"/>
              </a:rPr>
              <a:t>Dessutom kan de planerade arbetena genomföras på ett effektivare och, för arbetsmiljön, bättre sätt.</a:t>
            </a: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7753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F74D78-50AD-6BAB-E011-6C46E37E8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Hur kommer jag till Sahlgrenska?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7A50A89-D0B6-2F41-936D-02D71E01928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v-SE" dirty="0">
                <a:solidFill>
                  <a:schemeClr val="tx1"/>
                </a:solidFill>
              </a:rPr>
              <a:t>Gång- cykel- buss- spårvagn- och utryckningstrafik kommer igenom.</a:t>
            </a:r>
          </a:p>
          <a:p>
            <a:r>
              <a:rPr lang="sv-SE" dirty="0">
                <a:solidFill>
                  <a:schemeClr val="tx1"/>
                </a:solidFill>
              </a:rPr>
              <a:t>Tillgänglighet finns men framkomligheten kommer att vara starkt begränsad.</a:t>
            </a:r>
          </a:p>
          <a:p>
            <a:r>
              <a:rPr lang="sv-SE" dirty="0">
                <a:solidFill>
                  <a:schemeClr val="tx1"/>
                </a:solidFill>
              </a:rPr>
              <a:t>Informationsinsatser till allmänheten och verksamheter i området. </a:t>
            </a:r>
          </a:p>
          <a:p>
            <a:endParaRPr lang="sv-SE" dirty="0">
              <a:solidFill>
                <a:schemeClr val="tx1"/>
              </a:solidFill>
            </a:endParaRP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08C7CAB1-E760-3A43-444C-3A2C7C57730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990556" y="1736725"/>
            <a:ext cx="4176713" cy="41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901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3109307-D522-65FF-5C7B-91D916646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97830" cy="1036060"/>
          </a:xfrm>
        </p:spPr>
        <p:txBody>
          <a:bodyPr anchor="ctr">
            <a:noAutofit/>
          </a:bodyPr>
          <a:lstStyle/>
          <a:p>
            <a:r>
              <a:rPr lang="sv-SE" dirty="0"/>
              <a:t>Vad händer vid en avstängning av Per Dubbsgatan?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BDDA36-4940-6E90-540A-5FA0363BA2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>
            <a:normAutofit/>
          </a:bodyPr>
          <a:lstStyle/>
          <a:p>
            <a:r>
              <a:rPr lang="sv-SE" dirty="0"/>
              <a:t>Ö</a:t>
            </a:r>
            <a:r>
              <a:rPr lang="sv-SE" dirty="0">
                <a:effectLst/>
              </a:rPr>
              <a:t>kad trafik på Ehrenströmsgatan, (Mölndal), Övre Husargatan, Linnégatan.</a:t>
            </a:r>
          </a:p>
          <a:p>
            <a:r>
              <a:rPr lang="sv-SE" dirty="0">
                <a:effectLst/>
              </a:rPr>
              <a:t>Ökad trafik,</a:t>
            </a:r>
            <a:r>
              <a:rPr lang="sv-SE" dirty="0"/>
              <a:t> även om </a:t>
            </a:r>
            <a:r>
              <a:rPr lang="sv-SE" dirty="0">
                <a:effectLst/>
              </a:rPr>
              <a:t>i mindre utsträckning, på Aschebergsgatan, Guldhedsgatan samt Gibraltargatan.</a:t>
            </a:r>
          </a:p>
          <a:p>
            <a:r>
              <a:rPr lang="sv-SE" dirty="0"/>
              <a:t>Ökade köer på Dag Hammarskjöldsleden, Övre Husargatan och Linnégatan.</a:t>
            </a:r>
            <a:endParaRPr lang="sv-SE" dirty="0">
              <a:effectLst/>
            </a:endParaRP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1026" name="Picture 2" descr="Byggarbetsplats_varning.pdf">
            <a:extLst>
              <a:ext uri="{FF2B5EF4-FFF2-40B4-BE49-F238E27FC236}">
                <a16:creationId xmlns:a16="http://schemas.microsoft.com/office/drawing/2014/main" id="{B891313F-3726-7EDC-12EF-14BE1860F1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90895" y="1847566"/>
            <a:ext cx="4176710" cy="417671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53811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846D3FF-7A7E-16CE-869B-690706A75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499" y="184696"/>
            <a:ext cx="8401051" cy="606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054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E4FCA14-D569-4621-9ECA-81A8239362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sv-SE" dirty="0"/>
              <a:t>Fredrik Rapp</a:t>
            </a:r>
          </a:p>
          <a:p>
            <a:r>
              <a:rPr lang="sv-SE" dirty="0"/>
              <a:t>fredrik.rapp@stadsmiljo.goteborg.se</a:t>
            </a:r>
          </a:p>
          <a:p>
            <a:r>
              <a:rPr lang="sv-SE" dirty="0"/>
              <a:t>Stadsmiljöförvaltningen, Göteborgs Stad</a:t>
            </a:r>
          </a:p>
          <a:p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41568218"/>
      </p:ext>
    </p:extLst>
  </p:cSld>
  <p:clrMapOvr>
    <a:masterClrMapping/>
  </p:clrMapOvr>
</p:sld>
</file>

<file path=ppt/theme/theme1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10D6041C-C416-419C-8004-45B71495CAEA}"/>
    </a:ext>
  </a:extLst>
</a:theme>
</file>

<file path=ppt/theme/theme10.xml><?xml version="1.0" encoding="utf-8"?>
<a:theme xmlns:a="http://schemas.openxmlformats.org/drawingml/2006/main" name="1_Göteborgs Stad – Blå dekor">
  <a:themeElements>
    <a:clrScheme name="Göteborgs Stad färgpalett webbsvart">
      <a:dk1>
        <a:srgbClr val="333333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Standard 16_9.sv-SE_ny.potx" id="{A3BC0E49-C5D0-4865-B1BE-3A636DF5CAE3}" vid="{607A6647-1E2D-454B-A339-17BC31080D31}"/>
    </a:ext>
  </a:extLst>
</a:theme>
</file>

<file path=ppt/theme/theme11.xml><?xml version="1.0" encoding="utf-8"?>
<a:theme xmlns:a="http://schemas.openxmlformats.org/drawingml/2006/main" name="Office-tema">
  <a:themeElements>
    <a:clrScheme name="Göteborgs Stad Powerpoint">
      <a:dk1>
        <a:sysClr val="windowText" lastClr="000000"/>
      </a:dk1>
      <a:lt1>
        <a:sysClr val="window" lastClr="FFFFFF"/>
      </a:lt1>
      <a:dk2>
        <a:srgbClr val="495663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öteborgs Stad – Mörk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4C75346E-7EC5-4A50-927D-E48C6FB9EF52}"/>
    </a:ext>
  </a:extLst>
</a:theme>
</file>

<file path=ppt/theme/theme4.xml><?xml version="1.0" encoding="utf-8"?>
<a:theme xmlns:a="http://schemas.openxmlformats.org/drawingml/2006/main" name="Göteborgs Stad – Röd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DEE89BC1-F6DD-4BB1-9C7D-B7C65FA55816}"/>
    </a:ext>
  </a:extLst>
</a:theme>
</file>

<file path=ppt/theme/theme5.xml><?xml version="1.0" encoding="utf-8"?>
<a:theme xmlns:a="http://schemas.openxmlformats.org/drawingml/2006/main" name="Göteborgs Stad – Turkos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901BA9F7-06F2-4AA4-9AB9-3D3D15E4DFA4}"/>
    </a:ext>
  </a:extLst>
</a:theme>
</file>

<file path=ppt/theme/theme6.xml><?xml version="1.0" encoding="utf-8"?>
<a:theme xmlns:a="http://schemas.openxmlformats.org/drawingml/2006/main" name="Göteborgs Stad – Ros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4F4505C0-D932-4C14-80CE-FF9C12E203DE}"/>
    </a:ext>
  </a:extLst>
</a:theme>
</file>

<file path=ppt/theme/theme7.xml><?xml version="1.0" encoding="utf-8"?>
<a:theme xmlns:a="http://schemas.openxmlformats.org/drawingml/2006/main" name="Göteborgs Stad – Grön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95F8A216-CED5-478F-A53E-2253E53E0AB1}"/>
    </a:ext>
  </a:extLst>
</a:theme>
</file>

<file path=ppt/theme/theme8.xml><?xml version="1.0" encoding="utf-8"?>
<a:theme xmlns:a="http://schemas.openxmlformats.org/drawingml/2006/main" name="Göteborgs Stad – Lila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5A13F0E5-4EF8-4599-B99A-AA5081D33242}"/>
    </a:ext>
  </a:extLst>
</a:theme>
</file>

<file path=ppt/theme/theme9.xml><?xml version="1.0" encoding="utf-8"?>
<a:theme xmlns:a="http://schemas.openxmlformats.org/drawingml/2006/main" name="Göteborgs Stad – Gul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Kanalmursprogrammet Redogörelse TN 221020 ver.1.1.potx" id="{24D9A73C-0557-46B8-91D1-B82E987BE93F}" vid="{B5F4D1E3-7E79-4FE1-B919-0D2122C0569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Kanalmursprogrammet Redogörelse TN 221020 ver.1.1</Template>
  <TotalTime>0</TotalTime>
  <Words>266</Words>
  <Application>Microsoft Office PowerPoint</Application>
  <PresentationFormat>Bredbild</PresentationFormat>
  <Paragraphs>46</Paragraphs>
  <Slides>9</Slides>
  <Notes>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10</vt:i4>
      </vt:variant>
      <vt:variant>
        <vt:lpstr>Bildrubriker</vt:lpstr>
      </vt:variant>
      <vt:variant>
        <vt:i4>9</vt:i4>
      </vt:variant>
    </vt:vector>
  </HeadingPairs>
  <TitlesOfParts>
    <vt:vector size="25" baseType="lpstr">
      <vt:lpstr>Arial</vt:lpstr>
      <vt:lpstr>Arial Black</vt:lpstr>
      <vt:lpstr>Calibri</vt:lpstr>
      <vt:lpstr>Calibri Light</vt:lpstr>
      <vt:lpstr>Symbol</vt:lpstr>
      <vt:lpstr>Wingdings</vt:lpstr>
      <vt:lpstr>Göteborgs Stad – Blå dekor</vt:lpstr>
      <vt:lpstr>Anpassad formgivning</vt:lpstr>
      <vt:lpstr>Göteborgs Stad – Mörkblå dekor</vt:lpstr>
      <vt:lpstr>Göteborgs Stad – Röd dekor</vt:lpstr>
      <vt:lpstr>Göteborgs Stad – Turkos dekor</vt:lpstr>
      <vt:lpstr>Göteborgs Stad – Rosa dekor</vt:lpstr>
      <vt:lpstr>Göteborgs Stad – Grön dekor</vt:lpstr>
      <vt:lpstr>Göteborgs Stad – Lila dekor</vt:lpstr>
      <vt:lpstr>Göteborgs Stad – Gul dekor</vt:lpstr>
      <vt:lpstr>1_Göteborgs Stad – Blå dekor</vt:lpstr>
      <vt:lpstr>Trafikhantering under byggtid – Per Dubbsgatan</vt:lpstr>
      <vt:lpstr>Trafikpåverkande projekt</vt:lpstr>
      <vt:lpstr>Översikt</vt:lpstr>
      <vt:lpstr>Per Dubbsgatan avstängd 2024-2026/27</vt:lpstr>
      <vt:lpstr>Varför?</vt:lpstr>
      <vt:lpstr>Hur kommer jag till Sahlgrenska?</vt:lpstr>
      <vt:lpstr>Vad händer vid en avstängning av Per Dubbsgatan?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Kanalmursprogrammet</dc:title>
  <dc:creator>Peter Terrs</dc:creator>
  <cp:lastModifiedBy>Fredrik Rapp</cp:lastModifiedBy>
  <cp:revision>71</cp:revision>
  <dcterms:created xsi:type="dcterms:W3CDTF">2022-09-27T13:18:54Z</dcterms:created>
  <dcterms:modified xsi:type="dcterms:W3CDTF">2023-05-23T11:15:19Z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_SaveText">
    <vt:lpwstr>Spara till Notes</vt:lpwstr>
  </property>
  <property fmtid="{D5CDD505-2E9C-101B-9397-08002B2CF9AE}" pid="3" name="SW_SaveCloseOfficeText">
    <vt:lpwstr>Spara och Stäng Officedokument</vt:lpwstr>
  </property>
  <property fmtid="{D5CDD505-2E9C-101B-9397-08002B2CF9AE}" pid="4" name="SW_SaveCloseText">
    <vt:lpwstr>Spara och Stäng Notes dokument</vt:lpwstr>
  </property>
  <property fmtid="{D5CDD505-2E9C-101B-9397-08002B2CF9AE}" pid="5" name="SW_DocUNID">
    <vt:lpwstr>E1D2282D3CECAD83C12588CA002D5CC3</vt:lpwstr>
  </property>
  <property fmtid="{D5CDD505-2E9C-101B-9397-08002B2CF9AE}" pid="6" name="SW_DocHWND">
    <vt:r8>1706096</vt:r8>
  </property>
  <property fmtid="{D5CDD505-2E9C-101B-9397-08002B2CF9AE}" pid="7" name="SW_IntOfficeMacros">
    <vt:lpwstr>Enabled</vt:lpwstr>
  </property>
  <property fmtid="{D5CDD505-2E9C-101B-9397-08002B2CF9AE}" pid="8" name="SW_CustomTitle">
    <vt:lpwstr>SWING Integrator 5 Document</vt:lpwstr>
  </property>
  <property fmtid="{D5CDD505-2E9C-101B-9397-08002B2CF9AE}" pid="9" name="SW_DialogTitle">
    <vt:lpwstr>SWING Integrator för Notes och Office</vt:lpwstr>
  </property>
  <property fmtid="{D5CDD505-2E9C-101B-9397-08002B2CF9AE}" pid="10" name="SW_PromptText">
    <vt:lpwstr>Vill du spara?</vt:lpwstr>
  </property>
  <property fmtid="{D5CDD505-2E9C-101B-9397-08002B2CF9AE}" pid="11" name="SW_NewDocument">
    <vt:lpwstr/>
  </property>
  <property fmtid="{D5CDD505-2E9C-101B-9397-08002B2CF9AE}" pid="12" name="SW_VisibleVBAMacroMenuItems">
    <vt:r8>127</vt:r8>
  </property>
  <property fmtid="{D5CDD505-2E9C-101B-9397-08002B2CF9AE}" pid="13" name="SW_EnabledVBAMacroMenuItems">
    <vt:r8>7</vt:r8>
  </property>
  <property fmtid="{D5CDD505-2E9C-101B-9397-08002B2CF9AE}" pid="14" name="SW_AddinName">
    <vt:lpwstr>SWINGINTEGRATOR529000.PPA</vt:lpwstr>
  </property>
</Properties>
</file>