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7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2" r:id="rId4"/>
    <p:sldMasterId id="2147484543" r:id="rId5"/>
    <p:sldMasterId id="2147484560" r:id="rId6"/>
    <p:sldMasterId id="2147484577" r:id="rId7"/>
    <p:sldMasterId id="2147484594" r:id="rId8"/>
    <p:sldMasterId id="2147484611" r:id="rId9"/>
    <p:sldMasterId id="2147484628" r:id="rId10"/>
    <p:sldMasterId id="2147484645" r:id="rId11"/>
  </p:sldMasterIdLst>
  <p:notesMasterIdLst>
    <p:notesMasterId r:id="rId24"/>
  </p:notesMasterIdLst>
  <p:handoutMasterIdLst>
    <p:handoutMasterId r:id="rId25"/>
  </p:handoutMasterIdLst>
  <p:sldIdLst>
    <p:sldId id="304" r:id="rId12"/>
    <p:sldId id="2235" r:id="rId13"/>
    <p:sldId id="2245" r:id="rId14"/>
    <p:sldId id="333" r:id="rId15"/>
    <p:sldId id="2237" r:id="rId16"/>
    <p:sldId id="2249" r:id="rId17"/>
    <p:sldId id="2250" r:id="rId18"/>
    <p:sldId id="2248" r:id="rId19"/>
    <p:sldId id="2251" r:id="rId20"/>
    <p:sldId id="2228" r:id="rId21"/>
    <p:sldId id="2241" r:id="rId22"/>
    <p:sldId id="260" r:id="rId23"/>
  </p:sldIdLst>
  <p:sldSz cx="12192000" cy="6858000"/>
  <p:notesSz cx="6858000" cy="981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77BC"/>
    <a:srgbClr val="CBE2F0"/>
    <a:srgbClr val="3F5564"/>
    <a:srgbClr val="D53878"/>
    <a:srgbClr val="008391"/>
    <a:srgbClr val="FBF2B4"/>
    <a:srgbClr val="F0CD50"/>
    <a:srgbClr val="4675B7"/>
    <a:srgbClr val="DB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447" autoAdjust="0"/>
  </p:normalViewPr>
  <p:slideViewPr>
    <p:cSldViewPr snapToGrid="0">
      <p:cViewPr varScale="1">
        <p:scale>
          <a:sx n="77" d="100"/>
          <a:sy n="77" d="100"/>
        </p:scale>
        <p:origin x="912" y="53"/>
      </p:cViewPr>
      <p:guideLst/>
    </p:cSldViewPr>
  </p:slideViewPr>
  <p:outlineViewPr>
    <p:cViewPr>
      <p:scale>
        <a:sx n="33" d="100"/>
        <a:sy n="33" d="100"/>
      </p:scale>
      <p:origin x="0" y="-325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73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2AA02-D1F4-46F5-A799-714674EB97C9}" type="datetime1">
              <a:rPr lang="sv-SE" smtClean="0"/>
              <a:t>2023-05-25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BA35B-1191-4174-B153-7DD1424FD990}" type="datetime1">
              <a:rPr lang="sv-SE" smtClean="0"/>
              <a:t>2023-05-25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2023-05-25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64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19DC-50EE-4268-A511-111D89F2A9E6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18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2023-05-25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59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19DC-50EE-4268-A511-111D89F2A9E6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7763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19DC-50EE-4268-A511-111D89F2A9E6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30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19DC-50EE-4268-A511-111D89F2A9E6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3594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2023-05-25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987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dirty="0">
                <a:effectLst/>
                <a:latin typeface="Calibri" panose="020F0502020204030204" pitchFamily="34" charset="0"/>
              </a:rPr>
              <a:t>Nästa steg: </a:t>
            </a:r>
            <a:r>
              <a:rPr lang="sv-SE" sz="2000" dirty="0"/>
              <a:t>Nytt arrendeavtal tecknas med </a:t>
            </a:r>
            <a:r>
              <a:rPr lang="sv-SE" sz="2000" dirty="0" err="1"/>
              <a:t>Maritiman</a:t>
            </a:r>
            <a:r>
              <a:rPr lang="sv-SE" sz="2000" dirty="0"/>
              <a:t> under hösten 2023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sz="1200" b="1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200" b="1" u="sng" dirty="0">
                <a:effectLst/>
                <a:latin typeface="Calibri" panose="020F0502020204030204" pitchFamily="34" charset="0"/>
              </a:rPr>
              <a:t>Projektet: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200" b="1" dirty="0">
                <a:effectLst/>
                <a:latin typeface="Calibri" panose="020F0502020204030204" pitchFamily="34" charset="0"/>
              </a:rPr>
              <a:t>2023-04-28 Stadsmiljönämnden</a:t>
            </a:r>
            <a:endParaRPr lang="sv-SE" sz="12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effectLst/>
                <a:latin typeface="Calibri" panose="020F0502020204030204" pitchFamily="34" charset="0"/>
              </a:rPr>
              <a:t>Genomförandebeslut för Packhuskajen etapp 2 huvuddel 1 - projektering och produktion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effectLst/>
                <a:latin typeface="Calibri" panose="020F0502020204030204" pitchFamily="34" charset="0"/>
              </a:rPr>
              <a:t>Genomförandebeslut för Packhuskajen etapp 2 huvuddel 3 - projektering och produktion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200" b="1" dirty="0">
                <a:effectLst/>
                <a:latin typeface="Calibri" panose="020F0502020204030204" pitchFamily="34" charset="0"/>
              </a:rPr>
              <a:t>2023-03-20 Stadsmiljönämnden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effectLst/>
                <a:latin typeface="Calibri" panose="020F0502020204030204" pitchFamily="34" charset="0"/>
              </a:rPr>
              <a:t>Genomförandebeslut Packhuskajen etapp 2 huvuddel 2- projektering och produktion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2023-05-25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45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03830DCD-B2CA-4BC9-A57E-27239C193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321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353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054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007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86065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783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281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381314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490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1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6396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7861428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3CCE4607-74FB-4C59-BF1A-0B010BE94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348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F553E24A-3DDB-4BDB-AFD5-7B1A6654AA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159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B4D387F5-80D9-4C76-BC49-B3DB491C7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DC9D14F3-5388-4300-9690-CC1D587ACE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34300278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6308EBDC-4C95-4C89-B209-CFA4BC0F0D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60949"/>
      </p:ext>
    </p:extLst>
  </p:cSld>
  <p:clrMapOvr>
    <a:masterClrMapping/>
  </p:clrMapOvr>
  <p:hf sldNum="0" hdr="0" ft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ysClr val="windowText" lastClr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3E2C54C6-B23A-4A98-87DA-4605171834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637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809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238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0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7941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555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407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00468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283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075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1859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23280702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EB299EBB-5D91-4159-9244-27B7C7F232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72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ysClr val="windowText" lastClr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6644DD84-62BB-4623-8539-F89956010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ysClr val="windowText" lastClr="000000"/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1B396736-26D8-4CD5-85EE-0BE69953A9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A7A43AD0-013B-48B8-99BF-B146B2018F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2999247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9FF2E04A-5F34-4DEF-B90E-49E5369552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97016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71294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A60A-D185-46AE-ADD4-B019A1E8F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37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3F556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D7BB3FF9-3CF1-40B4-94FC-0F25A02A9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6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02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46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9815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34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27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75354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03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21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75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2850866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3FFE42B3-3AE5-4327-B81C-7AA31CD9E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55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rgbClr val="3F556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9AF6F829-B2F7-4BBF-8098-01B42182C7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88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3F556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2C52E411-D959-45C4-AC11-C8CCA81B9D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1C79B5E0-E92E-4CCE-9087-BAD8D9475C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734942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85B00460-B7F1-4561-8B63-2A0660F920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18150"/>
      </p:ext>
    </p:extLst>
  </p:cSld>
  <p:clrMapOvr>
    <a:masterClrMapping/>
  </p:clrMapOvr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B3AE0FFC-23C0-4B03-B808-68ECF19F99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60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7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22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44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500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78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68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56065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77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87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067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71731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59F7D1BA-0D59-4AC2-88E1-88E18B1BD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05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63066BDF-0734-40FA-AD99-2B49E089E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846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C7AC3FC3-BCB1-4BA6-9E6D-F5D6DB2D8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556B22EF-64B2-4C1D-90D2-979BD27E9A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30702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3BED9DF7-8543-4D14-A76D-E278E36D7E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01280"/>
      </p:ext>
    </p:extLst>
  </p:cSld>
  <p:clrMapOvr>
    <a:masterClrMapping/>
  </p:clrMapOvr>
  <p:hf sldNum="0"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AC0E3E43-ECBA-4F87-AA81-F0A9D23D9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58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55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49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950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32611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667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888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355707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5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07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8200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11187587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1D595C18-4E06-4F4A-8D53-445E754F8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7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FEF371B-90A0-401E-8907-6C299E475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922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5507C9CB-4B6F-428A-9C7D-1C9F50F78B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196A3C66-94FD-4711-9406-C248490DA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23090580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329A5EE3-6BBE-4D2B-AE70-AC25F9A01E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27829"/>
      </p:ext>
    </p:extLst>
  </p:cSld>
  <p:clrMapOvr>
    <a:masterClrMapping/>
  </p:clrMapOvr>
  <p:hf sldNum="0"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78C9625C-92CB-4FD1-8E25-5C0E5F85B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33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137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089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76408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824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714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1060971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341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677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2645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27839975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C9D16BAF-82AC-423D-ABF0-5BCE8676C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2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E542E96D-39C2-4526-81D6-DC6157D82D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985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A47C1F67-DE1B-47A6-8B41-7EEEFC587A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5800305-38E1-43B7-B1E0-B8916B8E2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356749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09080D74-8A9B-4352-871A-403AE6E717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09714"/>
      </p:ext>
    </p:extLst>
  </p:cSld>
  <p:clrMapOvr>
    <a:masterClrMapping/>
  </p:clrMapOvr>
  <p:hf sldNum="0"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FFFC6A1C-3265-4EBD-88AD-4DDDEC62C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418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26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949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083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02505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694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9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1422982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78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022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2523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8475666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8D8A8A26-49DA-481E-97F0-BD4CBDB3B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527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71743776-2D15-47A1-99A1-80F79B22A2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125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AFA4765F-4652-482D-8F41-00A1D38C9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8904D8F1-2735-45AD-9FA3-C523B6EDDA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39503775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7AF1A514-4943-43FF-9F00-9DB47FC4CE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89144"/>
      </p:ext>
    </p:extLst>
  </p:cSld>
  <p:clrMapOvr>
    <a:masterClrMapping/>
  </p:clrMapOvr>
  <p:hf sldNum="0" hdr="0" ft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3493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  <p:sldLayoutId id="2147484663" r:id="rId17"/>
    <p:sldLayoutId id="2147484664" r:id="rId18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B1CA9250-109E-49A6-8767-F632756E4E0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6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  <p:sldLayoutId id="2147484555" r:id="rId12"/>
    <p:sldLayoutId id="2147484556" r:id="rId13"/>
    <p:sldLayoutId id="2147484557" r:id="rId14"/>
    <p:sldLayoutId id="2147484558" r:id="rId15"/>
    <p:sldLayoutId id="2147484559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C4C9C58B-B77C-4551-ADDA-91CC6F0EBE0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  <p:sldLayoutId id="2147484572" r:id="rId12"/>
    <p:sldLayoutId id="2147484573" r:id="rId13"/>
    <p:sldLayoutId id="2147484574" r:id="rId14"/>
    <p:sldLayoutId id="2147484575" r:id="rId15"/>
    <p:sldLayoutId id="2147484576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23910673-5D1C-47B8-8388-A6CAD7D0871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  <p:sldLayoutId id="2147484589" r:id="rId12"/>
    <p:sldLayoutId id="2147484590" r:id="rId13"/>
    <p:sldLayoutId id="2147484591" r:id="rId14"/>
    <p:sldLayoutId id="2147484592" r:id="rId15"/>
    <p:sldLayoutId id="2147484593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481A4564-A4A7-414A-A9BE-CE495FDA54C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2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  <p:sldLayoutId id="2147484606" r:id="rId12"/>
    <p:sldLayoutId id="2147484607" r:id="rId13"/>
    <p:sldLayoutId id="2147484608" r:id="rId14"/>
    <p:sldLayoutId id="2147484609" r:id="rId15"/>
    <p:sldLayoutId id="2147484610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92502C4F-0169-4131-9D0C-6498521FEC8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2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  <p:sldLayoutId id="2147484624" r:id="rId13"/>
    <p:sldLayoutId id="2147484625" r:id="rId14"/>
    <p:sldLayoutId id="2147484626" r:id="rId15"/>
    <p:sldLayoutId id="2147484627" r:id="rId16"/>
    <p:sldLayoutId id="2147484662" r:id="rId17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637B112D-B3E5-4CD5-B782-599E081AF9A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3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  <p:sldLayoutId id="2147484640" r:id="rId12"/>
    <p:sldLayoutId id="2147484641" r:id="rId13"/>
    <p:sldLayoutId id="2147484642" r:id="rId14"/>
    <p:sldLayoutId id="2147484643" r:id="rId15"/>
    <p:sldLayoutId id="2147484644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06849E6E-2120-4CD2-873B-B12E14195E6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7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  <p:sldLayoutId id="2147484658" r:id="rId13"/>
    <p:sldLayoutId id="2147484659" r:id="rId14"/>
    <p:sldLayoutId id="2147484660" r:id="rId15"/>
    <p:sldLayoutId id="2147484661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elektronik&#10;&#10;Automatiskt genererad beskrivning">
            <a:extLst>
              <a:ext uri="{FF2B5EF4-FFF2-40B4-BE49-F238E27FC236}">
                <a16:creationId xmlns:a16="http://schemas.microsoft.com/office/drawing/2014/main" id="{80EABDF1-D702-6AD9-4CDE-8B046C6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2" y="1220298"/>
            <a:ext cx="11390476" cy="532063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5B4FCCC-FFB3-43A2-9CB1-D4B68257AD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600" dirty="0"/>
              <a:t>Redogörelse om </a:t>
            </a:r>
            <a:r>
              <a:rPr lang="sv-SE" sz="3600" dirty="0" err="1"/>
              <a:t>Maritiman</a:t>
            </a:r>
            <a:br>
              <a:rPr lang="sv-SE" sz="3600" dirty="0"/>
            </a:br>
            <a:r>
              <a:rPr lang="sv-SE" sz="2400" dirty="0"/>
              <a:t>(vid Packhuskajen)</a:t>
            </a:r>
            <a:endParaRPr lang="sv-SE" sz="36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25FFA8-9BFD-4B58-84A6-E1B0096A4A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sv-SE" sz="2400" dirty="0"/>
              <a:t>2023-05-26</a:t>
            </a:r>
          </a:p>
          <a:p>
            <a:endParaRPr lang="sv-SE" sz="2400" dirty="0"/>
          </a:p>
          <a:p>
            <a:endParaRPr lang="sv-SE" sz="24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C83974-84D0-394E-42DF-4F27BA9C83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Jakob Andreasson och Gunilla Åkerström</a:t>
            </a:r>
          </a:p>
        </p:txBody>
      </p:sp>
    </p:spTree>
    <p:extLst>
      <p:ext uri="{BB962C8B-B14F-4D97-AF65-F5344CB8AC3E}">
        <p14:creationId xmlns:p14="http://schemas.microsoft.com/office/powerpoint/2010/main" val="3221230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047" y="260350"/>
            <a:ext cx="9614441" cy="84999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sv-SE" sz="3200" b="1" dirty="0">
                <a:solidFill>
                  <a:schemeClr val="tx1"/>
                </a:solidFill>
              </a:rPr>
              <a:t>Bedömning Park- och natur 2021:</a:t>
            </a:r>
          </a:p>
        </p:txBody>
      </p:sp>
      <p:sp>
        <p:nvSpPr>
          <p:cNvPr id="5123" name="Rektangel 2"/>
          <p:cNvSpPr>
            <a:spLocks noChangeArrowheads="1"/>
          </p:cNvSpPr>
          <p:nvPr/>
        </p:nvSpPr>
        <p:spPr bwMode="auto">
          <a:xfrm>
            <a:off x="407986" y="1321641"/>
            <a:ext cx="593682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400" i="1" dirty="0"/>
              <a:t>”…Förvaltningens målsättning är att Packhuskajen ska vara ett sammanhängande och attraktivt kajstråk med tydliga offentliga platser där förvaltningens arrendatorer ska kunna verka långsiktigt.</a:t>
            </a:r>
          </a:p>
          <a:p>
            <a:endParaRPr lang="sv-SE" sz="2400" i="1" dirty="0"/>
          </a:p>
          <a:p>
            <a:r>
              <a:rPr lang="sv-SE" sz="2400" i="1" dirty="0"/>
              <a:t>Förvaltningen bedömer att det är nödvändigt med kortare avtalstider under de närmaste åren med hänsyn till det komplexa kajupprustningsprojektet och den omfattande stadsutveckling som pågår i området…”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4A975A-DCA9-4A91-ABAF-8731705A0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491" y="1321641"/>
            <a:ext cx="4566286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2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047" y="260350"/>
            <a:ext cx="9614441" cy="84999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sv-SE" dirty="0"/>
              <a:t>U</a:t>
            </a:r>
            <a:r>
              <a:rPr lang="sv-SE" b="1" dirty="0">
                <a:solidFill>
                  <a:schemeClr val="tx1"/>
                </a:solidFill>
              </a:rPr>
              <a:t>ppdrag från PNN 2021-06-21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5F6712-50D4-419D-854A-964BB2B63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03" y="1268964"/>
            <a:ext cx="9353410" cy="450875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3B8087E-7662-40AA-B401-507221AFEE50}"/>
              </a:ext>
            </a:extLst>
          </p:cNvPr>
          <p:cNvSpPr txBox="1"/>
          <p:nvPr/>
        </p:nvSpPr>
        <p:spPr>
          <a:xfrm>
            <a:off x="8976049" y="2188955"/>
            <a:ext cx="2944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err="1">
                <a:solidFill>
                  <a:srgbClr val="FF0000"/>
                </a:solidFill>
              </a:rPr>
              <a:t>Maritimans</a:t>
            </a:r>
            <a:r>
              <a:rPr lang="sv-SE" sz="2000" dirty="0">
                <a:solidFill>
                  <a:srgbClr val="FF0000"/>
                </a:solidFill>
              </a:rPr>
              <a:t> önskemål ettårigt avtal under 2022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62034D7-2174-485C-AC24-047BB621A570}"/>
              </a:ext>
            </a:extLst>
          </p:cNvPr>
          <p:cNvSpPr txBox="1"/>
          <p:nvPr/>
        </p:nvSpPr>
        <p:spPr>
          <a:xfrm>
            <a:off x="9558683" y="3628845"/>
            <a:ext cx="206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solidFill>
                  <a:srgbClr val="FF0000"/>
                </a:solidFill>
              </a:rPr>
              <a:t>Tidigast 2024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0E24720-A906-4BF6-B8E6-5C15DAF8584C}"/>
              </a:ext>
            </a:extLst>
          </p:cNvPr>
          <p:cNvSpPr txBox="1"/>
          <p:nvPr/>
        </p:nvSpPr>
        <p:spPr>
          <a:xfrm>
            <a:off x="9255967" y="4785078"/>
            <a:ext cx="2501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solidFill>
                  <a:srgbClr val="FF0000"/>
                </a:solidFill>
              </a:rPr>
              <a:t>Stadsmiljönämnden avseende arrende</a:t>
            </a:r>
          </a:p>
        </p:txBody>
      </p:sp>
    </p:spTree>
    <p:extLst>
      <p:ext uri="{BB962C8B-B14F-4D97-AF65-F5344CB8AC3E}">
        <p14:creationId xmlns:p14="http://schemas.microsoft.com/office/powerpoint/2010/main" val="86156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042A8D8-F49B-F4E0-6095-211F85AC9A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Gunilla Åkerström</a:t>
            </a:r>
          </a:p>
          <a:p>
            <a:r>
              <a:rPr lang="sv-SE" dirty="0"/>
              <a:t>Avdelningschef Utemiljöer och stadsliv</a:t>
            </a:r>
          </a:p>
        </p:txBody>
      </p:sp>
    </p:spTree>
    <p:extLst>
      <p:ext uri="{BB962C8B-B14F-4D97-AF65-F5344CB8AC3E}">
        <p14:creationId xmlns:p14="http://schemas.microsoft.com/office/powerpoint/2010/main" val="56958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047" y="260350"/>
            <a:ext cx="9614441" cy="84999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sv-SE" b="1" dirty="0">
                <a:solidFill>
                  <a:schemeClr val="tx1"/>
                </a:solidFill>
              </a:rPr>
              <a:t>Stadens kajstråk</a:t>
            </a:r>
          </a:p>
        </p:txBody>
      </p:sp>
      <p:sp>
        <p:nvSpPr>
          <p:cNvPr id="5123" name="Rektangel 2"/>
          <p:cNvSpPr>
            <a:spLocks noChangeArrowheads="1"/>
          </p:cNvSpPr>
          <p:nvPr/>
        </p:nvSpPr>
        <p:spPr bwMode="auto">
          <a:xfrm>
            <a:off x="509047" y="5065258"/>
            <a:ext cx="11376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000" dirty="0"/>
              <a:t>Det finns många aktuella och komplicerade frågor kring markanvändning, </a:t>
            </a:r>
            <a:r>
              <a:rPr lang="sv-SE" sz="2000" dirty="0" err="1"/>
              <a:t>arrendehantering</a:t>
            </a:r>
            <a:r>
              <a:rPr lang="sv-SE" sz="2000" dirty="0"/>
              <a:t>, underhåll, teknik, muddring, miljö, exploatering, stadsutveckling, klimatförändringar mm som berör många olika kommunala förvaltningar och bolag i Göteborg.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C8DFA19-8306-442E-9612-8EA7F9ACEF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41" y="1110342"/>
            <a:ext cx="10814201" cy="38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6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256423-4CC6-A3F3-D121-B6BDF8B95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47" y="1567098"/>
            <a:ext cx="3549770" cy="502964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23F7E9A-6617-CB4F-EE1F-561C628AD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282" y="1567098"/>
            <a:ext cx="3572518" cy="502964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681651A-1E86-3EE2-D620-210C6DAF5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013" y="1567098"/>
            <a:ext cx="3747960" cy="5029645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AD5BA9B-1A96-45B9-4B70-412FB416C3C1}"/>
              </a:ext>
            </a:extLst>
          </p:cNvPr>
          <p:cNvSpPr txBox="1">
            <a:spLocks noChangeArrowheads="1"/>
          </p:cNvSpPr>
          <p:nvPr/>
        </p:nvSpPr>
        <p:spPr>
          <a:xfrm>
            <a:off x="509047" y="522514"/>
            <a:ext cx="9614441" cy="58782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Packhuskajen 1970 - 2022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310C625-B978-A4E4-3A38-2BC6A387839A}"/>
              </a:ext>
            </a:extLst>
          </p:cNvPr>
          <p:cNvSpPr txBox="1"/>
          <p:nvPr/>
        </p:nvSpPr>
        <p:spPr>
          <a:xfrm>
            <a:off x="509046" y="1110343"/>
            <a:ext cx="11091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/>
              <a:t>1970							1995							2022</a:t>
            </a:r>
            <a:endParaRPr lang="sv-SE" b="1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A5ACF9F8-FA6E-0275-82BA-ECBF72DF5CBE}"/>
              </a:ext>
            </a:extLst>
          </p:cNvPr>
          <p:cNvSpPr txBox="1"/>
          <p:nvPr/>
        </p:nvSpPr>
        <p:spPr>
          <a:xfrm>
            <a:off x="4337256" y="5378325"/>
            <a:ext cx="181558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1800" dirty="0" err="1">
                <a:solidFill>
                  <a:srgbClr val="FF0000"/>
                </a:solidFill>
              </a:rPr>
              <a:t>Maritiman</a:t>
            </a:r>
            <a:r>
              <a:rPr lang="sv-SE" sz="1800" dirty="0">
                <a:solidFill>
                  <a:srgbClr val="FF0000"/>
                </a:solidFill>
              </a:rPr>
              <a:t> 1994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3C921EC-E96B-2ABB-6E5F-A9C0154CF624}"/>
              </a:ext>
            </a:extLst>
          </p:cNvPr>
          <p:cNvSpPr txBox="1"/>
          <p:nvPr/>
        </p:nvSpPr>
        <p:spPr>
          <a:xfrm>
            <a:off x="4467569" y="1698172"/>
            <a:ext cx="22105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1800" dirty="0">
                <a:solidFill>
                  <a:srgbClr val="FF0000"/>
                </a:solidFill>
              </a:rPr>
              <a:t>Lilla Bommen 1973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0D107B4-8687-4F9C-E085-0E6DA42FAD07}"/>
              </a:ext>
            </a:extLst>
          </p:cNvPr>
          <p:cNvSpPr txBox="1"/>
          <p:nvPr/>
        </p:nvSpPr>
        <p:spPr>
          <a:xfrm>
            <a:off x="6196454" y="4459046"/>
            <a:ext cx="153434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1800" dirty="0">
                <a:solidFill>
                  <a:srgbClr val="FF0000"/>
                </a:solidFill>
              </a:rPr>
              <a:t>Operan 1994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41C6D0A7-2CBC-B424-D76F-D33827348DD7}"/>
              </a:ext>
            </a:extLst>
          </p:cNvPr>
          <p:cNvCxnSpPr/>
          <p:nvPr/>
        </p:nvCxnSpPr>
        <p:spPr>
          <a:xfrm>
            <a:off x="6251510" y="243529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CA646D13-570E-D244-457D-780503783284}"/>
              </a:ext>
            </a:extLst>
          </p:cNvPr>
          <p:cNvCxnSpPr>
            <a:cxnSpLocks/>
          </p:cNvCxnSpPr>
          <p:nvPr/>
        </p:nvCxnSpPr>
        <p:spPr>
          <a:xfrm>
            <a:off x="5316267" y="2067504"/>
            <a:ext cx="1361866" cy="3722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1002C480-3704-25D6-955E-D161CE1D3705}"/>
              </a:ext>
            </a:extLst>
          </p:cNvPr>
          <p:cNvCxnSpPr>
            <a:cxnSpLocks/>
          </p:cNvCxnSpPr>
          <p:nvPr/>
        </p:nvCxnSpPr>
        <p:spPr>
          <a:xfrm flipH="1" flipV="1">
            <a:off x="5004156" y="4282751"/>
            <a:ext cx="146342" cy="10916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2EC30F6B-C0B3-FE73-14A4-862A8ECD847D}"/>
              </a:ext>
            </a:extLst>
          </p:cNvPr>
          <p:cNvCxnSpPr>
            <a:cxnSpLocks/>
          </p:cNvCxnSpPr>
          <p:nvPr/>
        </p:nvCxnSpPr>
        <p:spPr>
          <a:xfrm>
            <a:off x="6164964" y="3498980"/>
            <a:ext cx="867597" cy="96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ruta 26">
            <a:extLst>
              <a:ext uri="{FF2B5EF4-FFF2-40B4-BE49-F238E27FC236}">
                <a16:creationId xmlns:a16="http://schemas.microsoft.com/office/drawing/2014/main" id="{3A921B41-3CF7-7331-D051-FDE5737D134E}"/>
              </a:ext>
            </a:extLst>
          </p:cNvPr>
          <p:cNvSpPr txBox="1"/>
          <p:nvPr/>
        </p:nvSpPr>
        <p:spPr>
          <a:xfrm>
            <a:off x="9499492" y="6069126"/>
            <a:ext cx="210148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1800" dirty="0">
                <a:solidFill>
                  <a:srgbClr val="FF0000"/>
                </a:solidFill>
              </a:rPr>
              <a:t>Västlänken 2018 -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415276BE-9669-0631-A29D-9B99DB88C121}"/>
              </a:ext>
            </a:extLst>
          </p:cNvPr>
          <p:cNvSpPr txBox="1"/>
          <p:nvPr/>
        </p:nvSpPr>
        <p:spPr>
          <a:xfrm>
            <a:off x="8579497" y="1794525"/>
            <a:ext cx="207606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1800" dirty="0">
                <a:solidFill>
                  <a:srgbClr val="FF0000"/>
                </a:solidFill>
              </a:rPr>
              <a:t>Götatunneln 2006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6C1FC010-ADD7-E7A2-58FF-578514A950E9}"/>
              </a:ext>
            </a:extLst>
          </p:cNvPr>
          <p:cNvCxnSpPr>
            <a:cxnSpLocks/>
          </p:cNvCxnSpPr>
          <p:nvPr/>
        </p:nvCxnSpPr>
        <p:spPr>
          <a:xfrm>
            <a:off x="9499491" y="2163857"/>
            <a:ext cx="1790550" cy="9884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71A1BB78-B7BC-4F31-5646-D4C0E83EADCD}"/>
              </a:ext>
            </a:extLst>
          </p:cNvPr>
          <p:cNvCxnSpPr>
            <a:cxnSpLocks/>
          </p:cNvCxnSpPr>
          <p:nvPr/>
        </p:nvCxnSpPr>
        <p:spPr>
          <a:xfrm>
            <a:off x="9039243" y="5374433"/>
            <a:ext cx="1728284" cy="694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82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9A30489-7C3B-462F-BB03-735898E7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1"/>
            <a:ext cx="12192000" cy="68486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501241E-5F65-4355-B7CE-4E5CBEBED600}"/>
              </a:ext>
            </a:extLst>
          </p:cNvPr>
          <p:cNvSpPr/>
          <p:nvPr/>
        </p:nvSpPr>
        <p:spPr>
          <a:xfrm>
            <a:off x="4002833" y="1435326"/>
            <a:ext cx="303146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Byggnation av Västlänken + återställning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E43B24F-F02B-2C27-7775-5360876A3A79}"/>
              </a:ext>
            </a:extLst>
          </p:cNvPr>
          <p:cNvSpPr/>
          <p:nvPr/>
        </p:nvSpPr>
        <p:spPr>
          <a:xfrm>
            <a:off x="9388473" y="5391756"/>
            <a:ext cx="192023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Pågående kajupprustning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6ECB079-4D68-331D-AB50-C77B741D84DD}"/>
              </a:ext>
            </a:extLst>
          </p:cNvPr>
          <p:cNvSpPr/>
          <p:nvPr/>
        </p:nvSpPr>
        <p:spPr>
          <a:xfrm>
            <a:off x="5844590" y="5437922"/>
            <a:ext cx="225263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Byggnation på Packhusplatsen?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7F3D9D9-331F-7C7F-728A-EBAB80E5CE60}"/>
              </a:ext>
            </a:extLst>
          </p:cNvPr>
          <p:cNvSpPr/>
          <p:nvPr/>
        </p:nvSpPr>
        <p:spPr>
          <a:xfrm>
            <a:off x="10391709" y="1195464"/>
            <a:ext cx="169506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Planering av gång- och cykelbro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633BEE1-8118-3AC1-5358-669DD021787A}"/>
              </a:ext>
            </a:extLst>
          </p:cNvPr>
          <p:cNvSpPr/>
          <p:nvPr/>
        </p:nvSpPr>
        <p:spPr>
          <a:xfrm>
            <a:off x="2978342" y="5391756"/>
            <a:ext cx="157499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Tillbyggnad Operan?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D5AD89D-4E41-1452-743C-1D7F3061C5EF}"/>
              </a:ext>
            </a:extLst>
          </p:cNvPr>
          <p:cNvSpPr txBox="1">
            <a:spLocks noChangeArrowheads="1"/>
          </p:cNvSpPr>
          <p:nvPr/>
        </p:nvSpPr>
        <p:spPr>
          <a:xfrm>
            <a:off x="471726" y="215943"/>
            <a:ext cx="4193582" cy="51002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Packhuskajen idag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B93B781-7579-0A61-5FB7-70F75D20E519}"/>
              </a:ext>
            </a:extLst>
          </p:cNvPr>
          <p:cNvSpPr/>
          <p:nvPr/>
        </p:nvSpPr>
        <p:spPr>
          <a:xfrm>
            <a:off x="65314" y="4787734"/>
            <a:ext cx="247355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Stadsutveckling </a:t>
            </a:r>
            <a:r>
              <a:rPr lang="sv-SE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Centralenområdet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325200C-9719-D8BE-6329-B2FA99E80A08}"/>
              </a:ext>
            </a:extLst>
          </p:cNvPr>
          <p:cNvSpPr/>
          <p:nvPr/>
        </p:nvSpPr>
        <p:spPr>
          <a:xfrm>
            <a:off x="7595483" y="1573825"/>
            <a:ext cx="17247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Operalänken?</a:t>
            </a:r>
            <a:endParaRPr lang="sv-SE" b="1" dirty="0">
              <a:solidFill>
                <a:srgbClr val="FF0000"/>
              </a:solidFill>
            </a:endParaRP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D0982673-AE03-D153-BC54-16AD6BB49909}"/>
              </a:ext>
            </a:extLst>
          </p:cNvPr>
          <p:cNvCxnSpPr/>
          <p:nvPr/>
        </p:nvCxnSpPr>
        <p:spPr>
          <a:xfrm flipH="1" flipV="1">
            <a:off x="979714" y="1642188"/>
            <a:ext cx="345233" cy="31455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28F4512C-BF47-764C-03E5-6FEB87836838}"/>
              </a:ext>
            </a:extLst>
          </p:cNvPr>
          <p:cNvCxnSpPr>
            <a:cxnSpLocks/>
          </p:cNvCxnSpPr>
          <p:nvPr/>
        </p:nvCxnSpPr>
        <p:spPr>
          <a:xfrm flipH="1" flipV="1">
            <a:off x="5601672" y="2081657"/>
            <a:ext cx="827120" cy="12027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3102D8-8645-3798-0DA4-925ADFED5DF7}"/>
              </a:ext>
            </a:extLst>
          </p:cNvPr>
          <p:cNvCxnSpPr>
            <a:cxnSpLocks/>
          </p:cNvCxnSpPr>
          <p:nvPr/>
        </p:nvCxnSpPr>
        <p:spPr>
          <a:xfrm flipV="1">
            <a:off x="7955028" y="1945277"/>
            <a:ext cx="502814" cy="13390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79DB6086-32F6-720F-52F3-622F64BAB875}"/>
              </a:ext>
            </a:extLst>
          </p:cNvPr>
          <p:cNvCxnSpPr>
            <a:cxnSpLocks/>
          </p:cNvCxnSpPr>
          <p:nvPr/>
        </p:nvCxnSpPr>
        <p:spPr>
          <a:xfrm flipH="1" flipV="1">
            <a:off x="11239239" y="2118794"/>
            <a:ext cx="246745" cy="2182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A4221BA6-F39A-077B-3AF4-15DD0E71CCCA}"/>
              </a:ext>
            </a:extLst>
          </p:cNvPr>
          <p:cNvCxnSpPr>
            <a:cxnSpLocks/>
          </p:cNvCxnSpPr>
          <p:nvPr/>
        </p:nvCxnSpPr>
        <p:spPr>
          <a:xfrm flipH="1" flipV="1">
            <a:off x="8661044" y="4301412"/>
            <a:ext cx="1736885" cy="10903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FC05B7F7-383B-8364-D787-EBC90A17DF31}"/>
              </a:ext>
            </a:extLst>
          </p:cNvPr>
          <p:cNvCxnSpPr>
            <a:cxnSpLocks/>
          </p:cNvCxnSpPr>
          <p:nvPr/>
        </p:nvCxnSpPr>
        <p:spPr>
          <a:xfrm flipH="1" flipV="1">
            <a:off x="5854959" y="3900196"/>
            <a:ext cx="1107555" cy="15338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8979710B-957E-C714-E0C3-2B7AA26F9DD5}"/>
              </a:ext>
            </a:extLst>
          </p:cNvPr>
          <p:cNvCxnSpPr>
            <a:cxnSpLocks/>
          </p:cNvCxnSpPr>
          <p:nvPr/>
        </p:nvCxnSpPr>
        <p:spPr>
          <a:xfrm flipH="1" flipV="1">
            <a:off x="3449638" y="3672161"/>
            <a:ext cx="376272" cy="17195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himmel, utomhus, pir&#10;&#10;Automatiskt genererad beskrivning">
            <a:extLst>
              <a:ext uri="{FF2B5EF4-FFF2-40B4-BE49-F238E27FC236}">
                <a16:creationId xmlns:a16="http://schemas.microsoft.com/office/drawing/2014/main" id="{19750DB6-36B8-4E63-A1F3-A37372DD1D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81722"/>
            <a:ext cx="12334875" cy="9251156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FAAF19C-CACD-2206-CAB8-F92EB755DCD5}"/>
              </a:ext>
            </a:extLst>
          </p:cNvPr>
          <p:cNvSpPr txBox="1">
            <a:spLocks noChangeArrowheads="1"/>
          </p:cNvSpPr>
          <p:nvPr/>
        </p:nvSpPr>
        <p:spPr>
          <a:xfrm>
            <a:off x="350427" y="149290"/>
            <a:ext cx="3381818" cy="51002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Kajupprustning</a:t>
            </a:r>
          </a:p>
        </p:txBody>
      </p:sp>
    </p:spTree>
    <p:extLst>
      <p:ext uri="{BB962C8B-B14F-4D97-AF65-F5344CB8AC3E}">
        <p14:creationId xmlns:p14="http://schemas.microsoft.com/office/powerpoint/2010/main" val="82759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utomhus, himmel, byggnad, Arbetare&#10;&#10;Automatiskt genererad beskrivning">
            <a:extLst>
              <a:ext uri="{FF2B5EF4-FFF2-40B4-BE49-F238E27FC236}">
                <a16:creationId xmlns:a16="http://schemas.microsoft.com/office/drawing/2014/main" id="{7031F423-2E2B-04C3-9A07-7A4FBDB97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7"/>
          <a:stretch/>
        </p:blipFill>
        <p:spPr>
          <a:xfrm>
            <a:off x="20" y="10"/>
            <a:ext cx="12191980" cy="6857990"/>
          </a:xfrm>
          <a:prstGeom prst="round2SameRect">
            <a:avLst>
              <a:gd name="adj1" fmla="val 0"/>
              <a:gd name="adj2" fmla="val 0"/>
            </a:avLst>
          </a:prstGeom>
          <a:noFill/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9105FEE-61F1-A146-2260-88BEECFF5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798" y="-1"/>
            <a:ext cx="4381182" cy="273367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9D5BF05-9F02-E572-84DC-F6AB43DBC5BC}"/>
              </a:ext>
            </a:extLst>
          </p:cNvPr>
          <p:cNvSpPr txBox="1">
            <a:spLocks noChangeArrowheads="1"/>
          </p:cNvSpPr>
          <p:nvPr/>
        </p:nvSpPr>
        <p:spPr>
          <a:xfrm>
            <a:off x="350427" y="149290"/>
            <a:ext cx="2567871" cy="51002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Västlänken</a:t>
            </a:r>
          </a:p>
        </p:txBody>
      </p:sp>
    </p:spTree>
    <p:extLst>
      <p:ext uri="{BB962C8B-B14F-4D97-AF65-F5344CB8AC3E}">
        <p14:creationId xmlns:p14="http://schemas.microsoft.com/office/powerpoint/2010/main" val="57766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7ECF628-0AF7-E214-D480-013C070B1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F55B321-E5D3-353B-E0ED-64C2239AA39A}"/>
              </a:ext>
            </a:extLst>
          </p:cNvPr>
          <p:cNvSpPr txBox="1">
            <a:spLocks noChangeArrowheads="1"/>
          </p:cNvSpPr>
          <p:nvPr/>
        </p:nvSpPr>
        <p:spPr>
          <a:xfrm>
            <a:off x="574361" y="223936"/>
            <a:ext cx="3959539" cy="51002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Centralenområdet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1415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9A30489-7C3B-462F-BB03-735898E7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1"/>
            <a:ext cx="12192000" cy="684860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501241E-5F65-4355-B7CE-4E5CBEBED600}"/>
              </a:ext>
            </a:extLst>
          </p:cNvPr>
          <p:cNvSpPr/>
          <p:nvPr/>
        </p:nvSpPr>
        <p:spPr>
          <a:xfrm>
            <a:off x="4283527" y="3244334"/>
            <a:ext cx="222903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Parkeringsbolaget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E43B24F-F02B-2C27-7775-5360876A3A79}"/>
              </a:ext>
            </a:extLst>
          </p:cNvPr>
          <p:cNvSpPr/>
          <p:nvPr/>
        </p:nvSpPr>
        <p:spPr>
          <a:xfrm>
            <a:off x="10215490" y="4774168"/>
            <a:ext cx="129315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Strömma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6ECB079-4D68-331D-AB50-C77B741D84DD}"/>
              </a:ext>
            </a:extLst>
          </p:cNvPr>
          <p:cNvSpPr/>
          <p:nvPr/>
        </p:nvSpPr>
        <p:spPr>
          <a:xfrm>
            <a:off x="5908969" y="5179708"/>
            <a:ext cx="13143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Maritiman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7F3D9D9-331F-7C7F-728A-EBAB80E5CE60}"/>
              </a:ext>
            </a:extLst>
          </p:cNvPr>
          <p:cNvSpPr/>
          <p:nvPr/>
        </p:nvSpPr>
        <p:spPr>
          <a:xfrm>
            <a:off x="9341781" y="3429000"/>
            <a:ext cx="101963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Higab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633BEE1-8118-3AC1-5358-669DD021787A}"/>
              </a:ext>
            </a:extLst>
          </p:cNvPr>
          <p:cNvSpPr/>
          <p:nvPr/>
        </p:nvSpPr>
        <p:spPr>
          <a:xfrm>
            <a:off x="2896220" y="4814432"/>
            <a:ext cx="157499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Marieholm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D5AD89D-4E41-1452-743C-1D7F3061C5EF}"/>
              </a:ext>
            </a:extLst>
          </p:cNvPr>
          <p:cNvSpPr txBox="1">
            <a:spLocks noChangeArrowheads="1"/>
          </p:cNvSpPr>
          <p:nvPr/>
        </p:nvSpPr>
        <p:spPr>
          <a:xfrm>
            <a:off x="574362" y="223936"/>
            <a:ext cx="2756666" cy="51002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Intressenter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B93B781-7579-0A61-5FB7-70F75D20E519}"/>
              </a:ext>
            </a:extLst>
          </p:cNvPr>
          <p:cNvSpPr/>
          <p:nvPr/>
        </p:nvSpPr>
        <p:spPr>
          <a:xfrm>
            <a:off x="1829234" y="3530864"/>
            <a:ext cx="12582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Operan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325200C-9719-D8BE-6329-B2FA99E80A08}"/>
              </a:ext>
            </a:extLst>
          </p:cNvPr>
          <p:cNvSpPr/>
          <p:nvPr/>
        </p:nvSpPr>
        <p:spPr>
          <a:xfrm>
            <a:off x="6936326" y="3346198"/>
            <a:ext cx="12582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Kajskjul 8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E0CE363-BE2B-D793-D9CB-501807AB54E9}"/>
              </a:ext>
            </a:extLst>
          </p:cNvPr>
          <p:cNvSpPr/>
          <p:nvPr/>
        </p:nvSpPr>
        <p:spPr>
          <a:xfrm>
            <a:off x="10618353" y="2598003"/>
            <a:ext cx="139636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Skärgårds-linjen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0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047" y="260350"/>
            <a:ext cx="9614441" cy="84999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sv-SE" sz="3200" b="1" dirty="0" err="1">
                <a:solidFill>
                  <a:schemeClr val="tx1"/>
                </a:solidFill>
              </a:rPr>
              <a:t>Maritiman</a:t>
            </a:r>
            <a:endParaRPr lang="sv-SE" sz="3200" b="1" dirty="0">
              <a:solidFill>
                <a:schemeClr val="tx1"/>
              </a:solidFill>
            </a:endParaRPr>
          </a:p>
        </p:txBody>
      </p:sp>
      <p:sp>
        <p:nvSpPr>
          <p:cNvPr id="5123" name="Rektangel 2"/>
          <p:cNvSpPr>
            <a:spLocks noChangeArrowheads="1"/>
          </p:cNvSpPr>
          <p:nvPr/>
        </p:nvSpPr>
        <p:spPr bwMode="auto">
          <a:xfrm>
            <a:off x="407986" y="1321641"/>
            <a:ext cx="593682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400" dirty="0"/>
              <a:t>Lokaliserad vid Lilla Bommen från 1987 och vid Packhuskajen från 1994.</a:t>
            </a:r>
          </a:p>
          <a:p>
            <a:endParaRPr lang="sv-SE" sz="2400" dirty="0"/>
          </a:p>
          <a:p>
            <a:r>
              <a:rPr lang="sv-SE" sz="2400" dirty="0"/>
              <a:t>När stadsutvecklingen tog fart i området från 2016 har dialogen ökat kring </a:t>
            </a:r>
            <a:r>
              <a:rPr lang="sv-SE" sz="2400" dirty="0" err="1"/>
              <a:t>bl</a:t>
            </a:r>
            <a:r>
              <a:rPr lang="sv-SE" sz="2400" dirty="0"/>
              <a:t> a arrendeytor, avtalstider, arrendeavgifter, muddring och hur </a:t>
            </a:r>
            <a:r>
              <a:rPr lang="sv-SE" sz="2400" dirty="0" err="1"/>
              <a:t>Maritiman</a:t>
            </a:r>
            <a:r>
              <a:rPr lang="sv-SE" sz="2400" dirty="0"/>
              <a:t> vill utvecklas.</a:t>
            </a:r>
          </a:p>
          <a:p>
            <a:endParaRPr lang="sv-SE" sz="2400" dirty="0"/>
          </a:p>
          <a:p>
            <a:r>
              <a:rPr lang="sv-SE" sz="2400" dirty="0"/>
              <a:t>Park- och naturförvaltningen ansvarig för avtalsförhållanden kring arrendet. Kulturförvaltningen ansvarig för beslut kring verksamhetsstöd.</a:t>
            </a:r>
          </a:p>
          <a:p>
            <a:endParaRPr lang="sv-SE" sz="2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CA6BEEA-8F38-E259-092F-F3505716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871" y="1110343"/>
            <a:ext cx="4457143" cy="5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53629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6CDCFF65-1103-4FDC-9CF4-B5D5B1E0490F}" vid="{2AC14733-7A53-4B66-ABF4-AD756ED00BE9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6CDCFF65-1103-4FDC-9CF4-B5D5B1E0490F}" vid="{1D9B80A6-7164-4AD0-A9D5-0C52B7D620B2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6CDCFF65-1103-4FDC-9CF4-B5D5B1E0490F}" vid="{FA85DBD1-1746-4702-B5B4-D9290E8B31BB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6CDCFF65-1103-4FDC-9CF4-B5D5B1E0490F}" vid="{1BCD27A7-336F-4B8B-AC43-A397D8BB65D5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6CDCFF65-1103-4FDC-9CF4-B5D5B1E0490F}" vid="{B37A2B39-FD58-4FD2-91CE-ED9BA2F95078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6CDCFF65-1103-4FDC-9CF4-B5D5B1E0490F}" vid="{A1EA7750-AD2B-4DDB-A622-DD679F49ED27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6CDCFF65-1103-4FDC-9CF4-B5D5B1E0490F}" vid="{432FF84C-E36E-413B-A644-87573610FB8B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6CDCFF65-1103-4FDC-9CF4-B5D5B1E0490F}" vid="{9411D72B-C214-48F5-BDB2-0531EAEB22E0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FD41A374A87A438BDA10D1C0D15344" ma:contentTypeVersion="13" ma:contentTypeDescription="Skapa ett nytt dokument." ma:contentTypeScope="" ma:versionID="ac5e21f1e830f52317cf8f40efceeab0">
  <xsd:schema xmlns:xsd="http://www.w3.org/2001/XMLSchema" xmlns:xs="http://www.w3.org/2001/XMLSchema" xmlns:p="http://schemas.microsoft.com/office/2006/metadata/properties" xmlns:ns3="f2410db8-5e67-46b7-9551-a301c4e2c19a" xmlns:ns4="9a59ed37-17f8-49d9-a79c-854f7cb0cbd8" targetNamespace="http://schemas.microsoft.com/office/2006/metadata/properties" ma:root="true" ma:fieldsID="4cf5a0238a1ec71bf5c19dabaf8e1e5e" ns3:_="" ns4:_="">
    <xsd:import namespace="f2410db8-5e67-46b7-9551-a301c4e2c19a"/>
    <xsd:import namespace="9a59ed37-17f8-49d9-a79c-854f7cb0cb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10db8-5e67-46b7-9551-a301c4e2c1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59ed37-17f8-49d9-a79c-854f7cb0cbd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AFD5D3-621A-4D54-96C3-E116AE16BE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410db8-5e67-46b7-9551-a301c4e2c19a"/>
    <ds:schemaRef ds:uri="9a59ed37-17f8-49d9-a79c-854f7cb0cb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2327BF-E1BE-4920-A99F-A559BF3ED052}">
  <ds:schemaRefs>
    <ds:schemaRef ds:uri="http://schemas.openxmlformats.org/package/2006/metadata/core-properties"/>
    <ds:schemaRef ds:uri="f2410db8-5e67-46b7-9551-a301c4e2c19a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9a59ed37-17f8-49d9-a79c-854f7cb0cbd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8D65A1-D713-41F3-8083-03982E44D5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Bredbild</PresentationFormat>
  <Paragraphs>68</Paragraphs>
  <Slides>12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Calibri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Redogörelse om Maritiman (vid Packhuskajen)</vt:lpstr>
      <vt:lpstr>Stadens kajstråk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Maritiman</vt:lpstr>
      <vt:lpstr>Bedömning Park- och natur 2021:</vt:lpstr>
      <vt:lpstr>Uppdrag från PNN 2021-06-21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Packhuskajen och Maritiman</dc:title>
  <dc:creator/>
  <cp:lastModifiedBy/>
  <cp:revision>2</cp:revision>
  <dcterms:created xsi:type="dcterms:W3CDTF">2021-02-09T19:03:52Z</dcterms:created>
  <dcterms:modified xsi:type="dcterms:W3CDTF">2023-05-25T11:40:58Z</dcterms:modified>
</cp:coreProperties>
</file>