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7"/>
  </p:notesMasterIdLst>
  <p:handoutMasterIdLst>
    <p:handoutMasterId r:id="rId8"/>
  </p:handoutMasterIdLst>
  <p:sldIdLst>
    <p:sldId id="359" r:id="rId2"/>
    <p:sldId id="360" r:id="rId3"/>
    <p:sldId id="361" r:id="rId4"/>
    <p:sldId id="362" r:id="rId5"/>
    <p:sldId id="363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275269"/>
    <a:srgbClr val="326886"/>
    <a:srgbClr val="8CC2F2"/>
    <a:srgbClr val="F7BF3A"/>
    <a:srgbClr val="13958F"/>
    <a:srgbClr val="149472"/>
    <a:srgbClr val="17AB84"/>
    <a:srgbClr val="2B7E96"/>
    <a:srgbClr val="A6B7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44048" autoAdjust="0"/>
  </p:normalViewPr>
  <p:slideViewPr>
    <p:cSldViewPr snapToGrid="0" snapToObjects="1">
      <p:cViewPr varScale="1">
        <p:scale>
          <a:sx n="133" d="100"/>
          <a:sy n="133" d="100"/>
        </p:scale>
        <p:origin x="-972" y="-90"/>
      </p:cViewPr>
      <p:guideLst>
        <p:guide orient="horz" pos="1128"/>
        <p:guide orient="horz" pos="261"/>
        <p:guide orient="horz" pos="2732"/>
        <p:guide orient="horz" pos="1889"/>
        <p:guide orient="horz" pos="2062"/>
        <p:guide orient="horz" pos="3684"/>
        <p:guide pos="2217"/>
        <p:guide pos="2893"/>
        <p:guide pos="5522"/>
        <p:guide pos="119"/>
        <p:guide pos="807"/>
        <p:guide pos="4047"/>
        <p:guide pos="3128"/>
        <p:guide pos="49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4BE0-F786-0E49-94A8-1F2CBA953599}" type="datetimeFigureOut">
              <a:rPr lang="sv-SE" smtClean="0"/>
              <a:pPr/>
              <a:t>2014-09-19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7049-4081-424B-8128-683F6C2017C9}" type="datetimeFigureOut">
              <a:rPr lang="sv-SE" smtClean="0"/>
              <a:pPr/>
              <a:t>2014-09-19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180000" y="180000"/>
            <a:ext cx="8784000" cy="6498000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>
            <a:lvl1pPr>
              <a:defRPr>
                <a:ln>
                  <a:noFill/>
                </a:ln>
                <a:noFill/>
              </a:defRPr>
            </a:lvl1pPr>
          </a:lstStyle>
          <a:p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idx="1"/>
          </p:nvPr>
        </p:nvSpPr>
        <p:spPr>
          <a:xfrm>
            <a:off x="2699999" y="2412000"/>
            <a:ext cx="6370265" cy="36973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None/>
              <a:defRPr sz="5000" b="1">
                <a:solidFill>
                  <a:schemeClr val="bg1"/>
                </a:solidFill>
              </a:defRPr>
            </a:lvl1pPr>
            <a:lvl2pPr marL="0" indent="0">
              <a:spcBef>
                <a:spcPts val="500"/>
              </a:spcBef>
              <a:spcAft>
                <a:spcPts val="1000"/>
              </a:spcAft>
              <a:buNone/>
              <a:defRPr sz="1600" b="1" cap="all">
                <a:solidFill>
                  <a:schemeClr val="bg1"/>
                </a:solidFill>
              </a:defRPr>
            </a:lvl2pPr>
            <a:lvl3pPr marL="0" indent="0">
              <a:spcAft>
                <a:spcPts val="300"/>
              </a:spcAft>
              <a:buNone/>
              <a:defRPr sz="1200" cap="all">
                <a:solidFill>
                  <a:schemeClr val="bg1"/>
                </a:solidFill>
              </a:defRPr>
            </a:lvl3pPr>
            <a:lvl4pPr marL="0" indent="0">
              <a:buNone/>
              <a:defRPr sz="1200" b="0">
                <a:solidFill>
                  <a:schemeClr val="bg1"/>
                </a:solidFill>
              </a:defRPr>
            </a:lvl4pPr>
            <a:lvl5pPr marL="0" indent="0"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8" name="Bildobjekt 7" descr="gbg_st_cmyk_neg-01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28000" y="2700000"/>
            <a:ext cx="898553" cy="142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48153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8800" y="1569600"/>
            <a:ext cx="8023238" cy="45259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481192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8784000" cy="4788000"/>
          </a:xfrm>
        </p:spPr>
        <p:txBody>
          <a:bodyPr/>
          <a:lstStyle/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dirty="0" smtClean="0"/>
              <a:t>EN </a:t>
            </a:r>
            <a:r>
              <a:rPr lang="en-GB" dirty="0" err="1" smtClean="0"/>
              <a:t>HÅLLBAR</a:t>
            </a:r>
            <a:r>
              <a:rPr lang="en-GB" dirty="0" smtClean="0"/>
              <a:t> </a:t>
            </a:r>
            <a:r>
              <a:rPr lang="en-GB" dirty="0" err="1" smtClean="0"/>
              <a:t>STAD</a:t>
            </a:r>
            <a:r>
              <a:rPr lang="en-GB" dirty="0" smtClean="0"/>
              <a:t> – </a:t>
            </a:r>
            <a:r>
              <a:rPr lang="en-GB" dirty="0" err="1" smtClean="0"/>
              <a:t>ÖPPEN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VÄRLDEN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206017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&amp; brödtext- blå t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2916000" cy="47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alpha val="54902"/>
                  <a:lumMod val="40000"/>
                  <a:lumOff val="60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3492000" y="1569600"/>
            <a:ext cx="5190038" cy="3199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5000"/>
              </a:spcAft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spcBef>
                <a:spcPts val="0"/>
              </a:spcBef>
              <a:spcAft>
                <a:spcPts val="5000"/>
              </a:spcAft>
              <a:buNone/>
              <a:defRPr sz="1800"/>
            </a:lvl2pPr>
            <a:lvl3pPr marL="914400" indent="0">
              <a:spcBef>
                <a:spcPts val="0"/>
              </a:spcBef>
              <a:spcAft>
                <a:spcPts val="5000"/>
              </a:spcAft>
              <a:buNone/>
              <a:defRPr sz="1800"/>
            </a:lvl3pPr>
            <a:lvl4pPr marL="1371600" indent="0">
              <a:spcBef>
                <a:spcPts val="0"/>
              </a:spcBef>
              <a:spcAft>
                <a:spcPts val="5000"/>
              </a:spcAft>
              <a:buNone/>
              <a:defRPr sz="1800"/>
            </a:lvl4pPr>
            <a:lvl5pPr marL="1828800" indent="0">
              <a:spcBef>
                <a:spcPts val="0"/>
              </a:spcBef>
              <a:spcAft>
                <a:spcPts val="5000"/>
              </a:spcAft>
              <a:buNone/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1894400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hel sida - blå t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alpha val="55000"/>
                  <a:lumMod val="40000"/>
                  <a:lumOff val="60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88913" y="1368000"/>
            <a:ext cx="8784000" cy="4788000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9004688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 bild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8784000" cy="478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771864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5667011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2 rader, bild &amp; brödtext- blå t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8800" y="421200"/>
            <a:ext cx="6738950" cy="101340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2916000" cy="47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lumMod val="40000"/>
                  <a:lumOff val="60000"/>
                  <a:alpha val="55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3492000" y="1569600"/>
            <a:ext cx="5190038" cy="3199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5000"/>
              </a:spcAft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spcBef>
                <a:spcPts val="0"/>
              </a:spcBef>
              <a:spcAft>
                <a:spcPts val="5000"/>
              </a:spcAft>
              <a:buNone/>
              <a:defRPr sz="1800"/>
            </a:lvl2pPr>
            <a:lvl3pPr marL="914400" indent="0">
              <a:spcBef>
                <a:spcPts val="0"/>
              </a:spcBef>
              <a:spcAft>
                <a:spcPts val="5000"/>
              </a:spcAft>
              <a:buNone/>
              <a:defRPr sz="1800"/>
            </a:lvl3pPr>
            <a:lvl4pPr marL="1371600" indent="0">
              <a:spcBef>
                <a:spcPts val="0"/>
              </a:spcBef>
              <a:spcAft>
                <a:spcPts val="5000"/>
              </a:spcAft>
              <a:buNone/>
              <a:defRPr sz="1800"/>
            </a:lvl4pPr>
            <a:lvl5pPr marL="1828800" indent="0">
              <a:spcBef>
                <a:spcPts val="0"/>
              </a:spcBef>
              <a:spcAft>
                <a:spcPts val="5000"/>
              </a:spcAft>
              <a:buNone/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5383419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32000"/>
            <a:ext cx="8784000" cy="4824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AC383-232C-469B-B43C-960301C7BC4B}" type="datetimeFigureOut">
              <a:rPr lang="sv-SE" smtClean="0"/>
              <a:pPr/>
              <a:t>2014-09-19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11905-C9B1-4301-A7B5-6D55D06EB93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ubrik 1"/>
          <p:cNvSpPr txBox="1">
            <a:spLocks/>
          </p:cNvSpPr>
          <p:nvPr userDrawn="1"/>
        </p:nvSpPr>
        <p:spPr>
          <a:xfrm>
            <a:off x="658800" y="586800"/>
            <a:ext cx="6738950" cy="101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Platshållare för sidfot 2"/>
          <p:cNvSpPr txBox="1">
            <a:spLocks/>
          </p:cNvSpPr>
          <p:nvPr userDrawn="1"/>
        </p:nvSpPr>
        <p:spPr>
          <a:xfrm>
            <a:off x="5863218" y="6290316"/>
            <a:ext cx="2895600" cy="4175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HÅLLBAR STAD – ÖPPEN FÖR VÄRLDEN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latshållare för bildnummer 6"/>
          <p:cNvSpPr txBox="1">
            <a:spLocks/>
          </p:cNvSpPr>
          <p:nvPr userDrawn="1"/>
        </p:nvSpPr>
        <p:spPr>
          <a:xfrm>
            <a:off x="4345727" y="6290316"/>
            <a:ext cx="452546" cy="41757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B980A4-8073-2E47-BD49-CDC58DACAC2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7800" y="6290315"/>
            <a:ext cx="8787384" cy="417576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58800" y="586800"/>
            <a:ext cx="6738950" cy="1013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88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863218" y="6290316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>
            <a:lvl1pPr algn="r">
              <a:defRPr sz="800" kern="0" cap="all" spc="100">
                <a:solidFill>
                  <a:sysClr val="windowText" lastClr="000000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345727" y="6290316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 b="1">
                <a:solidFill>
                  <a:sysClr val="windowText" lastClr="000000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Logo.png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397750" y="0"/>
            <a:ext cx="174625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11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4" r:id="rId9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5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spcBef>
          <a:spcPts val="0"/>
        </a:spcBef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180000" indent="-180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180000" indent="-180000" algn="l" defTabSz="457200" rtl="0" eaLnBrk="1" latinLnBrk="0" hangingPunct="1">
        <a:spcBef>
          <a:spcPts val="0"/>
        </a:spcBef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180000" indent="-180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180000" indent="-180000" algn="l" defTabSz="457200" rtl="0" eaLnBrk="1" latinLnBrk="0" hangingPunct="1">
        <a:spcBef>
          <a:spcPts val="0"/>
        </a:spcBef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B00-8C2B-4338-A33F-770D6BC5E7B2}" type="datetime4">
              <a:rPr lang="sv-SE"/>
              <a:pPr/>
              <a:t>19 september 2014</a:t>
            </a:fld>
            <a:endParaRPr lang="sv-S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671888" y="2348880"/>
            <a:ext cx="4807744" cy="14700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sz="3200" dirty="0" smtClean="0"/>
              <a:t>WCM 8</a:t>
            </a:r>
            <a:br>
              <a:rPr lang="sv-SE" sz="3200" dirty="0" smtClean="0"/>
            </a:br>
            <a:r>
              <a:rPr lang="sv-SE" sz="3200" dirty="0" smtClean="0"/>
              <a:t>WCM 8.5</a:t>
            </a:r>
            <a:endParaRPr lang="sv-SE" sz="3200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81858" y="3836988"/>
            <a:ext cx="6400800" cy="1752600"/>
          </a:xfrm>
        </p:spPr>
        <p:txBody>
          <a:bodyPr/>
          <a:lstStyle/>
          <a:p>
            <a:endParaRPr lang="sv-SE" b="1" dirty="0">
              <a:solidFill>
                <a:srgbClr val="006699"/>
              </a:solidFill>
            </a:endParaRPr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71" y="4641121"/>
            <a:ext cx="1226527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k 6"/>
          <p:cNvCxnSpPr/>
          <p:nvPr/>
        </p:nvCxnSpPr>
        <p:spPr>
          <a:xfrm>
            <a:off x="3671888" y="2325446"/>
            <a:ext cx="1296144" cy="50405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 flipV="1">
            <a:off x="3671888" y="2325446"/>
            <a:ext cx="1296144" cy="50405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F763-5739-4701-91C4-1061988141C5}" type="datetime4">
              <a:rPr lang="sv-SE"/>
              <a:pPr/>
              <a:t>19 september 2014</a:t>
            </a:fld>
            <a:endParaRPr lang="sv-SE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 ännu nyare version!</a:t>
            </a:r>
            <a:endParaRPr lang="sv-SE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209" y="1511970"/>
            <a:ext cx="7526215" cy="4005262"/>
          </a:xfrm>
        </p:spPr>
        <p:txBody>
          <a:bodyPr>
            <a:normAutofit/>
          </a:bodyPr>
          <a:lstStyle/>
          <a:p>
            <a:pPr marL="284400"/>
            <a:r>
              <a:rPr lang="sv-SE" sz="2400" dirty="0" smtClean="0"/>
              <a:t>Ny version har kommit, 8.5 i stället för 8</a:t>
            </a:r>
          </a:p>
          <a:p>
            <a:pPr marL="284400"/>
            <a:r>
              <a:rPr lang="sv-SE" sz="2400" dirty="0" smtClean="0"/>
              <a:t>8.5 viktig för Enhetssida 2.0</a:t>
            </a:r>
          </a:p>
          <a:p>
            <a:pPr marL="284400"/>
            <a:r>
              <a:rPr lang="sv-SE" sz="2400" dirty="0" smtClean="0"/>
              <a:t>Beräknar att komma igång i den nya versionen i november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71" y="4612556"/>
            <a:ext cx="1226527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F763-5739-4701-91C4-1061988141C5}" type="datetime4">
              <a:rPr lang="sv-SE"/>
              <a:pPr/>
              <a:t>19 september 2014</a:t>
            </a:fld>
            <a:endParaRPr lang="sv-SE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händer i november?</a:t>
            </a:r>
            <a:endParaRPr lang="sv-SE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225" y="1511970"/>
            <a:ext cx="7526215" cy="4005262"/>
          </a:xfrm>
        </p:spPr>
        <p:txBody>
          <a:bodyPr>
            <a:normAutofit/>
          </a:bodyPr>
          <a:lstStyle/>
          <a:p>
            <a:pPr marL="382588" indent="-382588"/>
            <a:r>
              <a:rPr lang="sv-SE" sz="2400" dirty="0" smtClean="0"/>
              <a:t>När uppgraderingen är klar kommer dagens innehåll, både kategorisidor och enhetssidor, att migreras över till den nya versionen.</a:t>
            </a:r>
          </a:p>
          <a:p>
            <a:pPr marL="323850" indent="-382588"/>
            <a:endParaRPr lang="sv-SE" sz="2400" dirty="0" smtClean="0"/>
          </a:p>
          <a:p>
            <a:pPr marL="382588" indent="-382588"/>
            <a:r>
              <a:rPr lang="sv-SE" sz="2400" dirty="0" smtClean="0"/>
              <a:t>Det innebär att vi alla, under en period, kommer att behöva uppdatera både dagens sidor och de som finns i den nya versionen. Den perioden ska vara så kort som möjlig.</a:t>
            </a:r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2291" y="4546006"/>
            <a:ext cx="1226527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 vet att…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556792"/>
            <a:ext cx="7526215" cy="4005262"/>
          </a:xfrm>
        </p:spPr>
        <p:txBody>
          <a:bodyPr>
            <a:normAutofit/>
          </a:bodyPr>
          <a:lstStyle/>
          <a:p>
            <a:r>
              <a:rPr lang="sv-SE" sz="2400" dirty="0" smtClean="0"/>
              <a:t>vi får en ny </a:t>
            </a:r>
            <a:r>
              <a:rPr lang="sv-SE" sz="2400" dirty="0" err="1" smtClean="0"/>
              <a:t>texteditor</a:t>
            </a:r>
            <a:r>
              <a:rPr lang="sv-SE" sz="2400" dirty="0" smtClean="0"/>
              <a:t>, som inte är beroende av Java-uppdateringar</a:t>
            </a:r>
          </a:p>
          <a:p>
            <a:r>
              <a:rPr lang="sv-SE" sz="2400" dirty="0" smtClean="0"/>
              <a:t>de största förändringarna nu sker på kategorisidorna</a:t>
            </a:r>
          </a:p>
          <a:p>
            <a:r>
              <a:rPr lang="sv-SE" sz="2400" dirty="0" smtClean="0"/>
              <a:t>mycket mer sker direkt på sidan</a:t>
            </a:r>
          </a:p>
          <a:p>
            <a:r>
              <a:rPr lang="sv-SE" sz="2400" dirty="0" smtClean="0"/>
              <a:t>den största förändringen på enhetssidorna är ny </a:t>
            </a:r>
            <a:r>
              <a:rPr lang="sv-SE" sz="2400" dirty="0" err="1" smtClean="0"/>
              <a:t>texteditor</a:t>
            </a:r>
            <a:endParaRPr lang="sv-SE" sz="2400" dirty="0" smtClean="0"/>
          </a:p>
          <a:p>
            <a:r>
              <a:rPr lang="sv-SE" sz="2400" dirty="0" smtClean="0"/>
              <a:t>den stora förändringen för enhetssidorna kommer i och  med enhetssida 2.0</a:t>
            </a:r>
          </a:p>
          <a:p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19 september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2291" y="4713929"/>
            <a:ext cx="1226527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Uppdaterade manualer och </a:t>
            </a:r>
            <a:br>
              <a:rPr lang="sv-SE" dirty="0" smtClean="0"/>
            </a:br>
            <a:r>
              <a:rPr lang="sv-SE" dirty="0" smtClean="0"/>
              <a:t>kanske genomgång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556792"/>
            <a:ext cx="7526215" cy="4005262"/>
          </a:xfrm>
        </p:spPr>
        <p:txBody>
          <a:bodyPr/>
          <a:lstStyle/>
          <a:p>
            <a:pPr>
              <a:buNone/>
            </a:pPr>
            <a:endParaRPr lang="sv-SE" sz="1800" dirty="0" smtClean="0"/>
          </a:p>
          <a:p>
            <a:r>
              <a:rPr lang="sv-SE" sz="2400" dirty="0" smtClean="0"/>
              <a:t>Du får i förväg veta hur det kommer att se ut och hur du ska jobba i det nya</a:t>
            </a:r>
          </a:p>
          <a:p>
            <a:endParaRPr lang="sv-SE" sz="2400" dirty="0" smtClean="0"/>
          </a:p>
          <a:p>
            <a:r>
              <a:rPr lang="sv-SE" sz="2400" dirty="0" smtClean="0"/>
              <a:t>Vi uppdaterar manualerna i webbhandboken</a:t>
            </a:r>
          </a:p>
          <a:p>
            <a:endParaRPr lang="sv-SE" sz="2400" dirty="0" smtClean="0"/>
          </a:p>
          <a:p>
            <a:r>
              <a:rPr lang="sv-SE" sz="2400" dirty="0" smtClean="0"/>
              <a:t>Om det behövs erbjuder vi en genomgång för dig som publicerar på kategorisidorna. Återkommer om och i så fall hur vi genomför det.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19 september 2014</a:t>
            </a:fld>
            <a:endParaRPr lang="sv-SE"/>
          </a:p>
        </p:txBody>
      </p:sp>
      <p:pic>
        <p:nvPicPr>
          <p:cNvPr id="5" name="Picture 8" descr="goteborg_se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71" y="4713929"/>
            <a:ext cx="1226527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-grön">
  <a:themeElements>
    <a:clrScheme name="Gbg Stad">
      <a:dk1>
        <a:srgbClr val="747474"/>
      </a:dk1>
      <a:lt1>
        <a:sysClr val="window" lastClr="FFFFFF"/>
      </a:lt1>
      <a:dk2>
        <a:srgbClr val="747474"/>
      </a:dk2>
      <a:lt2>
        <a:srgbClr val="FFFFFF"/>
      </a:lt2>
      <a:accent1>
        <a:srgbClr val="C3C300"/>
      </a:accent1>
      <a:accent2>
        <a:srgbClr val="F18700"/>
      </a:accent2>
      <a:accent3>
        <a:srgbClr val="89BEAE"/>
      </a:accent3>
      <a:accent4>
        <a:srgbClr val="5EA0C3"/>
      </a:accent4>
      <a:accent5>
        <a:srgbClr val="DE0069"/>
      </a:accent5>
      <a:accent6>
        <a:srgbClr val="FFD032"/>
      </a:accent6>
      <a:hlink>
        <a:srgbClr val="C3C300"/>
      </a:hlink>
      <a:folHlink>
        <a:srgbClr val="89BE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7834</TotalTime>
  <Words>198</Words>
  <Application>Microsoft Office PowerPoint</Application>
  <PresentationFormat>Bildspel på skärmen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Master-grön</vt:lpstr>
      <vt:lpstr>WCM 8 WCM 8.5</vt:lpstr>
      <vt:lpstr>Nu ännu nyare version!</vt:lpstr>
      <vt:lpstr>Vad händer i november?</vt:lpstr>
      <vt:lpstr>Vi vet att…</vt:lpstr>
      <vt:lpstr>Uppdaterade manualer och  kanske genomgång</vt:lpstr>
    </vt:vector>
  </TitlesOfParts>
  <Company>Valentin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Tillhör VB</dc:creator>
  <cp:lastModifiedBy>kerwis0324</cp:lastModifiedBy>
  <cp:revision>458</cp:revision>
  <cp:lastPrinted>2014-06-25T13:57:34Z</cp:lastPrinted>
  <dcterms:created xsi:type="dcterms:W3CDTF">2014-06-04T09:09:39Z</dcterms:created>
  <dcterms:modified xsi:type="dcterms:W3CDTF">2014-09-19T13:20:48Z</dcterms:modified>
</cp:coreProperties>
</file>