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4" r:id="rId1"/>
  </p:sldMasterIdLst>
  <p:notesMasterIdLst>
    <p:notesMasterId r:id="rId8"/>
  </p:notesMasterIdLst>
  <p:handoutMasterIdLst>
    <p:handoutMasterId r:id="rId9"/>
  </p:handoutMasterIdLst>
  <p:sldIdLst>
    <p:sldId id="357" r:id="rId2"/>
    <p:sldId id="372" r:id="rId3"/>
    <p:sldId id="405" r:id="rId4"/>
    <p:sldId id="406" r:id="rId5"/>
    <p:sldId id="409" r:id="rId6"/>
    <p:sldId id="410" r:id="rId7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00"/>
    <a:srgbClr val="275269"/>
    <a:srgbClr val="326886"/>
    <a:srgbClr val="8CC2F2"/>
    <a:srgbClr val="F7BF3A"/>
    <a:srgbClr val="13958F"/>
    <a:srgbClr val="149472"/>
    <a:srgbClr val="17AB84"/>
    <a:srgbClr val="2B7E96"/>
    <a:srgbClr val="A6B75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85" autoAdjust="0"/>
    <p:restoredTop sz="44048" autoAdjust="0"/>
  </p:normalViewPr>
  <p:slideViewPr>
    <p:cSldViewPr snapToGrid="0" snapToObjects="1">
      <p:cViewPr varScale="1">
        <p:scale>
          <a:sx n="91" d="100"/>
          <a:sy n="91" d="100"/>
        </p:scale>
        <p:origin x="-828" y="-114"/>
      </p:cViewPr>
      <p:guideLst>
        <p:guide orient="horz" pos="1128"/>
        <p:guide orient="horz" pos="261"/>
        <p:guide orient="horz" pos="2732"/>
        <p:guide orient="horz" pos="1889"/>
        <p:guide orient="horz" pos="2062"/>
        <p:guide orient="horz" pos="3684"/>
        <p:guide pos="2217"/>
        <p:guide pos="2893"/>
        <p:guide pos="5522"/>
        <p:guide pos="119"/>
        <p:guide pos="807"/>
        <p:guide pos="4047"/>
        <p:guide pos="3128"/>
        <p:guide pos="495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46085125" cy="4608512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CA4BE0-F786-0E49-94A8-1F2CBA953599}" type="datetimeFigureOut">
              <a:rPr lang="sv-SE" smtClean="0"/>
              <a:pPr/>
              <a:t>2014-09-18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7497BC-B4BF-D24D-9855-FA158D57D12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258411310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A7049-4081-424B-8128-683F6C2017C9}" type="datetimeFigureOut">
              <a:rPr lang="sv-SE" smtClean="0"/>
              <a:pPr/>
              <a:t>2014-09-18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970E8-606E-544E-9196-A0321FFF4315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="" xmlns:p14="http://schemas.microsoft.com/office/powerpoint/2010/main" val="14368551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Klicka på go: för att öppna presentationen med en film om Göteborg!</a:t>
            </a:r>
            <a:r>
              <a:rPr lang="sv-SE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(via länk från </a:t>
            </a:r>
            <a:r>
              <a:rPr lang="sv-SE" sz="1200" b="1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YouTube</a:t>
            </a:r>
            <a:r>
              <a:rPr lang="sv-SE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sv-SE" sz="1200" b="1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Filmen är 2 min och 27 sek.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När filmen är slut, stänger du ner filmen och du är tillbaka på denna sida.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Mata</a:t>
            </a:r>
            <a:r>
              <a:rPr lang="sv-SE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fram nästa bild.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>
                <a:solidFill>
                  <a:prstClr val="black"/>
                </a:solidFill>
              </a:rPr>
              <a:pPr/>
              <a:t>1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Klicka på go: för att öppna presentationen med en film om Göteborg!</a:t>
            </a:r>
            <a:r>
              <a:rPr lang="sv-SE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(via länk från </a:t>
            </a:r>
            <a:r>
              <a:rPr lang="sv-SE" sz="1200" b="1" i="1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YouTube</a:t>
            </a:r>
            <a:r>
              <a:rPr lang="sv-SE" sz="1200" b="1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  <a:endParaRPr lang="sv-SE" sz="1200" b="1" i="1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Filmen är 2 min och 27 sek.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När filmen är slut, stänger du ner filmen och du är tillbaka på denna sida.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Mata</a:t>
            </a:r>
            <a:r>
              <a:rPr lang="sv-SE" sz="1200" i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fram nästa bild.</a:t>
            </a:r>
            <a:endParaRPr lang="sv-SE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78970E8-606E-544E-9196-A0321FFF4315}" type="slidenum">
              <a:rPr lang="sv-SE" smtClean="0">
                <a:solidFill>
                  <a:prstClr val="black"/>
                </a:solidFill>
              </a:rPr>
              <a:pPr/>
              <a:t>6</a:t>
            </a:fld>
            <a:endParaRPr lang="sv-SE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180000" y="180000"/>
            <a:ext cx="8784000" cy="6498000"/>
          </a:xfrm>
          <a:solidFill>
            <a:schemeClr val="bg1">
              <a:lumMod val="75000"/>
            </a:schemeClr>
          </a:solidFill>
          <a:ln>
            <a:noFill/>
          </a:ln>
        </p:spPr>
        <p:txBody>
          <a:bodyPr/>
          <a:lstStyle>
            <a:lvl1pPr>
              <a:defRPr>
                <a:ln>
                  <a:noFill/>
                </a:ln>
                <a:noFill/>
              </a:defRPr>
            </a:lvl1pPr>
          </a:lstStyle>
          <a:p>
            <a:endParaRPr lang="sv-SE" dirty="0"/>
          </a:p>
        </p:txBody>
      </p:sp>
      <p:sp>
        <p:nvSpPr>
          <p:cNvPr id="9" name="Platshållare för text 2"/>
          <p:cNvSpPr>
            <a:spLocks noGrp="1"/>
          </p:cNvSpPr>
          <p:nvPr>
            <p:ph idx="1"/>
          </p:nvPr>
        </p:nvSpPr>
        <p:spPr>
          <a:xfrm>
            <a:off x="2699999" y="2412000"/>
            <a:ext cx="6370265" cy="3697324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>
              <a:buNone/>
              <a:defRPr sz="5000" b="1">
                <a:solidFill>
                  <a:schemeClr val="bg1"/>
                </a:solidFill>
              </a:defRPr>
            </a:lvl1pPr>
            <a:lvl2pPr marL="0" indent="0">
              <a:spcBef>
                <a:spcPts val="500"/>
              </a:spcBef>
              <a:spcAft>
                <a:spcPts val="1000"/>
              </a:spcAft>
              <a:buNone/>
              <a:defRPr sz="1600" b="1" cap="all">
                <a:solidFill>
                  <a:schemeClr val="bg1"/>
                </a:solidFill>
              </a:defRPr>
            </a:lvl2pPr>
            <a:lvl3pPr marL="0" indent="0">
              <a:spcAft>
                <a:spcPts val="300"/>
              </a:spcAft>
              <a:buNone/>
              <a:defRPr sz="1200" cap="all">
                <a:solidFill>
                  <a:schemeClr val="bg1"/>
                </a:solidFill>
              </a:defRPr>
            </a:lvl3pPr>
            <a:lvl4pPr marL="0" indent="0">
              <a:buNone/>
              <a:defRPr sz="1200" b="0">
                <a:solidFill>
                  <a:schemeClr val="bg1"/>
                </a:solidFill>
              </a:defRPr>
            </a:lvl4pPr>
            <a:lvl5pPr marL="0" indent="0">
              <a:buNone/>
              <a:defRPr sz="1200" b="0">
                <a:solidFill>
                  <a:schemeClr val="bg1"/>
                </a:solidFill>
              </a:defRPr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pic>
        <p:nvPicPr>
          <p:cNvPr id="8" name="Bildobjekt 7" descr="gbg_st_cmyk_neg-01.pn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28000" y="2700000"/>
            <a:ext cx="898553" cy="14240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5481531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658800" y="1569600"/>
            <a:ext cx="8023238" cy="4525963"/>
          </a:xfrm>
        </p:spPr>
        <p:txBody>
          <a:bodyPr/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48119268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bild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8784000" cy="4788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/>
              <a:t>EN </a:t>
            </a:r>
            <a:r>
              <a:rPr lang="en-GB" dirty="0" err="1" smtClean="0"/>
              <a:t>HÅLLBAR</a:t>
            </a:r>
            <a:r>
              <a:rPr lang="en-GB" dirty="0" smtClean="0"/>
              <a:t> </a:t>
            </a:r>
            <a:r>
              <a:rPr lang="en-GB" dirty="0" err="1" smtClean="0"/>
              <a:t>STAD</a:t>
            </a:r>
            <a:r>
              <a:rPr lang="en-GB" dirty="0" smtClean="0"/>
              <a:t> – </a:t>
            </a:r>
            <a:r>
              <a:rPr lang="en-GB" dirty="0" err="1" smtClean="0"/>
              <a:t>ÖPPEN</a:t>
            </a:r>
            <a:r>
              <a:rPr lang="en-GB" dirty="0" smtClean="0"/>
              <a:t> </a:t>
            </a:r>
            <a:r>
              <a:rPr lang="en-GB" dirty="0" err="1" smtClean="0"/>
              <a:t>FÖR</a:t>
            </a:r>
            <a:r>
              <a:rPr lang="en-GB" dirty="0" smtClean="0"/>
              <a:t> </a:t>
            </a:r>
            <a:r>
              <a:rPr lang="en-GB" dirty="0" err="1" smtClean="0"/>
              <a:t>VÄRLDEN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20601701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&amp; brödtext- blå t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2916000" cy="47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alpha val="54902"/>
                  <a:lumMod val="40000"/>
                  <a:lumOff val="60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3492000" y="1569600"/>
            <a:ext cx="5190038" cy="3199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5000"/>
              </a:spcAft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spcBef>
                <a:spcPts val="0"/>
              </a:spcBef>
              <a:spcAft>
                <a:spcPts val="5000"/>
              </a:spcAft>
              <a:buNone/>
              <a:defRPr sz="1800"/>
            </a:lvl2pPr>
            <a:lvl3pPr marL="914400" indent="0">
              <a:spcBef>
                <a:spcPts val="0"/>
              </a:spcBef>
              <a:spcAft>
                <a:spcPts val="5000"/>
              </a:spcAft>
              <a:buNone/>
              <a:defRPr sz="1800"/>
            </a:lvl3pPr>
            <a:lvl4pPr marL="1371600" indent="0">
              <a:spcBef>
                <a:spcPts val="0"/>
              </a:spcBef>
              <a:spcAft>
                <a:spcPts val="5000"/>
              </a:spcAft>
              <a:buNone/>
              <a:defRPr sz="1800"/>
            </a:lvl4pPr>
            <a:lvl5pPr marL="1828800" indent="0">
              <a:spcBef>
                <a:spcPts val="0"/>
              </a:spcBef>
              <a:spcAft>
                <a:spcPts val="5000"/>
              </a:spcAft>
              <a:buNone/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18944003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, bild hel sida - blå t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alpha val="55000"/>
                  <a:lumMod val="40000"/>
                  <a:lumOff val="60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88913" y="1368000"/>
            <a:ext cx="8784000" cy="4788000"/>
          </a:xfrm>
        </p:spPr>
        <p:txBody>
          <a:bodyPr/>
          <a:lstStyle/>
          <a:p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1900468841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&amp;  bild - hel 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8784000" cy="478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377186422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sidfot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256670118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2 rader, bild &amp; brödtext- blå ton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58800" y="421200"/>
            <a:ext cx="6738950" cy="1013400"/>
          </a:xfrm>
        </p:spPr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68000"/>
            <a:ext cx="2916000" cy="4788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GB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76400" y="3976582"/>
            <a:ext cx="8788384" cy="2179418"/>
          </a:xfrm>
          <a:prstGeom prst="rect">
            <a:avLst/>
          </a:prstGeom>
          <a:gradFill flip="none" rotWithShape="1">
            <a:gsLst>
              <a:gs pos="0">
                <a:srgbClr val="8CC2F2">
                  <a:lumMod val="40000"/>
                  <a:lumOff val="60000"/>
                  <a:alpha val="55000"/>
                </a:srgbClr>
              </a:gs>
              <a:gs pos="100000">
                <a:srgbClr val="FFFFFF">
                  <a:alpha val="55000"/>
                </a:srgbClr>
              </a:gs>
            </a:gsLst>
            <a:lin ang="1620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Platshållare för innehåll 2"/>
          <p:cNvSpPr>
            <a:spLocks noGrp="1"/>
          </p:cNvSpPr>
          <p:nvPr>
            <p:ph idx="1"/>
          </p:nvPr>
        </p:nvSpPr>
        <p:spPr>
          <a:xfrm>
            <a:off x="3492000" y="1569600"/>
            <a:ext cx="5190038" cy="319990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5000"/>
              </a:spcAft>
              <a:buNone/>
              <a:defRPr sz="1800">
                <a:solidFill>
                  <a:srgbClr val="000000"/>
                </a:solidFill>
              </a:defRPr>
            </a:lvl1pPr>
            <a:lvl2pPr marL="457200" indent="0">
              <a:spcBef>
                <a:spcPts val="0"/>
              </a:spcBef>
              <a:spcAft>
                <a:spcPts val="5000"/>
              </a:spcAft>
              <a:buNone/>
              <a:defRPr sz="1800"/>
            </a:lvl2pPr>
            <a:lvl3pPr marL="914400" indent="0">
              <a:spcBef>
                <a:spcPts val="0"/>
              </a:spcBef>
              <a:spcAft>
                <a:spcPts val="5000"/>
              </a:spcAft>
              <a:buNone/>
              <a:defRPr sz="1800"/>
            </a:lvl3pPr>
            <a:lvl4pPr marL="1371600" indent="0">
              <a:spcBef>
                <a:spcPts val="0"/>
              </a:spcBef>
              <a:spcAft>
                <a:spcPts val="5000"/>
              </a:spcAft>
              <a:buNone/>
              <a:defRPr sz="1800"/>
            </a:lvl4pPr>
            <a:lvl5pPr marL="1828800" indent="0">
              <a:spcBef>
                <a:spcPts val="0"/>
              </a:spcBef>
              <a:spcAft>
                <a:spcPts val="5000"/>
              </a:spcAft>
              <a:buNone/>
              <a:defRPr sz="1800"/>
            </a:lvl5pPr>
          </a:lstStyle>
          <a:p>
            <a:pPr lvl="0"/>
            <a:r>
              <a:rPr lang="sv-SE" dirty="0" smtClean="0"/>
              <a:t>Klicka här för att ändra format på bakgrundstexten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10" name="Platshållare för bildnumm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="" xmlns:p14="http://schemas.microsoft.com/office/powerpoint/2010/main" val="5383419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8" name="Platshållare för bild 7"/>
          <p:cNvSpPr>
            <a:spLocks noGrp="1"/>
          </p:cNvSpPr>
          <p:nvPr>
            <p:ph type="pic" sz="quarter" idx="13"/>
          </p:nvPr>
        </p:nvSpPr>
        <p:spPr>
          <a:xfrm>
            <a:off x="176400" y="1332000"/>
            <a:ext cx="8784000" cy="4824000"/>
          </a:xfrm>
        </p:spPr>
        <p:txBody>
          <a:bodyPr/>
          <a:lstStyle/>
          <a:p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en-GB" dirty="0" smtClean="0">
                <a:solidFill>
                  <a:prstClr val="white"/>
                </a:solidFill>
              </a:rPr>
              <a:t>EN </a:t>
            </a:r>
            <a:r>
              <a:rPr lang="en-GB" dirty="0" err="1" smtClean="0">
                <a:solidFill>
                  <a:prstClr val="white"/>
                </a:solidFill>
              </a:rPr>
              <a:t>HÅLLBAR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GB" dirty="0" err="1" smtClean="0">
                <a:solidFill>
                  <a:prstClr val="white"/>
                </a:solidFill>
              </a:rPr>
              <a:t>STAD</a:t>
            </a:r>
            <a:r>
              <a:rPr lang="en-GB" dirty="0" smtClean="0">
                <a:solidFill>
                  <a:prstClr val="white"/>
                </a:solidFill>
              </a:rPr>
              <a:t> – </a:t>
            </a:r>
            <a:r>
              <a:rPr lang="en-GB" dirty="0" err="1" smtClean="0">
                <a:solidFill>
                  <a:prstClr val="white"/>
                </a:solidFill>
              </a:rPr>
              <a:t>ÖPPEN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GB" dirty="0" err="1" smtClean="0">
                <a:solidFill>
                  <a:prstClr val="white"/>
                </a:solidFill>
              </a:rPr>
              <a:t>FÖR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r>
              <a:rPr lang="en-GB" dirty="0" err="1" smtClean="0">
                <a:solidFill>
                  <a:prstClr val="white"/>
                </a:solidFill>
              </a:rPr>
              <a:t>VÄRLDEN</a:t>
            </a:r>
            <a:r>
              <a:rPr lang="en-GB" dirty="0" smtClean="0">
                <a:solidFill>
                  <a:prstClr val="white"/>
                </a:solidFill>
              </a:rPr>
              <a:t> </a:t>
            </a:r>
            <a:endParaRPr lang="en-GB" dirty="0">
              <a:solidFill>
                <a:prstClr val="white"/>
              </a:solidFill>
            </a:endParaRPr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xmlns="" val="38645507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11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7800" y="6290315"/>
            <a:ext cx="8787384" cy="417576"/>
          </a:xfrm>
          <a:prstGeom prst="rect">
            <a:avLst/>
          </a:prstGeom>
        </p:spPr>
      </p:pic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58800" y="586800"/>
            <a:ext cx="6738950" cy="1013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58800" y="1569600"/>
            <a:ext cx="8028000" cy="4525963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5863218" y="6290316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>
            <a:lvl1pPr algn="r">
              <a:defRPr sz="800" kern="0" cap="all" spc="100">
                <a:solidFill>
                  <a:sysClr val="windowText" lastClr="000000"/>
                </a:solidFill>
                <a:latin typeface="Arial"/>
                <a:cs typeface="Arial"/>
              </a:defRPr>
            </a:lvl1pPr>
          </a:lstStyle>
          <a:p>
            <a:r>
              <a:rPr lang="en-GB" smtClean="0"/>
              <a:t>EN HÅLLBAR STAD – ÖPPEN FÖR VÄRLDEN </a:t>
            </a:r>
            <a:endParaRPr lang="en-GB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345727" y="6290316"/>
            <a:ext cx="452546" cy="417576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400" b="1">
                <a:solidFill>
                  <a:sysClr val="windowText" lastClr="000000"/>
                </a:solidFill>
                <a:latin typeface="Arial"/>
                <a:cs typeface="Arial"/>
              </a:defRPr>
            </a:lvl1pPr>
          </a:lstStyle>
          <a:p>
            <a:fld id="{CCB980A4-8073-2E47-BD49-CDC58DACAC28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8" name="Bildobjekt 7" descr="Logo.png"/>
          <p:cNvPicPr>
            <a:picLocks noChangeAspect="1"/>
          </p:cNvPicPr>
          <p:nvPr userDrawn="1"/>
        </p:nvPicPr>
        <p:blipFill>
          <a:blip r:embed="rId12" cstate="screen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97750" y="0"/>
            <a:ext cx="1746250" cy="9779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6011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</p:sldLayoutIdLst>
  <p:transition spd="med">
    <p:fade/>
  </p:transition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latinLnBrk="0" hangingPunct="1">
        <a:lnSpc>
          <a:spcPts val="2700"/>
        </a:lnSpc>
        <a:spcBef>
          <a:spcPct val="0"/>
        </a:spcBef>
        <a:buNone/>
        <a:defRPr sz="2500" b="1" kern="0" spc="50">
          <a:solidFill>
            <a:schemeClr val="tx1">
              <a:lumMod val="50000"/>
            </a:schemeClr>
          </a:solidFill>
          <a:latin typeface="Arial"/>
          <a:ea typeface="+mj-ea"/>
          <a:cs typeface="Arial"/>
        </a:defRPr>
      </a:lvl1pPr>
    </p:titleStyle>
    <p:bodyStyle>
      <a:lvl1pPr marL="180000" indent="-180000" algn="l" defTabSz="457200" rtl="0" eaLnBrk="1" latinLnBrk="0" hangingPunct="1">
        <a:spcBef>
          <a:spcPts val="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1pPr>
      <a:lvl2pPr marL="180000" indent="-180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2pPr>
      <a:lvl3pPr marL="180000" indent="-180000" algn="l" defTabSz="457200" rtl="0" eaLnBrk="1" latinLnBrk="0" hangingPunct="1">
        <a:spcBef>
          <a:spcPts val="0"/>
        </a:spcBef>
        <a:buFont typeface="Arial"/>
        <a:buChar char="•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3pPr>
      <a:lvl4pPr marL="180000" indent="-180000" algn="l" defTabSz="457200" rtl="0" eaLnBrk="1" latinLnBrk="0" hangingPunct="1">
        <a:spcBef>
          <a:spcPts val="0"/>
        </a:spcBef>
        <a:buFont typeface="Arial"/>
        <a:buChar char="–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4pPr>
      <a:lvl5pPr marL="180000" indent="-180000" algn="l" defTabSz="457200" rtl="0" eaLnBrk="1" latinLnBrk="0" hangingPunct="1">
        <a:spcBef>
          <a:spcPts val="0"/>
        </a:spcBef>
        <a:buFont typeface="Arial"/>
        <a:buChar char="»"/>
        <a:defRPr sz="1800" kern="1200">
          <a:solidFill>
            <a:schemeClr val="tx1">
              <a:lumMod val="50000"/>
            </a:schemeClr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9" name="textruta 8"/>
          <p:cNvSpPr txBox="1"/>
          <p:nvPr/>
        </p:nvSpPr>
        <p:spPr>
          <a:xfrm>
            <a:off x="998457" y="1734217"/>
            <a:ext cx="735724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Göteborgs Stads </a:t>
            </a:r>
            <a:endParaRPr lang="sv-SE" sz="4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SE" sz="4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kommunikationsstrategi </a:t>
            </a:r>
          </a:p>
          <a:p>
            <a:r>
              <a:rPr lang="sv-SE" sz="48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 </a:t>
            </a:r>
            <a:r>
              <a:rPr lang="sv-SE" sz="4800" b="1" dirty="0" err="1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goteborg.se</a:t>
            </a:r>
            <a:endParaRPr lang="sv-SE" sz="4800" b="1" dirty="0" smtClean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68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051" y="594190"/>
            <a:ext cx="8640960" cy="790476"/>
          </a:xfrm>
        </p:spPr>
        <p:txBody>
          <a:bodyPr/>
          <a:lstStyle/>
          <a:p>
            <a:r>
              <a:rPr lang="sv-SE" sz="2400" dirty="0" smtClean="0"/>
              <a:t>Uppdraget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51" y="1309009"/>
            <a:ext cx="4465040" cy="4797350"/>
          </a:xfrm>
        </p:spPr>
        <p:txBody>
          <a:bodyPr/>
          <a:lstStyle/>
          <a:p>
            <a:r>
              <a:rPr lang="sv-SE" dirty="0" smtClean="0"/>
              <a:t>Att  införa Göteborgs Stads kommunikationsstrategi på webben </a:t>
            </a:r>
          </a:p>
          <a:p>
            <a:endParaRPr lang="sv-SE" dirty="0" smtClean="0"/>
          </a:p>
          <a:p>
            <a:r>
              <a:rPr lang="sv-SE" dirty="0" smtClean="0"/>
              <a:t>Består av:</a:t>
            </a:r>
            <a:br>
              <a:rPr lang="sv-SE" dirty="0" smtClean="0"/>
            </a:br>
            <a:r>
              <a:rPr lang="sv-SE" dirty="0" smtClean="0"/>
              <a:t>- Huvudbudskapet "Hållbar stad - öppen för världen" </a:t>
            </a:r>
            <a:br>
              <a:rPr lang="sv-SE" dirty="0" smtClean="0"/>
            </a:br>
            <a:r>
              <a:rPr lang="sv-SE" dirty="0" smtClean="0"/>
              <a:t>- Kommunikationsplattformarna och budskapen i dessa ska integreras</a:t>
            </a:r>
            <a:br>
              <a:rPr lang="sv-SE" dirty="0" smtClean="0"/>
            </a:br>
            <a:r>
              <a:rPr lang="sv-SE" dirty="0" smtClean="0"/>
              <a:t>- Varumärkesbyggande texter om Göteborg </a:t>
            </a:r>
          </a:p>
          <a:p>
            <a:endParaRPr lang="sv-SE" dirty="0" smtClean="0"/>
          </a:p>
          <a:p>
            <a:r>
              <a:rPr lang="sv-SE" dirty="0" smtClean="0"/>
              <a:t>Plattformarna är inte helt lika med de kategorier som finns på </a:t>
            </a:r>
            <a:r>
              <a:rPr lang="sv-SE" dirty="0" err="1" smtClean="0"/>
              <a:t>goteborg.se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Allt material finns på intranätet under </a:t>
            </a:r>
            <a:r>
              <a:rPr lang="sv-SE" dirty="0" err="1" smtClean="0"/>
              <a:t>stadengemensamt</a:t>
            </a:r>
            <a:r>
              <a:rPr lang="sv-SE" dirty="0" smtClean="0"/>
              <a:t> och kommunikation</a:t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endParaRPr lang="sv-SE" sz="2000" dirty="0" smtClean="0"/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90162" y="1094865"/>
            <a:ext cx="4004830" cy="49924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05874" y="594190"/>
            <a:ext cx="8640960" cy="790476"/>
          </a:xfrm>
        </p:spPr>
        <p:txBody>
          <a:bodyPr/>
          <a:lstStyle/>
          <a:p>
            <a:r>
              <a:rPr lang="sv-SE" sz="2400" dirty="0" smtClean="0"/>
              <a:t>Vem gör vad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51" y="1178379"/>
            <a:ext cx="8266332" cy="4797350"/>
          </a:xfrm>
        </p:spPr>
        <p:txBody>
          <a:bodyPr/>
          <a:lstStyle/>
          <a:p>
            <a:r>
              <a:rPr lang="sv-SE" dirty="0" smtClean="0"/>
              <a:t>Webbenheten ser över hur de åtta kommunikationsplattformarna kan införas på </a:t>
            </a:r>
            <a:r>
              <a:rPr lang="sv-SE" dirty="0" err="1" smtClean="0"/>
              <a:t>goteborg.se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I samarbete med Maria Norberg som ansvarar för </a:t>
            </a:r>
            <a:r>
              <a:rPr lang="sv-SE" dirty="0" smtClean="0"/>
              <a:t>kommunikationsstrategin </a:t>
            </a:r>
            <a:r>
              <a:rPr lang="sv-SE" dirty="0" smtClean="0"/>
              <a:t>på kommunikationsavdelningen på stadsledningskontoret</a:t>
            </a:r>
          </a:p>
          <a:p>
            <a:endParaRPr lang="sv-SE" dirty="0" smtClean="0"/>
          </a:p>
          <a:p>
            <a:r>
              <a:rPr lang="sv-SE" dirty="0" smtClean="0"/>
              <a:t>Arbetet sker på en övergripande nivå på </a:t>
            </a:r>
            <a:r>
              <a:rPr lang="sv-SE" dirty="0" err="1" smtClean="0"/>
              <a:t>goteborg.se</a:t>
            </a:r>
            <a:r>
              <a:rPr lang="sv-SE" dirty="0" smtClean="0"/>
              <a:t> – främst på de olika startsidorna för kategorierna på </a:t>
            </a:r>
            <a:r>
              <a:rPr lang="sv-SE" dirty="0" err="1" smtClean="0"/>
              <a:t>goteborg.se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Alla andra i webborganisationen ska avvakta</a:t>
            </a:r>
          </a:p>
          <a:p>
            <a:endParaRPr lang="sv-SE" dirty="0" smtClean="0"/>
          </a:p>
          <a:p>
            <a:r>
              <a:rPr lang="sv-SE" dirty="0" smtClean="0"/>
              <a:t>Det ska inte påbörjas något införande av </a:t>
            </a:r>
            <a:r>
              <a:rPr lang="sv-SE" dirty="0" smtClean="0"/>
              <a:t>kommunikationsplattformarna </a:t>
            </a:r>
            <a:r>
              <a:rPr lang="sv-SE" dirty="0" smtClean="0"/>
              <a:t>i övrigt på </a:t>
            </a:r>
            <a:r>
              <a:rPr lang="sv-SE" dirty="0" err="1" smtClean="0"/>
              <a:t>goteborg.se</a:t>
            </a:r>
            <a:r>
              <a:rPr lang="sv-SE" dirty="0" smtClean="0"/>
              <a:t> i dagsläget</a:t>
            </a:r>
          </a:p>
          <a:p>
            <a:endParaRPr lang="sv-SE" dirty="0" smtClean="0"/>
          </a:p>
          <a:p>
            <a:r>
              <a:rPr lang="sv-SE" dirty="0" smtClean="0"/>
              <a:t>Stadens webborganisation kommer få information om och när något behöver göras framöver</a:t>
            </a:r>
          </a:p>
          <a:p>
            <a:endParaRPr lang="sv-SE" dirty="0" smtClean="0"/>
          </a:p>
          <a:p>
            <a:r>
              <a:rPr lang="sv-SE" dirty="0" smtClean="0"/>
              <a:t>Frågor kan ställas till Klas Eriksson</a:t>
            </a:r>
            <a:br>
              <a:rPr lang="sv-SE" dirty="0" smtClean="0"/>
            </a:br>
            <a:endParaRPr lang="sv-SE" sz="2000" dirty="0" smtClean="0"/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051" y="594190"/>
            <a:ext cx="8640960" cy="790476"/>
          </a:xfrm>
        </p:spPr>
        <p:txBody>
          <a:bodyPr/>
          <a:lstStyle/>
          <a:p>
            <a:r>
              <a:rPr lang="sv-SE" sz="2400" dirty="0" smtClean="0"/>
              <a:t>Konkreta planer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51" y="1119829"/>
            <a:ext cx="8266332" cy="4797350"/>
          </a:xfrm>
        </p:spPr>
        <p:txBody>
          <a:bodyPr/>
          <a:lstStyle/>
          <a:p>
            <a:r>
              <a:rPr lang="sv-SE" b="1" dirty="0" smtClean="0"/>
              <a:t>Redan nu finns några konkreta åtgärder som kommer att införas under hösten:</a:t>
            </a:r>
          </a:p>
          <a:p>
            <a:r>
              <a:rPr lang="sv-SE" dirty="0" smtClean="0"/>
              <a:t>Översyn </a:t>
            </a:r>
            <a:r>
              <a:rPr lang="sv-SE" dirty="0" smtClean="0"/>
              <a:t>av övergripande sidor – var kan budskapen komma in på </a:t>
            </a:r>
            <a:r>
              <a:rPr lang="sv-SE" dirty="0" err="1" smtClean="0"/>
              <a:t>goteborg.se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Webbenheten startar med kultur och miljö</a:t>
            </a:r>
            <a:br>
              <a:rPr lang="sv-SE" dirty="0" smtClean="0"/>
            </a:br>
            <a:endParaRPr lang="sv-SE" dirty="0" smtClean="0"/>
          </a:p>
          <a:p>
            <a:r>
              <a:rPr lang="sv-SE" dirty="0" smtClean="0"/>
              <a:t>Huvudpuff med huvudbudskapet "Hållbar stad - öppen för världen”</a:t>
            </a:r>
          </a:p>
          <a:p>
            <a:endParaRPr lang="sv-SE" dirty="0" smtClean="0"/>
          </a:p>
          <a:p>
            <a:r>
              <a:rPr lang="sv-SE" dirty="0" smtClean="0"/>
              <a:t>En sida med text som bredare beskriver huvudbudskapet och vad </a:t>
            </a:r>
            <a:r>
              <a:rPr lang="sv-SE" dirty="0" smtClean="0"/>
              <a:t>det står för</a:t>
            </a:r>
            <a:endParaRPr lang="sv-SE" sz="3200" dirty="0" smtClean="0">
              <a:solidFill>
                <a:srgbClr val="FF0000"/>
              </a:solidFill>
            </a:endParaRPr>
          </a:p>
          <a:p>
            <a:endParaRPr lang="sv-SE" dirty="0" smtClean="0"/>
          </a:p>
          <a:p>
            <a:r>
              <a:rPr lang="sv-SE" dirty="0" smtClean="0"/>
              <a:t>Företagsklimat och företagslots på </a:t>
            </a:r>
            <a:r>
              <a:rPr lang="sv-SE" dirty="0" err="1" smtClean="0"/>
              <a:t>goteborg.se</a:t>
            </a:r>
            <a:r>
              <a:rPr lang="sv-SE" dirty="0" smtClean="0"/>
              <a:t> får mer möjligheter att berätta om nyheter</a:t>
            </a:r>
          </a:p>
          <a:p>
            <a:endParaRPr lang="sv-SE" dirty="0" smtClean="0"/>
          </a:p>
          <a:p>
            <a:r>
              <a:rPr lang="sv-SE" dirty="0" smtClean="0"/>
              <a:t>Film om huvudbudskapet ska publiceras på </a:t>
            </a:r>
            <a:r>
              <a:rPr lang="sv-SE" dirty="0" err="1" smtClean="0"/>
              <a:t>goteborg.se</a:t>
            </a:r>
            <a:endParaRPr lang="sv-SE" dirty="0" smtClean="0"/>
          </a:p>
          <a:p>
            <a:endParaRPr lang="sv-SE" dirty="0" smtClean="0"/>
          </a:p>
          <a:p>
            <a:r>
              <a:rPr lang="sv-SE" dirty="0" smtClean="0"/>
              <a:t>Arbete pågår redan att utveckla kommunikationen kring stadsutveckling på </a:t>
            </a:r>
            <a:r>
              <a:rPr lang="sv-SE" dirty="0" err="1" smtClean="0"/>
              <a:t>goteborg.se</a:t>
            </a:r>
            <a:r>
              <a:rPr lang="sv-SE" dirty="0" smtClean="0"/>
              <a:t> </a:t>
            </a:r>
          </a:p>
          <a:p>
            <a:endParaRPr lang="sv-SE" dirty="0" smtClean="0"/>
          </a:p>
          <a:p>
            <a:r>
              <a:rPr lang="sv-SE" dirty="0" smtClean="0"/>
              <a:t>”Den internationella staden” är redan klart</a:t>
            </a:r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endParaRPr lang="sv-SE" dirty="0" smtClean="0"/>
          </a:p>
          <a:p>
            <a:pPr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sz="2000" dirty="0" smtClean="0"/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5051" y="594190"/>
            <a:ext cx="8640960" cy="790476"/>
          </a:xfrm>
        </p:spPr>
        <p:txBody>
          <a:bodyPr/>
          <a:lstStyle/>
          <a:p>
            <a:r>
              <a:rPr lang="sv-SE" sz="2400" dirty="0" smtClean="0"/>
              <a:t>Övriga planer på sikt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651" y="1309009"/>
            <a:ext cx="8266332" cy="4797350"/>
          </a:xfrm>
        </p:spPr>
        <p:txBody>
          <a:bodyPr/>
          <a:lstStyle/>
          <a:p>
            <a:r>
              <a:rPr lang="sv-SE" dirty="0" smtClean="0"/>
              <a:t>Nytt grafisk profilprogram ska synas på </a:t>
            </a:r>
            <a:r>
              <a:rPr lang="sv-SE" dirty="0" err="1" smtClean="0"/>
              <a:t>goteborg.se</a:t>
            </a:r>
            <a:r>
              <a:rPr lang="sv-SE" dirty="0" smtClean="0"/>
              <a:t> - få med färgerna</a:t>
            </a:r>
          </a:p>
          <a:p>
            <a:endParaRPr lang="sv-SE" dirty="0" smtClean="0"/>
          </a:p>
          <a:p>
            <a:r>
              <a:rPr lang="sv-SE" dirty="0" smtClean="0"/>
              <a:t>Översyn av bilder på </a:t>
            </a:r>
            <a:r>
              <a:rPr lang="sv-SE" dirty="0" err="1" smtClean="0"/>
              <a:t>goteborg.se</a:t>
            </a:r>
            <a:r>
              <a:rPr lang="sv-SE" dirty="0" smtClean="0"/>
              <a:t> – bilder och bildspråk</a:t>
            </a:r>
          </a:p>
          <a:p>
            <a:endParaRPr lang="sv-SE" dirty="0" smtClean="0"/>
          </a:p>
          <a:p>
            <a:r>
              <a:rPr lang="sv-SE" dirty="0" smtClean="0"/>
              <a:t>Tydligare tankar kring de nya bilder som behövs för enhetssida 2.0</a:t>
            </a:r>
          </a:p>
          <a:p>
            <a:endParaRPr lang="sv-SE" dirty="0" smtClean="0"/>
          </a:p>
          <a:p>
            <a:r>
              <a:rPr lang="sv-SE" dirty="0" smtClean="0"/>
              <a:t>En internationell webbplats för en internationell målgrupp – på engelska</a:t>
            </a:r>
          </a:p>
          <a:p>
            <a:endParaRPr lang="sv-SE" dirty="0" smtClean="0"/>
          </a:p>
          <a:p>
            <a:r>
              <a:rPr lang="sv-SE" dirty="0" smtClean="0"/>
              <a:t> </a:t>
            </a:r>
            <a:r>
              <a:rPr lang="sv-SE" dirty="0" smtClean="0"/>
              <a:t>Det kommer </a:t>
            </a:r>
            <a:r>
              <a:rPr lang="sv-SE" dirty="0" smtClean="0"/>
              <a:t>kommunikationsplattformar framöver för:</a:t>
            </a:r>
            <a:br>
              <a:rPr lang="sv-SE" dirty="0" smtClean="0"/>
            </a:br>
            <a:r>
              <a:rPr lang="sv-SE" dirty="0" smtClean="0"/>
              <a:t>- äldre</a:t>
            </a:r>
            <a:br>
              <a:rPr lang="sv-SE" dirty="0" smtClean="0"/>
            </a:br>
            <a:r>
              <a:rPr lang="sv-SE" dirty="0" smtClean="0"/>
              <a:t>- individ och familjeomsorg / funktionshinder</a:t>
            </a:r>
            <a:br>
              <a:rPr lang="sv-SE" dirty="0" smtClean="0"/>
            </a:br>
            <a:r>
              <a:rPr lang="sv-SE" dirty="0" smtClean="0"/>
              <a:t>- </a:t>
            </a:r>
            <a:r>
              <a:rPr lang="sv-SE" dirty="0" smtClean="0"/>
              <a:t>utbildning</a:t>
            </a:r>
          </a:p>
          <a:p>
            <a:endParaRPr lang="sv-SE" dirty="0" smtClean="0"/>
          </a:p>
          <a:p>
            <a:r>
              <a:rPr lang="sv-SE" dirty="0" smtClean="0"/>
              <a:t>Arbetet med de nya plattformarna leds av kommunikationsstrategerna Karin </a:t>
            </a:r>
            <a:r>
              <a:rPr lang="sv-SE" dirty="0" err="1" smtClean="0"/>
              <a:t>Kärrby</a:t>
            </a:r>
            <a:r>
              <a:rPr lang="sv-SE" dirty="0" smtClean="0"/>
              <a:t> och Nina Linberg </a:t>
            </a:r>
            <a:r>
              <a:rPr lang="sv-SE" dirty="0" smtClean="0"/>
              <a:t>H</a:t>
            </a:r>
            <a:r>
              <a:rPr lang="sv-SE" dirty="0" smtClean="0"/>
              <a:t>amn på stadsledningskontoret</a:t>
            </a:r>
            <a:endParaRPr lang="sv-SE" dirty="0" smtClean="0"/>
          </a:p>
          <a:p>
            <a:pPr>
              <a:buNone/>
            </a:pPr>
            <a:r>
              <a:rPr lang="sv-SE" dirty="0" smtClean="0"/>
              <a:t/>
            </a:r>
            <a:br>
              <a:rPr lang="sv-SE" dirty="0" smtClean="0"/>
            </a:br>
            <a:endParaRPr lang="sv-SE" sz="2000" dirty="0" smtClean="0"/>
          </a:p>
        </p:txBody>
      </p:sp>
      <p:sp>
        <p:nvSpPr>
          <p:cNvPr id="4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/>
          <p:cNvSpPr>
            <a:spLocks noGrp="1"/>
          </p:cNvSpPr>
          <p:nvPr>
            <p:ph type="title"/>
          </p:nvPr>
        </p:nvSpPr>
        <p:spPr>
          <a:xfrm>
            <a:off x="2853388" y="3030608"/>
            <a:ext cx="3730311" cy="1933297"/>
          </a:xfrm>
        </p:spPr>
        <p:txBody>
          <a:bodyPr/>
          <a:lstStyle/>
          <a:p>
            <a:r>
              <a:rPr lang="sv-SE" sz="6000" dirty="0" smtClean="0"/>
              <a:t>Frågor?</a:t>
            </a:r>
            <a:endParaRPr lang="sv-SE" sz="6000" dirty="0"/>
          </a:p>
        </p:txBody>
      </p:sp>
      <p:sp>
        <p:nvSpPr>
          <p:cNvPr id="7" name="Platshållare för sidfot 8"/>
          <p:cNvSpPr txBox="1">
            <a:spLocks/>
          </p:cNvSpPr>
          <p:nvPr/>
        </p:nvSpPr>
        <p:spPr>
          <a:xfrm>
            <a:off x="5851234" y="6298880"/>
            <a:ext cx="2895600" cy="417575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800" b="0" i="0" u="none" strike="noStrike" kern="0" cap="all" spc="10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EN HÅLLBAR STAD – ÖPPEN FÖR VÄRLDEN </a:t>
            </a:r>
            <a:endParaRPr kumimoji="0" lang="sv-SE" sz="800" b="0" i="0" u="none" strike="noStrike" kern="0" cap="all" spc="10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6686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-grön">
  <a:themeElements>
    <a:clrScheme name="Gbg Stad">
      <a:dk1>
        <a:srgbClr val="747474"/>
      </a:dk1>
      <a:lt1>
        <a:sysClr val="window" lastClr="FFFFFF"/>
      </a:lt1>
      <a:dk2>
        <a:srgbClr val="747474"/>
      </a:dk2>
      <a:lt2>
        <a:srgbClr val="FFFFFF"/>
      </a:lt2>
      <a:accent1>
        <a:srgbClr val="C3C300"/>
      </a:accent1>
      <a:accent2>
        <a:srgbClr val="F18700"/>
      </a:accent2>
      <a:accent3>
        <a:srgbClr val="89BEAE"/>
      </a:accent3>
      <a:accent4>
        <a:srgbClr val="5EA0C3"/>
      </a:accent4>
      <a:accent5>
        <a:srgbClr val="DE0069"/>
      </a:accent5>
      <a:accent6>
        <a:srgbClr val="FFD032"/>
      </a:accent6>
      <a:hlink>
        <a:srgbClr val="C3C300"/>
      </a:hlink>
      <a:folHlink>
        <a:srgbClr val="89BEA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b="1" dirty="0" err="1" smtClean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7479</TotalTime>
  <Words>324</Words>
  <Application>Microsoft Office PowerPoint</Application>
  <PresentationFormat>Bildspel på skärmen (4:3)</PresentationFormat>
  <Paragraphs>74</Paragraphs>
  <Slides>6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7" baseType="lpstr">
      <vt:lpstr>Master-grön</vt:lpstr>
      <vt:lpstr>Bild 1</vt:lpstr>
      <vt:lpstr>Uppdraget</vt:lpstr>
      <vt:lpstr>Vem gör vad</vt:lpstr>
      <vt:lpstr>Konkreta planer</vt:lpstr>
      <vt:lpstr>Övriga planer på sikt</vt:lpstr>
      <vt:lpstr>Frågor?</vt:lpstr>
    </vt:vector>
  </TitlesOfParts>
  <Company>Valentin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Tillhör VB</dc:creator>
  <cp:lastModifiedBy>klaeri0628</cp:lastModifiedBy>
  <cp:revision>471</cp:revision>
  <cp:lastPrinted>2014-06-25T13:57:34Z</cp:lastPrinted>
  <dcterms:created xsi:type="dcterms:W3CDTF">2014-06-04T09:09:39Z</dcterms:created>
  <dcterms:modified xsi:type="dcterms:W3CDTF">2014-09-18T10:55:48Z</dcterms:modified>
</cp:coreProperties>
</file>