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62" r:id="rId4"/>
    <p:sldId id="264" r:id="rId5"/>
    <p:sldId id="258" r:id="rId6"/>
    <p:sldId id="263" r:id="rId7"/>
    <p:sldId id="265" r:id="rId8"/>
  </p:sldIdLst>
  <p:sldSz cx="9906000" cy="6858000" type="A4"/>
  <p:notesSz cx="6858000" cy="9906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5D88"/>
    <a:srgbClr val="1A79CC"/>
    <a:srgbClr val="075AFF"/>
    <a:srgbClr val="45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26" d="100"/>
          <a:sy n="126" d="100"/>
        </p:scale>
        <p:origin x="-276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2B74AB2-6881-4FE4-BD0D-B09A229D52DD}" type="datetime1">
              <a:rPr lang="sv-SE"/>
              <a:pPr/>
              <a:t>2014-09-19</a:t>
            </a:fld>
            <a:endParaRPr lang="sv-SE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B7C490B9-21E1-4DC2-98B1-C31F6A258306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DB30BE71-8EEC-4302-B489-994DE1931EEA}" type="datetime1">
              <a:rPr lang="sv-SE"/>
              <a:pPr/>
              <a:t>2014-09-19</a:t>
            </a:fld>
            <a:endParaRPr lang="sv-S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6125" y="742950"/>
            <a:ext cx="536575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05350"/>
            <a:ext cx="50292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8442EADB-B6CC-42C4-8C6A-9F1341A03241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9A0A6E-FEC3-4282-B2DC-064016CE0FAF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19A389-5D5F-4289-872A-DC9F3BD98DB7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81850" y="1125538"/>
            <a:ext cx="2228850" cy="50006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1125538"/>
            <a:ext cx="6534150" cy="5000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9BA5E4-A057-4E4D-912E-694E10224D59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9AFD2-9662-400B-BB2B-3C4B5F9BD5DB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-284400">
              <a:buFont typeface="Arial" pitchFamily="34" charset="0"/>
              <a:buChar char="•"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  <a:p>
            <a:pPr lvl="0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F64E0-7CA0-4AD0-A451-FBACFEB1AA88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898A4-2996-472D-BDFE-6DBA57AE3F2D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90600" y="1557338"/>
            <a:ext cx="4000500" cy="4005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3500" y="1557338"/>
            <a:ext cx="4000500" cy="4005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221B81-235F-40C6-BB3F-0C897375B9C2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319C8B-229C-40F8-8626-375ECB818F97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7C5643-C6C8-4E91-8C6B-1ABF3BC6533F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617D9C-8133-4B0B-8EB8-63F94FD06158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DD4FB-DF51-441B-83AF-50FEAED60938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871CA8-A37D-4B03-9D1D-1BB0B1F2D0F2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4D9B8E-DA8F-4F3A-AE18-B0CE5FED89CC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887F9-B3CD-42C1-A8D5-2E269770A72C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05650" y="188913"/>
            <a:ext cx="2038350" cy="5373687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90600" y="188913"/>
            <a:ext cx="5962650" cy="537368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0C42AB-57B8-4812-BE6C-12F730C44ED2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E00C43-729D-45BE-85E2-470917E04E41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AA58C9-08DE-4350-91B3-2A0C8BF82C38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4E0345-0136-4F10-ABED-EEBAC8429095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EBD6AD-9D04-469C-8B2B-73D2DED6D98C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47442-A9FA-489A-AA07-4307CEAFC6F4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B9D85B-D4A7-4F38-87A2-C1E337544960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01590A-E893-480C-A73B-5F4A9AD0550E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125538"/>
            <a:ext cx="81534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PRESENTATIONS TITEL (CALIBRI 32)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1525" y="62484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AB1F012B-5566-4EBF-9B21-8D3C9A154412}" type="datetime4">
              <a:rPr lang="sv-SE"/>
              <a:pPr/>
              <a:t>19 september 2014</a:t>
            </a:fld>
            <a:endParaRPr lang="sv-SE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209800" y="6248400"/>
            <a:ext cx="7239000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28678" name="Picture 6" descr="gbg_li_cmyk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457200" y="5940848"/>
            <a:ext cx="1598613" cy="535728"/>
          </a:xfrm>
          <a:prstGeom prst="rect">
            <a:avLst/>
          </a:prstGeom>
          <a:noFill/>
        </p:spPr>
      </p:pic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920750" y="3830638"/>
            <a:ext cx="8208963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sv-SE" b="1">
                <a:solidFill>
                  <a:srgbClr val="075D88"/>
                </a:solidFill>
              </a:rPr>
              <a:t>Namn och eller</a:t>
            </a:r>
            <a:br>
              <a:rPr lang="sv-SE" b="1">
                <a:solidFill>
                  <a:srgbClr val="075D88"/>
                </a:solidFill>
              </a:rPr>
            </a:br>
            <a:r>
              <a:rPr lang="sv-SE" b="1">
                <a:solidFill>
                  <a:srgbClr val="075D88"/>
                </a:solidFill>
              </a:rPr>
              <a:t>enhet</a:t>
            </a:r>
            <a:br>
              <a:rPr lang="sv-SE" b="1">
                <a:solidFill>
                  <a:srgbClr val="075D88"/>
                </a:solidFill>
              </a:rPr>
            </a:br>
            <a:r>
              <a:rPr lang="sv-SE" b="1">
                <a:solidFill>
                  <a:srgbClr val="075D88"/>
                </a:solidFill>
              </a:rPr>
              <a:t>Datum (Calibri 24)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3200">
          <a:solidFill>
            <a:srgbClr val="075D8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88913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RUBRIK 1 (CALIBRI 28)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557338"/>
            <a:ext cx="8153400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Nivå ett – Calibri 24</a:t>
            </a:r>
          </a:p>
          <a:p>
            <a:pPr lvl="0"/>
            <a:r>
              <a:rPr lang="sv-SE" smtClean="0"/>
              <a:t>Välj Calibri 20 eller lägre beroende på mängden av innehåll</a:t>
            </a:r>
          </a:p>
          <a:p>
            <a:pPr lvl="0"/>
            <a:r>
              <a:rPr lang="sv-SE" smtClean="0"/>
              <a:t>Håll avstånd mellan texten, bilderna och logotypen</a:t>
            </a:r>
          </a:p>
          <a:p>
            <a:pPr lvl="1"/>
            <a:endParaRPr lang="sv-SE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1525" y="62484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43467BD1-55E7-4F69-9103-476E05754367}" type="datetime4">
              <a:rPr lang="sv-SE"/>
              <a:pPr/>
              <a:t>19 september 2014</a:t>
            </a:fld>
            <a:endParaRPr lang="sv-SE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2209800" y="6248400"/>
            <a:ext cx="7239000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1044" name="Picture 20" descr="gbg_li_cmyk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457200" y="5940848"/>
            <a:ext cx="1598613" cy="53572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B00-8C2B-4338-A33F-770D6BC5E7B2}" type="datetime4">
              <a:rPr lang="sv-SE"/>
              <a:pPr/>
              <a:t>19 september 2014</a:t>
            </a:fld>
            <a:endParaRPr lang="sv-S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200" dirty="0" smtClean="0"/>
              <a:t>Enhetssida 2.0	</a:t>
            </a:r>
            <a:endParaRPr lang="sv-SE" sz="3200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97013" y="3836988"/>
            <a:ext cx="6934200" cy="1752600"/>
          </a:xfrm>
        </p:spPr>
        <p:txBody>
          <a:bodyPr/>
          <a:lstStyle/>
          <a:p>
            <a:r>
              <a:rPr lang="sv-SE" dirty="0" smtClean="0"/>
              <a:t>Status i projektet</a:t>
            </a:r>
            <a:endParaRPr lang="sv-SE" b="1" dirty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Så här långt har vi kommit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Gjort behovsanalys med besökare och verksamhet</a:t>
            </a:r>
          </a:p>
          <a:p>
            <a:r>
              <a:rPr lang="sv-SE" dirty="0" smtClean="0"/>
              <a:t>Tagit fram skisser</a:t>
            </a:r>
          </a:p>
          <a:p>
            <a:r>
              <a:rPr lang="sv-SE" dirty="0" smtClean="0"/>
              <a:t>Klara mallpaket:</a:t>
            </a:r>
          </a:p>
          <a:p>
            <a:pPr lvl="1">
              <a:buNone/>
            </a:pPr>
            <a:r>
              <a:rPr lang="sv-SE" sz="1600" dirty="0" smtClean="0">
                <a:solidFill>
                  <a:srgbClr val="00B050"/>
                </a:solidFill>
                <a:sym typeface="Wingdings"/>
              </a:rPr>
              <a:t> </a:t>
            </a:r>
            <a:r>
              <a:rPr lang="sv-SE" sz="1600" dirty="0" smtClean="0"/>
              <a:t>Äldreboenden</a:t>
            </a:r>
            <a:endParaRPr lang="sv-SE" sz="1600" dirty="0" smtClean="0">
              <a:solidFill>
                <a:srgbClr val="00B050"/>
              </a:solidFill>
              <a:sym typeface="Wingdings"/>
            </a:endParaRPr>
          </a:p>
          <a:p>
            <a:pPr lvl="1">
              <a:buNone/>
            </a:pPr>
            <a:r>
              <a:rPr lang="sv-SE" sz="1600" dirty="0" smtClean="0">
                <a:solidFill>
                  <a:srgbClr val="00B050"/>
                </a:solidFill>
                <a:sym typeface="Wingdings"/>
              </a:rPr>
              <a:t> </a:t>
            </a:r>
            <a:r>
              <a:rPr lang="sv-SE" sz="1600" dirty="0" smtClean="0">
                <a:sym typeface="Wingdings"/>
              </a:rPr>
              <a:t>Kulturskola</a:t>
            </a:r>
          </a:p>
          <a:p>
            <a:pPr lvl="1">
              <a:buNone/>
            </a:pPr>
            <a:r>
              <a:rPr lang="sv-SE" sz="1600" dirty="0" smtClean="0">
                <a:solidFill>
                  <a:srgbClr val="00B050"/>
                </a:solidFill>
                <a:sym typeface="Wingdings"/>
              </a:rPr>
              <a:t> </a:t>
            </a:r>
            <a:r>
              <a:rPr lang="sv-SE" sz="1600" dirty="0" smtClean="0">
                <a:sym typeface="Wingdings"/>
              </a:rPr>
              <a:t>Träffpunkter</a:t>
            </a:r>
          </a:p>
          <a:p>
            <a:pPr lvl="1">
              <a:buNone/>
            </a:pPr>
            <a:r>
              <a:rPr lang="sv-SE" sz="1600" dirty="0" smtClean="0">
                <a:solidFill>
                  <a:srgbClr val="00B050"/>
                </a:solidFill>
                <a:sym typeface="Wingdings"/>
              </a:rPr>
              <a:t> </a:t>
            </a:r>
            <a:r>
              <a:rPr lang="sv-SE" sz="1600" dirty="0" smtClean="0">
                <a:sym typeface="Wingdings"/>
              </a:rPr>
              <a:t>Fritidsgårdar</a:t>
            </a:r>
          </a:p>
          <a:p>
            <a:pPr lvl="1">
              <a:buNone/>
            </a:pPr>
            <a:r>
              <a:rPr lang="sv-SE" sz="1600" dirty="0" smtClean="0">
                <a:solidFill>
                  <a:srgbClr val="00B050"/>
                </a:solidFill>
                <a:sym typeface="Wingdings"/>
              </a:rPr>
              <a:t> </a:t>
            </a:r>
            <a:r>
              <a:rPr lang="sv-SE" sz="1600" dirty="0" smtClean="0">
                <a:sym typeface="Wingdings"/>
              </a:rPr>
              <a:t>Idrottsanläggningar</a:t>
            </a:r>
          </a:p>
          <a:p>
            <a:pPr lvl="1">
              <a:buNone/>
            </a:pPr>
            <a:r>
              <a:rPr lang="sv-SE" sz="1600" dirty="0" smtClean="0">
                <a:solidFill>
                  <a:srgbClr val="00B050"/>
                </a:solidFill>
                <a:sym typeface="Wingdings"/>
              </a:rPr>
              <a:t> </a:t>
            </a:r>
            <a:r>
              <a:rPr lang="sv-SE" sz="1600" dirty="0" smtClean="0">
                <a:sym typeface="Wingdings"/>
              </a:rPr>
              <a:t>Fackförvaltningar</a:t>
            </a:r>
          </a:p>
          <a:p>
            <a:pPr lvl="1">
              <a:buNone/>
            </a:pPr>
            <a:r>
              <a:rPr lang="sv-SE" sz="1600" dirty="0" smtClean="0">
                <a:solidFill>
                  <a:schemeClr val="bg1">
                    <a:lumMod val="65000"/>
                  </a:schemeClr>
                </a:solidFill>
                <a:sym typeface="Wingdings"/>
              </a:rPr>
              <a:t></a:t>
            </a:r>
            <a:r>
              <a:rPr lang="sv-SE" sz="1600" dirty="0" smtClean="0">
                <a:solidFill>
                  <a:srgbClr val="00B050"/>
                </a:solidFill>
                <a:sym typeface="Wingdings"/>
              </a:rPr>
              <a:t> </a:t>
            </a:r>
            <a:r>
              <a:rPr lang="sv-SE" sz="1600" dirty="0" smtClean="0">
                <a:sym typeface="Wingdings"/>
              </a:rPr>
              <a:t>Daglig verksamhet</a:t>
            </a:r>
          </a:p>
          <a:p>
            <a:pPr lvl="1">
              <a:buNone/>
            </a:pPr>
            <a:r>
              <a:rPr lang="sv-SE" sz="1600" dirty="0" smtClean="0">
                <a:solidFill>
                  <a:schemeClr val="bg1">
                    <a:lumMod val="65000"/>
                  </a:schemeClr>
                </a:solidFill>
                <a:sym typeface="Wingdings"/>
              </a:rPr>
              <a:t></a:t>
            </a:r>
            <a:r>
              <a:rPr lang="sv-SE" sz="1600" dirty="0" smtClean="0">
                <a:solidFill>
                  <a:srgbClr val="00B050"/>
                </a:solidFill>
                <a:sym typeface="Wingdings"/>
              </a:rPr>
              <a:t> </a:t>
            </a:r>
            <a:r>
              <a:rPr lang="sv-SE" sz="1600" dirty="0" smtClean="0">
                <a:sym typeface="Wingdings"/>
              </a:rPr>
              <a:t>Förskolor</a:t>
            </a:r>
          </a:p>
          <a:p>
            <a:pPr lvl="1">
              <a:buNone/>
            </a:pPr>
            <a:r>
              <a:rPr lang="sv-SE" sz="1600" dirty="0" smtClean="0">
                <a:solidFill>
                  <a:schemeClr val="bg1">
                    <a:lumMod val="65000"/>
                  </a:schemeClr>
                </a:solidFill>
                <a:sym typeface="Wingdings"/>
              </a:rPr>
              <a:t></a:t>
            </a:r>
            <a:r>
              <a:rPr lang="sv-SE" sz="1600" dirty="0" smtClean="0">
                <a:solidFill>
                  <a:srgbClr val="00B050"/>
                </a:solidFill>
                <a:sym typeface="Wingdings"/>
              </a:rPr>
              <a:t> </a:t>
            </a:r>
            <a:r>
              <a:rPr lang="sv-SE" sz="1600" dirty="0" smtClean="0">
                <a:sym typeface="Wingdings"/>
              </a:rPr>
              <a:t>Grundskolor</a:t>
            </a:r>
          </a:p>
          <a:p>
            <a:pPr lvl="1">
              <a:buNone/>
            </a:pPr>
            <a:r>
              <a:rPr lang="sv-SE" sz="1600" dirty="0" smtClean="0">
                <a:solidFill>
                  <a:schemeClr val="bg1">
                    <a:lumMod val="65000"/>
                  </a:schemeClr>
                </a:solidFill>
                <a:sym typeface="Wingdings"/>
              </a:rPr>
              <a:t></a:t>
            </a:r>
            <a:r>
              <a:rPr lang="sv-SE" sz="1600" dirty="0" smtClean="0">
                <a:solidFill>
                  <a:srgbClr val="00B050"/>
                </a:solidFill>
                <a:sym typeface="Wingdings"/>
              </a:rPr>
              <a:t> </a:t>
            </a:r>
            <a:r>
              <a:rPr lang="sv-SE" sz="1600" dirty="0" smtClean="0">
                <a:sym typeface="Wingdings"/>
              </a:rPr>
              <a:t>Bibliotek</a:t>
            </a:r>
          </a:p>
          <a:p>
            <a:pPr lvl="1">
              <a:buNone/>
            </a:pPr>
            <a:r>
              <a:rPr lang="sv-SE" sz="1600" dirty="0" smtClean="0">
                <a:solidFill>
                  <a:schemeClr val="bg1">
                    <a:lumMod val="65000"/>
                  </a:schemeClr>
                </a:solidFill>
                <a:sym typeface="Wingdings"/>
              </a:rPr>
              <a:t></a:t>
            </a:r>
            <a:r>
              <a:rPr lang="sv-SE" sz="1600" dirty="0" smtClean="0">
                <a:solidFill>
                  <a:srgbClr val="00B050"/>
                </a:solidFill>
                <a:sym typeface="Wingdings"/>
              </a:rPr>
              <a:t> </a:t>
            </a:r>
            <a:r>
              <a:rPr lang="sv-SE" sz="1600" dirty="0" smtClean="0">
                <a:sym typeface="Wingdings"/>
              </a:rPr>
              <a:t>Stadsdelsförvaltningar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19 september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Status för ej klara mallpaket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4400" lvl="1"/>
            <a:r>
              <a:rPr lang="sv-SE" dirty="0" smtClean="0">
                <a:sym typeface="Wingdings"/>
              </a:rPr>
              <a:t>Daglig verksamhet – vi känner oss tveksamma till behovet. Ska träffa representant för enhetscheferna för att diskutera detta</a:t>
            </a:r>
          </a:p>
          <a:p>
            <a:pPr marL="284400" lvl="1"/>
            <a:endParaRPr lang="sv-SE" dirty="0" smtClean="0">
              <a:sym typeface="Wingdings"/>
            </a:endParaRPr>
          </a:p>
          <a:p>
            <a:pPr marL="284400" lvl="1"/>
            <a:r>
              <a:rPr lang="sv-SE" dirty="0" smtClean="0">
                <a:sym typeface="Wingdings"/>
              </a:rPr>
              <a:t>Förskolor och grundskolor – avvaktar beslut i principfrågor från OC och SC för att sedan gå vidare med att spika mallpaket</a:t>
            </a:r>
          </a:p>
          <a:p>
            <a:pPr marL="284400" lvl="1"/>
            <a:endParaRPr lang="sv-SE" dirty="0" smtClean="0">
              <a:sym typeface="Wingdings"/>
            </a:endParaRPr>
          </a:p>
          <a:p>
            <a:pPr marL="284400" lvl="1"/>
            <a:r>
              <a:rPr lang="sv-SE" dirty="0" smtClean="0">
                <a:sym typeface="Wingdings"/>
              </a:rPr>
              <a:t>Bibliotek – avvaktar svar från tekniken ifall det går att visa upp innehåll från goteborg.se på enhetssidorna</a:t>
            </a:r>
          </a:p>
          <a:p>
            <a:pPr marL="284400" lvl="1"/>
            <a:endParaRPr lang="sv-SE" dirty="0" smtClean="0">
              <a:sym typeface="Wingdings"/>
            </a:endParaRPr>
          </a:p>
          <a:p>
            <a:pPr marL="284400" lvl="1"/>
            <a:r>
              <a:rPr lang="sv-SE" dirty="0" smtClean="0">
                <a:sym typeface="Wingdings"/>
              </a:rPr>
              <a:t>Stadsdelsförvaltningar – svårt att få till möten. Behövs ny referensgrupp? Idag ingår Hanna </a:t>
            </a:r>
            <a:r>
              <a:rPr lang="sv-SE" dirty="0" err="1" smtClean="0">
                <a:sym typeface="Wingdings"/>
              </a:rPr>
              <a:t>Wadefalk</a:t>
            </a:r>
            <a:r>
              <a:rPr lang="sv-SE" dirty="0" smtClean="0">
                <a:sym typeface="Wingdings"/>
              </a:rPr>
              <a:t>, Maria Giuliano och Jessica </a:t>
            </a:r>
            <a:r>
              <a:rPr lang="sv-SE" dirty="0" err="1" smtClean="0">
                <a:sym typeface="Wingdings"/>
              </a:rPr>
              <a:t>Ohliw</a:t>
            </a:r>
            <a:r>
              <a:rPr lang="sv-SE" dirty="0" smtClean="0">
                <a:sym typeface="Wingdings"/>
              </a:rPr>
              <a:t>.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19 september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Principiella frågor för grundskolor och förskolor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4400"/>
            <a:r>
              <a:rPr lang="sv-SE" dirty="0" smtClean="0"/>
              <a:t>Hur ska förskolornas och grundskolornas enhetssidor förhålla sig till Hjärntorget?</a:t>
            </a:r>
          </a:p>
          <a:p>
            <a:pPr marL="284400"/>
            <a:endParaRPr lang="sv-SE" dirty="0" smtClean="0"/>
          </a:p>
          <a:p>
            <a:pPr marL="284400"/>
            <a:r>
              <a:rPr lang="sv-SE" dirty="0" smtClean="0"/>
              <a:t>Vad ska enhetssidorna ha för primär målgrupp – föräldrar till presumtiva barn/elever eller föräldrar till nuvarande barn/elever?</a:t>
            </a:r>
          </a:p>
          <a:p>
            <a:pPr marL="284400"/>
            <a:endParaRPr lang="sv-SE" dirty="0" smtClean="0"/>
          </a:p>
          <a:p>
            <a:pPr marL="284400"/>
            <a:r>
              <a:rPr lang="sv-SE" dirty="0" smtClean="0"/>
              <a:t>Ska samtliga förskolor ha enhetssidor? (Grundskolorna har redan det</a:t>
            </a:r>
            <a:r>
              <a:rPr lang="sv-SE" dirty="0" smtClean="0"/>
              <a:t>)</a:t>
            </a:r>
          </a:p>
          <a:p>
            <a:pPr marL="284400"/>
            <a:endParaRPr lang="sv-SE" dirty="0" smtClean="0"/>
          </a:p>
          <a:p>
            <a:pPr marL="284400">
              <a:buNone/>
            </a:pPr>
            <a:r>
              <a:rPr lang="sv-SE" dirty="0" smtClean="0"/>
              <a:t>Träffa OC och SC för Förskola &amp; Utbildning fredag 26 september.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19 september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Framskjuten tidplan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Vi har fått skjuta fram tidplanen för enhetssida 2.0. Bl.a. på grund av att:</a:t>
            </a:r>
          </a:p>
          <a:p>
            <a:pPr marL="284400"/>
            <a:r>
              <a:rPr lang="sv-SE" dirty="0" smtClean="0"/>
              <a:t>Uppgraderingen till nästa version av portalen och WCM har dragit ut på tiden.</a:t>
            </a:r>
          </a:p>
          <a:p>
            <a:pPr marL="284400"/>
            <a:r>
              <a:rPr lang="sv-SE" dirty="0" smtClean="0"/>
              <a:t>Andra projekt har gått före, t.ex. att visa resultaten för </a:t>
            </a:r>
            <a:r>
              <a:rPr lang="sv-SE" dirty="0" err="1" smtClean="0"/>
              <a:t>trängselskatts-folkomröstningen</a:t>
            </a:r>
            <a:r>
              <a:rPr lang="sv-SE" dirty="0" smtClean="0"/>
              <a:t> på goteborg.se</a:t>
            </a:r>
          </a:p>
          <a:p>
            <a:pPr marL="284400"/>
            <a:endParaRPr lang="sv-SE" dirty="0" smtClean="0"/>
          </a:p>
          <a:p>
            <a:pPr marL="284400">
              <a:buNone/>
            </a:pPr>
            <a:r>
              <a:rPr lang="sv-SE" dirty="0" smtClean="0"/>
              <a:t>Nu har arbetet med den tekniska lösningen påbörjats.</a:t>
            </a:r>
          </a:p>
          <a:p>
            <a:pPr marL="284400">
              <a:buNone/>
            </a:pPr>
            <a:endParaRPr lang="sv-SE" dirty="0" smtClean="0"/>
          </a:p>
          <a:p>
            <a:pPr marL="284400">
              <a:buNone/>
            </a:pPr>
            <a:r>
              <a:rPr lang="sv-SE" dirty="0" smtClean="0"/>
              <a:t>Hoppas kunna komma med uppdaterad tidsplan i början av oktober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19 september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Bilder till enhetssidorna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sv-SE" dirty="0" smtClean="0"/>
              <a:t>Vet att en del verksamheter har ställt frågor till SLK:s </a:t>
            </a:r>
            <a:r>
              <a:rPr lang="sv-SE" dirty="0" err="1" smtClean="0"/>
              <a:t>kommunikations-avdelning</a:t>
            </a:r>
            <a:r>
              <a:rPr lang="sv-SE" dirty="0" smtClean="0"/>
              <a:t> om bildtonalitet, bildbudget och samordning.</a:t>
            </a:r>
          </a:p>
          <a:p>
            <a:pPr indent="0">
              <a:buNone/>
            </a:pPr>
            <a:endParaRPr lang="sv-SE" dirty="0" smtClean="0"/>
          </a:p>
          <a:p>
            <a:pPr indent="0">
              <a:buNone/>
            </a:pPr>
            <a:r>
              <a:rPr lang="sv-SE" dirty="0" smtClean="0"/>
              <a:t>Därför har vi haft ett möte med dem och tillsammans kommit fram till följande förslag som presenteras för UC 17 okt:</a:t>
            </a:r>
          </a:p>
          <a:p>
            <a:pPr marL="284400"/>
            <a:r>
              <a:rPr lang="sv-SE" dirty="0" smtClean="0"/>
              <a:t>För att hushålla med stadens resurser vill vi inte att varje förvaltning lägger stora pengar på att ta fram en mängd bilder för enhetssidorna.</a:t>
            </a:r>
          </a:p>
          <a:p>
            <a:pPr marL="284400"/>
            <a:r>
              <a:rPr lang="sv-SE" dirty="0" smtClean="0"/>
              <a:t>SLK och webbenheten kommer att ta fram bilder för att täcka upp en lägstanivå på enhetssidorna och bekosta detta centralt. De ska läggas i stadens bildarkiv och vara fria att använda för samtliga verksamheter.</a:t>
            </a:r>
          </a:p>
          <a:p>
            <a:pPr marL="284400"/>
            <a:r>
              <a:rPr lang="sv-SE" dirty="0" smtClean="0"/>
              <a:t>Ifall en verksamhet vill ha fler bilder på sin enhetssida får man bekosta det själv MEN för att ha ett likabehandlingsperspektiv måste </a:t>
            </a:r>
            <a:r>
              <a:rPr lang="sv-SE" b="1" dirty="0" smtClean="0"/>
              <a:t>samtliga enheter inom servicetypen </a:t>
            </a:r>
            <a:r>
              <a:rPr lang="sv-SE" dirty="0" smtClean="0"/>
              <a:t>hålla samma nivå. </a:t>
            </a:r>
            <a:r>
              <a:rPr lang="sv-SE" smtClean="0"/>
              <a:t>T.ex</a:t>
            </a:r>
            <a:r>
              <a:rPr lang="sv-SE" dirty="0" smtClean="0"/>
              <a:t>. alla förskolor i alla </a:t>
            </a:r>
            <a:r>
              <a:rPr lang="sv-SE" dirty="0" err="1" smtClean="0"/>
              <a:t>SDF:er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19 september 2014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IK_mal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1_gbg-sta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1_gbg-st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bg-stad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gbg-sta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gbg-st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TEIK_mall</Template>
  <TotalTime>277</TotalTime>
  <Words>404</Words>
  <Application>Microsoft Office PowerPoint</Application>
  <PresentationFormat>A4 (210 x 297 mm)</PresentationFormat>
  <Paragraphs>54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6</vt:i4>
      </vt:variant>
    </vt:vector>
  </HeadingPairs>
  <TitlesOfParts>
    <vt:vector size="8" baseType="lpstr">
      <vt:lpstr>TEIK_mall</vt:lpstr>
      <vt:lpstr>gbg-stad</vt:lpstr>
      <vt:lpstr>Enhetssida 2.0 </vt:lpstr>
      <vt:lpstr>Så här långt har vi kommit</vt:lpstr>
      <vt:lpstr>Status för ej klara mallpaket</vt:lpstr>
      <vt:lpstr>Principiella frågor för grundskolor och förskolor</vt:lpstr>
      <vt:lpstr>Framskjuten tidplan</vt:lpstr>
      <vt:lpstr>Bilder till enhetssidorna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Enhetssida 2.0</dc:title>
  <dc:creator>henjoh0419</dc:creator>
  <cp:lastModifiedBy>henjoh0419</cp:lastModifiedBy>
  <cp:revision>13</cp:revision>
  <cp:lastPrinted>2002-05-29T10:42:04Z</cp:lastPrinted>
  <dcterms:created xsi:type="dcterms:W3CDTF">2014-06-04T08:58:09Z</dcterms:created>
  <dcterms:modified xsi:type="dcterms:W3CDTF">2014-09-19T06:44:14Z</dcterms:modified>
</cp:coreProperties>
</file>